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3"/>
  </p:sldMasterIdLst>
  <p:notesMasterIdLst>
    <p:notesMasterId r:id="rId15"/>
  </p:notesMasterIdLst>
  <p:handoutMasterIdLst>
    <p:handoutMasterId r:id="rId94"/>
  </p:handoutMasterIdLst>
  <p:sldIdLst>
    <p:sldId id="1350" r:id="rId4"/>
    <p:sldId id="1910" r:id="rId5"/>
    <p:sldId id="1911" r:id="rId6"/>
    <p:sldId id="1912" r:id="rId7"/>
    <p:sldId id="1926" r:id="rId8"/>
    <p:sldId id="2249" r:id="rId9"/>
    <p:sldId id="1928" r:id="rId10"/>
    <p:sldId id="1929" r:id="rId11"/>
    <p:sldId id="1930" r:id="rId12"/>
    <p:sldId id="1932" r:id="rId13"/>
    <p:sldId id="362" r:id="rId14"/>
    <p:sldId id="2176" r:id="rId16"/>
    <p:sldId id="2177" r:id="rId17"/>
    <p:sldId id="1179" r:id="rId18"/>
    <p:sldId id="425" r:id="rId19"/>
    <p:sldId id="530" r:id="rId20"/>
    <p:sldId id="2353" r:id="rId21"/>
    <p:sldId id="2354" r:id="rId22"/>
    <p:sldId id="2355" r:id="rId23"/>
    <p:sldId id="2356" r:id="rId24"/>
    <p:sldId id="2357" r:id="rId25"/>
    <p:sldId id="2358" r:id="rId26"/>
    <p:sldId id="2359" r:id="rId27"/>
    <p:sldId id="2360" r:id="rId28"/>
    <p:sldId id="2361" r:id="rId29"/>
    <p:sldId id="2362" r:id="rId30"/>
    <p:sldId id="2363" r:id="rId31"/>
    <p:sldId id="2364" r:id="rId32"/>
    <p:sldId id="1180" r:id="rId33"/>
    <p:sldId id="426" r:id="rId34"/>
    <p:sldId id="531" r:id="rId35"/>
    <p:sldId id="533" r:id="rId36"/>
    <p:sldId id="535" r:id="rId37"/>
    <p:sldId id="538" r:id="rId38"/>
    <p:sldId id="2311" r:id="rId39"/>
    <p:sldId id="2312" r:id="rId40"/>
    <p:sldId id="2313" r:id="rId41"/>
    <p:sldId id="2314" r:id="rId42"/>
    <p:sldId id="2315" r:id="rId43"/>
    <p:sldId id="2316" r:id="rId44"/>
    <p:sldId id="2317" r:id="rId45"/>
    <p:sldId id="2318" r:id="rId46"/>
    <p:sldId id="2319" r:id="rId47"/>
    <p:sldId id="2320" r:id="rId48"/>
    <p:sldId id="2321" r:id="rId49"/>
    <p:sldId id="2366" r:id="rId50"/>
    <p:sldId id="2367" r:id="rId51"/>
    <p:sldId id="1936" r:id="rId52"/>
    <p:sldId id="1951" r:id="rId53"/>
    <p:sldId id="2388" r:id="rId54"/>
    <p:sldId id="2389" r:id="rId55"/>
    <p:sldId id="1939" r:id="rId56"/>
    <p:sldId id="1940" r:id="rId57"/>
    <p:sldId id="1941" r:id="rId58"/>
    <p:sldId id="1942" r:id="rId59"/>
    <p:sldId id="1943" r:id="rId60"/>
    <p:sldId id="1944" r:id="rId61"/>
    <p:sldId id="1947" r:id="rId62"/>
    <p:sldId id="2063" r:id="rId63"/>
    <p:sldId id="1949" r:id="rId64"/>
    <p:sldId id="1483" r:id="rId65"/>
    <p:sldId id="2368" r:id="rId66"/>
    <p:sldId id="2369" r:id="rId67"/>
    <p:sldId id="2370" r:id="rId68"/>
    <p:sldId id="2371" r:id="rId69"/>
    <p:sldId id="2372" r:id="rId70"/>
    <p:sldId id="2373" r:id="rId71"/>
    <p:sldId id="2374" r:id="rId72"/>
    <p:sldId id="2375" r:id="rId73"/>
    <p:sldId id="2376" r:id="rId74"/>
    <p:sldId id="2379" r:id="rId75"/>
    <p:sldId id="2380" r:id="rId76"/>
    <p:sldId id="2381" r:id="rId77"/>
    <p:sldId id="2382" r:id="rId78"/>
    <p:sldId id="2383" r:id="rId79"/>
    <p:sldId id="2384" r:id="rId80"/>
    <p:sldId id="2385" r:id="rId81"/>
    <p:sldId id="2386" r:id="rId82"/>
    <p:sldId id="2387" r:id="rId83"/>
    <p:sldId id="2096" r:id="rId84"/>
    <p:sldId id="1521" r:id="rId85"/>
    <p:sldId id="1522" r:id="rId86"/>
    <p:sldId id="1523" r:id="rId87"/>
    <p:sldId id="1524" r:id="rId88"/>
    <p:sldId id="1525" r:id="rId89"/>
    <p:sldId id="1526" r:id="rId90"/>
    <p:sldId id="1527" r:id="rId91"/>
    <p:sldId id="1934" r:id="rId92"/>
    <p:sldId id="1935" r:id="rId93"/>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C0D"/>
    <a:srgbClr val="FFC000"/>
    <a:srgbClr val="FFFFFF"/>
    <a:srgbClr val="D8090F"/>
    <a:srgbClr val="F4D1D1"/>
    <a:srgbClr val="DDF2EE"/>
    <a:srgbClr val="A5A5A5"/>
    <a:srgbClr val="C61400"/>
    <a:srgbClr val="C49400"/>
    <a:srgbClr val="90D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100" d="100"/>
          <a:sy n="100" d="100"/>
        </p:scale>
        <p:origin x="-1950" y="-390"/>
      </p:cViewPr>
      <p:guideLst>
        <p:guide orient="horz" pos="255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commentAuthors" Target="commentAuthors.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90E7F9F-5A4D-4313-BD88-C788DB08E50D}" type="datetimeFigureOut">
              <a:rPr lang="zh-CN" altLang="en-US" smtClean="0"/>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8BC40F6-93E1-46F7-9071-122D22D7DD4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81F715A-FAAD-4B6F-A495-E1504EF42AD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7976835-936B-46A5-9ABB-E071EB98F20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6835-936B-46A5-9ABB-E071EB98F209}"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id-ID"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fld>
            <a:endParaRPr lang="id-ID"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3" name="竖排标题 1"/>
          <p:cNvSpPr>
            <a:spLocks noGrp="1"/>
          </p:cNvSpPr>
          <p:nvPr>
            <p:ph type="title" orient="vert"/>
          </p:nvPr>
        </p:nvSpPr>
        <p:spPr>
          <a:xfrm>
            <a:off x="6543676" y="365125"/>
            <a:ext cx="1971675" cy="5811839"/>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628651" y="365125"/>
            <a:ext cx="5800725"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27027"/>
            <a:ext cx="7886700" cy="585025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grpSp>
        <p:nvGrpSpPr>
          <p:cNvPr id="4" name="组合 3"/>
          <p:cNvGrpSpPr/>
          <p:nvPr userDrawn="1"/>
        </p:nvGrpSpPr>
        <p:grpSpPr>
          <a:xfrm flipV="1">
            <a:off x="-449" y="0"/>
            <a:ext cx="7706320" cy="2864955"/>
            <a:chOff x="-599" y="3331675"/>
            <a:chExt cx="10953886" cy="3054220"/>
          </a:xfrm>
          <a:gradFill>
            <a:gsLst>
              <a:gs pos="0">
                <a:srgbClr val="FFC000"/>
              </a:gs>
              <a:gs pos="100000">
                <a:srgbClr val="C00000"/>
              </a:gs>
            </a:gsLst>
            <a:lin ang="10800000" scaled="1"/>
          </a:gradFill>
        </p:grpSpPr>
        <p:sp>
          <p:nvSpPr>
            <p:cNvPr id="5" name="任意多边形 4"/>
            <p:cNvSpPr/>
            <p:nvPr/>
          </p:nvSpPr>
          <p:spPr>
            <a:xfrm>
              <a:off x="-599" y="3331675"/>
              <a:ext cx="1141337" cy="1765426"/>
            </a:xfrm>
            <a:custGeom>
              <a:avLst/>
              <a:gdLst>
                <a:gd name="connsiteX0" fmla="*/ 258624 w 1141337"/>
                <a:gd name="connsiteY0" fmla="*/ 0 h 1765426"/>
                <a:gd name="connsiteX1" fmla="*/ 1141337 w 1141337"/>
                <a:gd name="connsiteY1" fmla="*/ 882713 h 1765426"/>
                <a:gd name="connsiteX2" fmla="*/ 258624 w 1141337"/>
                <a:gd name="connsiteY2" fmla="*/ 1765426 h 1765426"/>
                <a:gd name="connsiteX3" fmla="*/ 80727 w 1141337"/>
                <a:gd name="connsiteY3" fmla="*/ 1747493 h 1765426"/>
                <a:gd name="connsiteX4" fmla="*/ 0 w 1141337"/>
                <a:gd name="connsiteY4" fmla="*/ 1726736 h 1765426"/>
                <a:gd name="connsiteX5" fmla="*/ 0 w 1141337"/>
                <a:gd name="connsiteY5" fmla="*/ 38691 h 1765426"/>
                <a:gd name="connsiteX6" fmla="*/ 80727 w 1141337"/>
                <a:gd name="connsiteY6" fmla="*/ 17934 h 1765426"/>
                <a:gd name="connsiteX7" fmla="*/ 258624 w 1141337"/>
                <a:gd name="connsiteY7" fmla="*/ 0 h 176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337" h="1765426">
                  <a:moveTo>
                    <a:pt x="258624" y="0"/>
                  </a:moveTo>
                  <a:cubicBezTo>
                    <a:pt x="746133" y="0"/>
                    <a:pt x="1141337" y="395204"/>
                    <a:pt x="1141337" y="882713"/>
                  </a:cubicBezTo>
                  <a:cubicBezTo>
                    <a:pt x="1141337" y="1370222"/>
                    <a:pt x="746133" y="1765426"/>
                    <a:pt x="258624" y="1765426"/>
                  </a:cubicBezTo>
                  <a:cubicBezTo>
                    <a:pt x="197686" y="1765426"/>
                    <a:pt x="138189" y="1759251"/>
                    <a:pt x="80727" y="1747493"/>
                  </a:cubicBezTo>
                  <a:lnTo>
                    <a:pt x="0" y="1726736"/>
                  </a:lnTo>
                  <a:lnTo>
                    <a:pt x="0" y="38691"/>
                  </a:lnTo>
                  <a:lnTo>
                    <a:pt x="80727" y="17934"/>
                  </a:lnTo>
                  <a:cubicBezTo>
                    <a:pt x="138189" y="6175"/>
                    <a:pt x="197686" y="0"/>
                    <a:pt x="2586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6" name="椭圆 5"/>
            <p:cNvSpPr/>
            <p:nvPr/>
          </p:nvSpPr>
          <p:spPr>
            <a:xfrm>
              <a:off x="1367072" y="5466502"/>
              <a:ext cx="807549" cy="80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7" name="椭圆 6"/>
            <p:cNvSpPr/>
            <p:nvPr/>
          </p:nvSpPr>
          <p:spPr>
            <a:xfrm>
              <a:off x="1931179" y="4214388"/>
              <a:ext cx="425227" cy="425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8" name="椭圆 7"/>
            <p:cNvSpPr/>
            <p:nvPr/>
          </p:nvSpPr>
          <p:spPr>
            <a:xfrm>
              <a:off x="2794161" y="5031941"/>
              <a:ext cx="520092" cy="5200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9" name="椭圆 8"/>
            <p:cNvSpPr/>
            <p:nvPr/>
          </p:nvSpPr>
          <p:spPr>
            <a:xfrm>
              <a:off x="4326553" y="5370976"/>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0" name="椭圆 9"/>
            <p:cNvSpPr/>
            <p:nvPr/>
          </p:nvSpPr>
          <p:spPr>
            <a:xfrm>
              <a:off x="5589649" y="5375683"/>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1" name="椭圆 10"/>
            <p:cNvSpPr/>
            <p:nvPr/>
          </p:nvSpPr>
          <p:spPr>
            <a:xfrm>
              <a:off x="6333383" y="5440189"/>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2" name="椭圆 11"/>
            <p:cNvSpPr/>
            <p:nvPr/>
          </p:nvSpPr>
          <p:spPr>
            <a:xfrm>
              <a:off x="1367072" y="4090653"/>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3" name="椭圆 12"/>
            <p:cNvSpPr/>
            <p:nvPr/>
          </p:nvSpPr>
          <p:spPr>
            <a:xfrm flipV="1">
              <a:off x="1590022" y="4826104"/>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4" name="椭圆 13"/>
            <p:cNvSpPr/>
            <p:nvPr/>
          </p:nvSpPr>
          <p:spPr>
            <a:xfrm>
              <a:off x="7120818" y="5398761"/>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5" name="椭圆 14"/>
            <p:cNvSpPr/>
            <p:nvPr/>
          </p:nvSpPr>
          <p:spPr>
            <a:xfrm flipV="1">
              <a:off x="2498072" y="6231801"/>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6" name="椭圆 15"/>
            <p:cNvSpPr/>
            <p:nvPr/>
          </p:nvSpPr>
          <p:spPr>
            <a:xfrm flipV="1">
              <a:off x="4827430" y="5496555"/>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7" name="椭圆 16"/>
            <p:cNvSpPr/>
            <p:nvPr/>
          </p:nvSpPr>
          <p:spPr>
            <a:xfrm flipV="1">
              <a:off x="3693955" y="4976085"/>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8" name="椭圆 17"/>
            <p:cNvSpPr/>
            <p:nvPr/>
          </p:nvSpPr>
          <p:spPr>
            <a:xfrm flipV="1">
              <a:off x="5051267" y="463318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9" name="椭圆 18"/>
            <p:cNvSpPr/>
            <p:nvPr/>
          </p:nvSpPr>
          <p:spPr>
            <a:xfrm>
              <a:off x="5167765" y="5690973"/>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0" name="椭圆 19"/>
            <p:cNvSpPr/>
            <p:nvPr/>
          </p:nvSpPr>
          <p:spPr>
            <a:xfrm flipV="1">
              <a:off x="6689567" y="590953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1" name="椭圆 20"/>
            <p:cNvSpPr/>
            <p:nvPr/>
          </p:nvSpPr>
          <p:spPr>
            <a:xfrm flipV="1">
              <a:off x="7803992" y="531898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2" name="椭圆 21"/>
            <p:cNvSpPr/>
            <p:nvPr/>
          </p:nvSpPr>
          <p:spPr>
            <a:xfrm>
              <a:off x="3900692" y="4825134"/>
              <a:ext cx="321134" cy="321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3" name="椭圆 22"/>
            <p:cNvSpPr/>
            <p:nvPr/>
          </p:nvSpPr>
          <p:spPr>
            <a:xfrm flipV="1">
              <a:off x="3612992" y="587143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4" name="椭圆 23"/>
            <p:cNvSpPr/>
            <p:nvPr/>
          </p:nvSpPr>
          <p:spPr>
            <a:xfrm flipV="1">
              <a:off x="2866372" y="4467827"/>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5" name="椭圆 24"/>
            <p:cNvSpPr/>
            <p:nvPr/>
          </p:nvSpPr>
          <p:spPr>
            <a:xfrm flipV="1">
              <a:off x="8314672" y="5146268"/>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6" name="椭圆 25"/>
            <p:cNvSpPr/>
            <p:nvPr/>
          </p:nvSpPr>
          <p:spPr>
            <a:xfrm>
              <a:off x="6886583" y="5561570"/>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7" name="椭圆 26"/>
            <p:cNvSpPr/>
            <p:nvPr/>
          </p:nvSpPr>
          <p:spPr>
            <a:xfrm>
              <a:off x="8149679" y="5566277"/>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8" name="椭圆 27"/>
            <p:cNvSpPr/>
            <p:nvPr/>
          </p:nvSpPr>
          <p:spPr>
            <a:xfrm>
              <a:off x="8893413" y="5630783"/>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9" name="椭圆 28"/>
            <p:cNvSpPr/>
            <p:nvPr/>
          </p:nvSpPr>
          <p:spPr>
            <a:xfrm>
              <a:off x="9680848" y="5589355"/>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0" name="椭圆 29"/>
            <p:cNvSpPr/>
            <p:nvPr/>
          </p:nvSpPr>
          <p:spPr>
            <a:xfrm flipV="1">
              <a:off x="7387460" y="5687149"/>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1" name="椭圆 30"/>
            <p:cNvSpPr/>
            <p:nvPr/>
          </p:nvSpPr>
          <p:spPr>
            <a:xfrm flipV="1">
              <a:off x="6253985" y="5166679"/>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2" name="椭圆 31"/>
            <p:cNvSpPr/>
            <p:nvPr/>
          </p:nvSpPr>
          <p:spPr>
            <a:xfrm flipV="1">
              <a:off x="7611297" y="482378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3" name="椭圆 32"/>
            <p:cNvSpPr/>
            <p:nvPr/>
          </p:nvSpPr>
          <p:spPr>
            <a:xfrm>
              <a:off x="7727795" y="5881567"/>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4" name="椭圆 33"/>
            <p:cNvSpPr/>
            <p:nvPr/>
          </p:nvSpPr>
          <p:spPr>
            <a:xfrm flipV="1">
              <a:off x="9249597" y="610013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5" name="椭圆 34"/>
            <p:cNvSpPr/>
            <p:nvPr/>
          </p:nvSpPr>
          <p:spPr>
            <a:xfrm flipV="1">
              <a:off x="10364022" y="550958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6" name="椭圆 35"/>
            <p:cNvSpPr/>
            <p:nvPr/>
          </p:nvSpPr>
          <p:spPr>
            <a:xfrm>
              <a:off x="6460722" y="5015728"/>
              <a:ext cx="321134" cy="321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7" name="椭圆 36"/>
            <p:cNvSpPr/>
            <p:nvPr/>
          </p:nvSpPr>
          <p:spPr>
            <a:xfrm flipV="1">
              <a:off x="6173022" y="606203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8" name="椭圆 37"/>
            <p:cNvSpPr/>
            <p:nvPr/>
          </p:nvSpPr>
          <p:spPr>
            <a:xfrm flipV="1">
              <a:off x="10874702" y="5336862"/>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9" name="椭圆 38"/>
            <p:cNvSpPr/>
            <p:nvPr/>
          </p:nvSpPr>
          <p:spPr>
            <a:xfrm>
              <a:off x="3998138" y="6162207"/>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0" name="椭圆 39"/>
            <p:cNvSpPr/>
            <p:nvPr/>
          </p:nvSpPr>
          <p:spPr>
            <a:xfrm>
              <a:off x="4785573" y="6120779"/>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1" name="椭圆 40"/>
            <p:cNvSpPr/>
            <p:nvPr/>
          </p:nvSpPr>
          <p:spPr>
            <a:xfrm flipV="1">
              <a:off x="5468747" y="6041005"/>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2" name="椭圆 41"/>
            <p:cNvSpPr/>
            <p:nvPr/>
          </p:nvSpPr>
          <p:spPr>
            <a:xfrm flipV="1">
              <a:off x="5979427" y="5868286"/>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6" name="koppt-占位符"/>
          <p:cNvSpPr>
            <a:spLocks noGrp="1"/>
          </p:cNvSpPr>
          <p:nvPr>
            <p:ph type="body" sz="quarter" idx="10" hasCustomPrompt="1"/>
          </p:nvPr>
        </p:nvSpPr>
        <p:spPr>
          <a:xfrm>
            <a:off x="857191" y="378564"/>
            <a:ext cx="4093586" cy="584775"/>
          </a:xfrm>
          <a:prstGeom prst="rect">
            <a:avLst/>
          </a:prstGeom>
          <a:noFill/>
        </p:spPr>
        <p:txBody>
          <a:bodyPr vert="horz" wrap="square" lIns="68579" tIns="34289" rIns="68579" bIns="34289" rtlCol="0">
            <a:spAutoFit/>
          </a:bodyPr>
          <a:lstStyle>
            <a:lvl1pPr marL="0" marR="0" indent="0" algn="l" defTabSz="685165" rtl="0" eaLnBrk="1" fontAlgn="ctr" latinLnBrk="0" hangingPunct="1">
              <a:lnSpc>
                <a:spcPct val="100000"/>
              </a:lnSpc>
              <a:spcBef>
                <a:spcPts val="0"/>
              </a:spcBef>
              <a:spcAft>
                <a:spcPts val="0"/>
              </a:spcAft>
              <a:buClrTx/>
              <a:buSzTx/>
              <a:buFontTx/>
              <a:buNone/>
              <a:defRPr kumimoji="0" lang="en-US" sz="3200" b="1" i="0" u="none" strike="noStrike" cap="none" spc="0" normalizeH="0" baseline="0">
                <a:ln>
                  <a:noFill/>
                </a:ln>
                <a:gradFill>
                  <a:gsLst>
                    <a:gs pos="0">
                      <a:schemeClr val="accent2"/>
                    </a:gs>
                    <a:gs pos="100000">
                      <a:schemeClr val="accent1"/>
                    </a:gs>
                  </a:gsLst>
                  <a:lin ang="10800000" scaled="1"/>
                </a:gradFill>
                <a:effectLst/>
                <a:uLnTx/>
                <a:uFillTx/>
                <a:latin typeface="+mj-ea"/>
                <a:ea typeface="+mj-ea"/>
              </a:defRPr>
            </a:lvl1pPr>
          </a:lstStyle>
          <a:p>
            <a:pPr marL="0" marR="0" lvl="0" indent="0" algn="l" defTabSz="685165" rtl="0" eaLnBrk="1" fontAlgn="ctr"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单击此处添加幻灯片标题</a:t>
            </a:r>
            <a:endParaRPr kumimoji="0" lang="zh-CN" altLang="en-US" sz="2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1709861"/>
            <a:ext cx="9144000" cy="3158275"/>
          </a:xfrm>
        </p:spPr>
        <p:txBody>
          <a:bodyPr>
            <a:normAutofit/>
          </a:bodyPr>
          <a:lstStyle>
            <a:lvl1pPr marL="0" indent="0">
              <a:buNone/>
              <a:defRPr sz="2135">
                <a:solidFill>
                  <a:schemeClr val="bg1">
                    <a:lumMod val="7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grpSp>
        <p:nvGrpSpPr>
          <p:cNvPr id="3" name="组合 2"/>
          <p:cNvGrpSpPr/>
          <p:nvPr userDrawn="1"/>
        </p:nvGrpSpPr>
        <p:grpSpPr>
          <a:xfrm>
            <a:off x="-450" y="3361523"/>
            <a:ext cx="8215415" cy="3345599"/>
            <a:chOff x="-599" y="3331675"/>
            <a:chExt cx="10953886" cy="3345599"/>
          </a:xfrm>
          <a:gradFill>
            <a:gsLst>
              <a:gs pos="0">
                <a:srgbClr val="FFC000"/>
              </a:gs>
              <a:gs pos="100000">
                <a:srgbClr val="C00000"/>
              </a:gs>
            </a:gsLst>
            <a:lin ang="10800000" scaled="0"/>
          </a:gradFill>
        </p:grpSpPr>
        <p:sp>
          <p:nvSpPr>
            <p:cNvPr id="4" name="任意多边形 3"/>
            <p:cNvSpPr/>
            <p:nvPr/>
          </p:nvSpPr>
          <p:spPr>
            <a:xfrm>
              <a:off x="-599" y="3331675"/>
              <a:ext cx="1141337" cy="1765426"/>
            </a:xfrm>
            <a:custGeom>
              <a:avLst/>
              <a:gdLst>
                <a:gd name="connsiteX0" fmla="*/ 258624 w 1141337"/>
                <a:gd name="connsiteY0" fmla="*/ 0 h 1765426"/>
                <a:gd name="connsiteX1" fmla="*/ 1141337 w 1141337"/>
                <a:gd name="connsiteY1" fmla="*/ 882713 h 1765426"/>
                <a:gd name="connsiteX2" fmla="*/ 258624 w 1141337"/>
                <a:gd name="connsiteY2" fmla="*/ 1765426 h 1765426"/>
                <a:gd name="connsiteX3" fmla="*/ 80727 w 1141337"/>
                <a:gd name="connsiteY3" fmla="*/ 1747493 h 1765426"/>
                <a:gd name="connsiteX4" fmla="*/ 0 w 1141337"/>
                <a:gd name="connsiteY4" fmla="*/ 1726736 h 1765426"/>
                <a:gd name="connsiteX5" fmla="*/ 0 w 1141337"/>
                <a:gd name="connsiteY5" fmla="*/ 38691 h 1765426"/>
                <a:gd name="connsiteX6" fmla="*/ 80727 w 1141337"/>
                <a:gd name="connsiteY6" fmla="*/ 17934 h 1765426"/>
                <a:gd name="connsiteX7" fmla="*/ 258624 w 1141337"/>
                <a:gd name="connsiteY7" fmla="*/ 0 h 176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337" h="1765426">
                  <a:moveTo>
                    <a:pt x="258624" y="0"/>
                  </a:moveTo>
                  <a:cubicBezTo>
                    <a:pt x="746133" y="0"/>
                    <a:pt x="1141337" y="395204"/>
                    <a:pt x="1141337" y="882713"/>
                  </a:cubicBezTo>
                  <a:cubicBezTo>
                    <a:pt x="1141337" y="1370222"/>
                    <a:pt x="746133" y="1765426"/>
                    <a:pt x="258624" y="1765426"/>
                  </a:cubicBezTo>
                  <a:cubicBezTo>
                    <a:pt x="197686" y="1765426"/>
                    <a:pt x="138189" y="1759251"/>
                    <a:pt x="80727" y="1747493"/>
                  </a:cubicBezTo>
                  <a:lnTo>
                    <a:pt x="0" y="1726736"/>
                  </a:lnTo>
                  <a:lnTo>
                    <a:pt x="0" y="38691"/>
                  </a:lnTo>
                  <a:lnTo>
                    <a:pt x="80727" y="17934"/>
                  </a:lnTo>
                  <a:cubicBezTo>
                    <a:pt x="138189" y="6175"/>
                    <a:pt x="197686" y="0"/>
                    <a:pt x="2586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5" name="椭圆 4"/>
            <p:cNvSpPr/>
            <p:nvPr/>
          </p:nvSpPr>
          <p:spPr>
            <a:xfrm>
              <a:off x="1367072" y="5466502"/>
              <a:ext cx="807549" cy="80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6" name="椭圆 5"/>
            <p:cNvSpPr/>
            <p:nvPr/>
          </p:nvSpPr>
          <p:spPr>
            <a:xfrm>
              <a:off x="1931179" y="4214388"/>
              <a:ext cx="425227" cy="425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7" name="椭圆 6"/>
            <p:cNvSpPr/>
            <p:nvPr/>
          </p:nvSpPr>
          <p:spPr>
            <a:xfrm>
              <a:off x="2794161" y="5031941"/>
              <a:ext cx="520092" cy="5200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8" name="椭圆 7"/>
            <p:cNvSpPr/>
            <p:nvPr/>
          </p:nvSpPr>
          <p:spPr>
            <a:xfrm>
              <a:off x="4326553" y="5370976"/>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9" name="椭圆 8"/>
            <p:cNvSpPr/>
            <p:nvPr/>
          </p:nvSpPr>
          <p:spPr>
            <a:xfrm>
              <a:off x="5589649" y="5375683"/>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0" name="椭圆 9"/>
            <p:cNvSpPr/>
            <p:nvPr/>
          </p:nvSpPr>
          <p:spPr>
            <a:xfrm>
              <a:off x="6333383" y="5440189"/>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1" name="椭圆 10"/>
            <p:cNvSpPr/>
            <p:nvPr/>
          </p:nvSpPr>
          <p:spPr>
            <a:xfrm>
              <a:off x="1367072" y="4090653"/>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2" name="椭圆 11"/>
            <p:cNvSpPr/>
            <p:nvPr/>
          </p:nvSpPr>
          <p:spPr>
            <a:xfrm flipV="1">
              <a:off x="1590022" y="4826104"/>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3" name="椭圆 12"/>
            <p:cNvSpPr/>
            <p:nvPr/>
          </p:nvSpPr>
          <p:spPr>
            <a:xfrm>
              <a:off x="7120818" y="5398761"/>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4" name="椭圆 13"/>
            <p:cNvSpPr/>
            <p:nvPr/>
          </p:nvSpPr>
          <p:spPr>
            <a:xfrm flipV="1">
              <a:off x="2498072" y="6231801"/>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5" name="椭圆 14"/>
            <p:cNvSpPr/>
            <p:nvPr/>
          </p:nvSpPr>
          <p:spPr>
            <a:xfrm flipV="1">
              <a:off x="4827430" y="5496555"/>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6" name="椭圆 15"/>
            <p:cNvSpPr/>
            <p:nvPr/>
          </p:nvSpPr>
          <p:spPr>
            <a:xfrm flipV="1">
              <a:off x="3693955" y="4976085"/>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7" name="椭圆 16"/>
            <p:cNvSpPr/>
            <p:nvPr/>
          </p:nvSpPr>
          <p:spPr>
            <a:xfrm flipV="1">
              <a:off x="5051267" y="463318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8" name="椭圆 17"/>
            <p:cNvSpPr/>
            <p:nvPr/>
          </p:nvSpPr>
          <p:spPr>
            <a:xfrm>
              <a:off x="5167765" y="5690973"/>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9" name="椭圆 18"/>
            <p:cNvSpPr/>
            <p:nvPr/>
          </p:nvSpPr>
          <p:spPr>
            <a:xfrm flipV="1">
              <a:off x="6689567" y="590953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0" name="椭圆 19"/>
            <p:cNvSpPr/>
            <p:nvPr/>
          </p:nvSpPr>
          <p:spPr>
            <a:xfrm flipV="1">
              <a:off x="7803992" y="531898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1" name="椭圆 20"/>
            <p:cNvSpPr/>
            <p:nvPr/>
          </p:nvSpPr>
          <p:spPr>
            <a:xfrm>
              <a:off x="3900692" y="4825134"/>
              <a:ext cx="321134" cy="321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2" name="椭圆 21"/>
            <p:cNvSpPr/>
            <p:nvPr/>
          </p:nvSpPr>
          <p:spPr>
            <a:xfrm flipV="1">
              <a:off x="3612992" y="587143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3" name="椭圆 22"/>
            <p:cNvSpPr/>
            <p:nvPr/>
          </p:nvSpPr>
          <p:spPr>
            <a:xfrm flipV="1">
              <a:off x="2866372" y="4467827"/>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4" name="椭圆 23"/>
            <p:cNvSpPr/>
            <p:nvPr/>
          </p:nvSpPr>
          <p:spPr>
            <a:xfrm flipV="1">
              <a:off x="8314672" y="5146268"/>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5" name="椭圆 24"/>
            <p:cNvSpPr/>
            <p:nvPr/>
          </p:nvSpPr>
          <p:spPr>
            <a:xfrm>
              <a:off x="6886583" y="5561570"/>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6" name="椭圆 25"/>
            <p:cNvSpPr/>
            <p:nvPr/>
          </p:nvSpPr>
          <p:spPr>
            <a:xfrm>
              <a:off x="8149679" y="5566277"/>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7" name="椭圆 26"/>
            <p:cNvSpPr/>
            <p:nvPr/>
          </p:nvSpPr>
          <p:spPr>
            <a:xfrm>
              <a:off x="8893413" y="5630783"/>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8" name="椭圆 27"/>
            <p:cNvSpPr/>
            <p:nvPr/>
          </p:nvSpPr>
          <p:spPr>
            <a:xfrm>
              <a:off x="9680848" y="5589355"/>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9" name="椭圆 28"/>
            <p:cNvSpPr/>
            <p:nvPr/>
          </p:nvSpPr>
          <p:spPr>
            <a:xfrm flipV="1">
              <a:off x="7387460" y="5687149"/>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0" name="椭圆 29"/>
            <p:cNvSpPr/>
            <p:nvPr/>
          </p:nvSpPr>
          <p:spPr>
            <a:xfrm flipV="1">
              <a:off x="6253985" y="5166679"/>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1" name="椭圆 30"/>
            <p:cNvSpPr/>
            <p:nvPr/>
          </p:nvSpPr>
          <p:spPr>
            <a:xfrm flipV="1">
              <a:off x="7611297" y="482378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2" name="椭圆 31"/>
            <p:cNvSpPr/>
            <p:nvPr/>
          </p:nvSpPr>
          <p:spPr>
            <a:xfrm>
              <a:off x="7727795" y="5881567"/>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3" name="椭圆 32"/>
            <p:cNvSpPr/>
            <p:nvPr/>
          </p:nvSpPr>
          <p:spPr>
            <a:xfrm flipV="1">
              <a:off x="9249597" y="610013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4" name="椭圆 33"/>
            <p:cNvSpPr/>
            <p:nvPr/>
          </p:nvSpPr>
          <p:spPr>
            <a:xfrm flipV="1">
              <a:off x="10364022" y="550958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5" name="椭圆 34"/>
            <p:cNvSpPr/>
            <p:nvPr/>
          </p:nvSpPr>
          <p:spPr>
            <a:xfrm>
              <a:off x="6460722" y="5015728"/>
              <a:ext cx="321134" cy="321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6" name="椭圆 35"/>
            <p:cNvSpPr/>
            <p:nvPr/>
          </p:nvSpPr>
          <p:spPr>
            <a:xfrm flipV="1">
              <a:off x="6173022" y="606203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7" name="椭圆 36"/>
            <p:cNvSpPr/>
            <p:nvPr/>
          </p:nvSpPr>
          <p:spPr>
            <a:xfrm flipV="1">
              <a:off x="10874702" y="5336862"/>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8" name="椭圆 37"/>
            <p:cNvSpPr/>
            <p:nvPr/>
          </p:nvSpPr>
          <p:spPr>
            <a:xfrm>
              <a:off x="3998138" y="6162207"/>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9" name="椭圆 38"/>
            <p:cNvSpPr/>
            <p:nvPr/>
          </p:nvSpPr>
          <p:spPr>
            <a:xfrm>
              <a:off x="4785573" y="6120779"/>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0" name="椭圆 39"/>
            <p:cNvSpPr/>
            <p:nvPr/>
          </p:nvSpPr>
          <p:spPr>
            <a:xfrm flipV="1">
              <a:off x="4354322" y="6631555"/>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1" name="椭圆 40"/>
            <p:cNvSpPr/>
            <p:nvPr/>
          </p:nvSpPr>
          <p:spPr>
            <a:xfrm flipV="1">
              <a:off x="5468747" y="6041005"/>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2" name="椭圆 41"/>
            <p:cNvSpPr/>
            <p:nvPr/>
          </p:nvSpPr>
          <p:spPr>
            <a:xfrm flipV="1">
              <a:off x="5979427" y="5868286"/>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6" name="Oval 5"/>
          <p:cNvSpPr/>
          <p:nvPr userDrawn="1"/>
        </p:nvSpPr>
        <p:spPr>
          <a:xfrm>
            <a:off x="8634659" y="236688"/>
            <a:ext cx="359723"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25712" tIns="12855" rIns="25712" bIns="12855" rtlCol="0" anchor="ctr"/>
          <a:lstStyle/>
          <a:p>
            <a:pPr algn="ctr"/>
            <a:endParaRPr lang="en-US" sz="525" dirty="0">
              <a:latin typeface="微软雅黑" panose="020B0503020204020204" pitchFamily="34" charset="-122"/>
            </a:endParaRPr>
          </a:p>
        </p:txBody>
      </p:sp>
      <p:sp>
        <p:nvSpPr>
          <p:cNvPr id="7" name="TextBox 6"/>
          <p:cNvSpPr txBox="1"/>
          <p:nvPr userDrawn="1"/>
        </p:nvSpPr>
        <p:spPr>
          <a:xfrm>
            <a:off x="8717726" y="303537"/>
            <a:ext cx="204470" cy="177800"/>
          </a:xfrm>
          <a:prstGeom prst="rect">
            <a:avLst/>
          </a:prstGeom>
          <a:noFill/>
        </p:spPr>
        <p:txBody>
          <a:bodyPr wrap="none" lIns="51412" tIns="25707" rIns="51412" bIns="25707" rtlCol="0">
            <a:spAutoFit/>
          </a:bodyPr>
          <a:lstStyle/>
          <a:p>
            <a:pPr algn="ctr"/>
            <a:fld id="{260E2A6B-A809-4840-BF14-8648BC0BDF87}" type="slidenum">
              <a:rPr lang="id-ID" sz="825" b="1" smtClean="0">
                <a:solidFill>
                  <a:schemeClr val="bg1"/>
                </a:solidFill>
                <a:latin typeface="Raleway Light"/>
                <a:cs typeface="Raleway Light"/>
              </a:rPr>
            </a:fld>
            <a:endParaRPr lang="id-ID" sz="825" dirty="0">
              <a:solidFill>
                <a:schemeClr val="bg1"/>
              </a:solidFill>
              <a:latin typeface="Raleway Light"/>
              <a:cs typeface="Raleway Light"/>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6" name="Oval 15"/>
          <p:cNvSpPr/>
          <p:nvPr userDrawn="1"/>
        </p:nvSpPr>
        <p:spPr>
          <a:xfrm>
            <a:off x="8634659" y="236688"/>
            <a:ext cx="359723"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25712" tIns="12855" rIns="25712" bIns="12855" rtlCol="0" anchor="ctr"/>
          <a:lstStyle/>
          <a:p>
            <a:pPr algn="ctr"/>
            <a:endParaRPr lang="en-US" sz="525" dirty="0">
              <a:latin typeface="微软雅黑" panose="020B0503020204020204" pitchFamily="34" charset="-122"/>
            </a:endParaRPr>
          </a:p>
        </p:txBody>
      </p:sp>
      <p:sp>
        <p:nvSpPr>
          <p:cNvPr id="17" name="TextBox 16"/>
          <p:cNvSpPr txBox="1"/>
          <p:nvPr userDrawn="1"/>
        </p:nvSpPr>
        <p:spPr>
          <a:xfrm>
            <a:off x="8717726" y="303537"/>
            <a:ext cx="204470" cy="177800"/>
          </a:xfrm>
          <a:prstGeom prst="rect">
            <a:avLst/>
          </a:prstGeom>
          <a:noFill/>
        </p:spPr>
        <p:txBody>
          <a:bodyPr wrap="none" lIns="51412" tIns="25707" rIns="51412" bIns="25707" rtlCol="0">
            <a:spAutoFit/>
          </a:bodyPr>
          <a:lstStyle/>
          <a:p>
            <a:pPr algn="ctr"/>
            <a:fld id="{260E2A6B-A809-4840-BF14-8648BC0BDF87}" type="slidenum">
              <a:rPr lang="id-ID" sz="825" b="1" smtClean="0">
                <a:solidFill>
                  <a:schemeClr val="bg1"/>
                </a:solidFill>
                <a:latin typeface="Raleway Light"/>
                <a:cs typeface="Raleway Light"/>
              </a:rPr>
            </a:fld>
            <a:endParaRPr lang="id-ID" sz="825" dirty="0">
              <a:solidFill>
                <a:schemeClr val="bg1"/>
              </a:solidFill>
              <a:latin typeface="Raleway Light"/>
              <a:cs typeface="Raleway Light"/>
            </a:endParaRPr>
          </a:p>
        </p:txBody>
      </p:sp>
      <p:sp>
        <p:nvSpPr>
          <p:cNvPr id="14" name="Picture Placeholder 13"/>
          <p:cNvSpPr>
            <a:spLocks noGrp="1" noChangeAspect="1"/>
          </p:cNvSpPr>
          <p:nvPr>
            <p:ph type="pic" sz="quarter" idx="10" hasCustomPrompt="1"/>
          </p:nvPr>
        </p:nvSpPr>
        <p:spPr>
          <a:xfrm>
            <a:off x="1026125" y="1603017"/>
            <a:ext cx="944957" cy="1258811"/>
          </a:xfrm>
          <a:prstGeom prst="ellipse">
            <a:avLst/>
          </a:prstGeom>
        </p:spPr>
        <p:txBody>
          <a:bodyPr>
            <a:noAutofit/>
          </a:bodyPr>
          <a:lstStyle>
            <a:lvl1pPr marL="0" indent="0">
              <a:lnSpc>
                <a:spcPct val="130000"/>
              </a:lnSpc>
              <a:buNone/>
              <a:defRPr sz="1200" baseline="0"/>
            </a:lvl1pPr>
          </a:lstStyle>
          <a:p>
            <a:r>
              <a:rPr lang="en-US" dirty="0" smtClean="0"/>
              <a:t>Drag  Your Picture Here</a:t>
            </a:r>
            <a:endParaRPr lang="en-US" dirty="0"/>
          </a:p>
        </p:txBody>
      </p:sp>
      <p:sp>
        <p:nvSpPr>
          <p:cNvPr id="75" name="Picture Placeholder 13"/>
          <p:cNvSpPr>
            <a:spLocks noGrp="1" noChangeAspect="1"/>
          </p:cNvSpPr>
          <p:nvPr>
            <p:ph type="pic" sz="quarter" idx="11" hasCustomPrompt="1"/>
          </p:nvPr>
        </p:nvSpPr>
        <p:spPr>
          <a:xfrm>
            <a:off x="3100899" y="1592556"/>
            <a:ext cx="944957" cy="1258811"/>
          </a:xfrm>
          <a:prstGeom prst="ellipse">
            <a:avLst/>
          </a:prstGeom>
        </p:spPr>
        <p:txBody>
          <a:bodyPr>
            <a:normAutofit/>
          </a:bodyPr>
          <a:lstStyle>
            <a:lvl1pPr marL="0" indent="0">
              <a:lnSpc>
                <a:spcPct val="130000"/>
              </a:lnSpc>
              <a:buNone/>
              <a:defRPr sz="1200"/>
            </a:lvl1pPr>
          </a:lstStyle>
          <a:p>
            <a:r>
              <a:rPr lang="en-US" dirty="0" smtClean="0"/>
              <a:t>Drag  Your Picture Here</a:t>
            </a:r>
            <a:endParaRPr lang="en-US" dirty="0"/>
          </a:p>
        </p:txBody>
      </p:sp>
      <p:sp>
        <p:nvSpPr>
          <p:cNvPr id="76" name="Picture Placeholder 13"/>
          <p:cNvSpPr>
            <a:spLocks noGrp="1" noChangeAspect="1"/>
          </p:cNvSpPr>
          <p:nvPr>
            <p:ph type="pic" sz="quarter" idx="12" hasCustomPrompt="1"/>
          </p:nvPr>
        </p:nvSpPr>
        <p:spPr>
          <a:xfrm>
            <a:off x="5129991" y="1609009"/>
            <a:ext cx="944957" cy="1258811"/>
          </a:xfrm>
          <a:prstGeom prst="ellipse">
            <a:avLst/>
          </a:prstGeom>
        </p:spPr>
        <p:txBody>
          <a:bodyPr>
            <a:normAutofit/>
          </a:bodyPr>
          <a:lstStyle>
            <a:lvl1pPr marL="0" marR="0" indent="0" algn="l" defTabSz="1370965" rtl="0" eaLnBrk="1" fontAlgn="auto" latinLnBrk="0" hangingPunct="1">
              <a:lnSpc>
                <a:spcPct val="130000"/>
              </a:lnSpc>
              <a:spcBef>
                <a:spcPts val="1330"/>
              </a:spcBef>
              <a:spcAft>
                <a:spcPts val="0"/>
              </a:spcAft>
              <a:buClrTx/>
              <a:buSzTx/>
              <a:buFont typeface="Arial" panose="020B0604020202020204" pitchFamily="34" charset="0"/>
              <a:buNone/>
              <a:defRPr sz="1200"/>
            </a:lvl1pPr>
          </a:lstStyle>
          <a:p>
            <a:r>
              <a:rPr lang="en-US" dirty="0" smtClean="0"/>
              <a:t>Drag  Your Picture Here</a:t>
            </a:r>
            <a:endParaRPr lang="en-US" dirty="0" smtClean="0"/>
          </a:p>
          <a:p>
            <a:endParaRPr lang="en-US" dirty="0"/>
          </a:p>
        </p:txBody>
      </p:sp>
      <p:sp>
        <p:nvSpPr>
          <p:cNvPr id="77" name="Picture Placeholder 13"/>
          <p:cNvSpPr>
            <a:spLocks noGrp="1" noChangeAspect="1"/>
          </p:cNvSpPr>
          <p:nvPr>
            <p:ph type="pic" sz="quarter" idx="13" hasCustomPrompt="1"/>
          </p:nvPr>
        </p:nvSpPr>
        <p:spPr>
          <a:xfrm>
            <a:off x="7173246" y="1609009"/>
            <a:ext cx="944957" cy="1258811"/>
          </a:xfrm>
          <a:prstGeom prst="ellipse">
            <a:avLst/>
          </a:prstGeom>
        </p:spPr>
        <p:txBody>
          <a:bodyPr>
            <a:normAutofit/>
          </a:bodyPr>
          <a:lstStyle>
            <a:lvl1pPr marL="0" marR="0" indent="0" algn="l" defTabSz="1370965" rtl="0" eaLnBrk="1" fontAlgn="auto" latinLnBrk="0" hangingPunct="1">
              <a:lnSpc>
                <a:spcPct val="130000"/>
              </a:lnSpc>
              <a:spcBef>
                <a:spcPts val="1330"/>
              </a:spcBef>
              <a:spcAft>
                <a:spcPts val="0"/>
              </a:spcAft>
              <a:buClrTx/>
              <a:buSzTx/>
              <a:buFont typeface="Arial" panose="020B0604020202020204" pitchFamily="34" charset="0"/>
              <a:buNone/>
              <a:defRPr sz="1200"/>
            </a:lvl1pPr>
          </a:lstStyle>
          <a:p>
            <a:r>
              <a:rPr lang="en-US" dirty="0" smtClean="0"/>
              <a:t>Drag  Your Picture Here</a:t>
            </a:r>
            <a:endParaRPr lang="en-US" dirty="0" smtClean="0"/>
          </a:p>
          <a:p>
            <a:endParaRPr lang="en-US" dirty="0"/>
          </a:p>
        </p:txBody>
      </p:sp>
      <p:sp>
        <p:nvSpPr>
          <p:cNvPr id="78" name="Picture Placeholder 13"/>
          <p:cNvSpPr>
            <a:spLocks noGrp="1" noChangeAspect="1"/>
          </p:cNvSpPr>
          <p:nvPr>
            <p:ph type="pic" sz="quarter" idx="14" hasCustomPrompt="1"/>
          </p:nvPr>
        </p:nvSpPr>
        <p:spPr>
          <a:xfrm>
            <a:off x="6160694" y="4054260"/>
            <a:ext cx="944957" cy="1258811"/>
          </a:xfrm>
          <a:prstGeom prst="ellipse">
            <a:avLst/>
          </a:prstGeom>
        </p:spPr>
        <p:txBody>
          <a:bodyPr>
            <a:normAutofit/>
          </a:bodyPr>
          <a:lstStyle>
            <a:lvl1pPr>
              <a:lnSpc>
                <a:spcPct val="130000"/>
              </a:lnSpc>
              <a:defRPr sz="1200"/>
            </a:lvl1pPr>
          </a:lstStyle>
          <a:p>
            <a:r>
              <a:rPr lang="en-US" dirty="0" smtClean="0"/>
              <a:t>Drag  Your Picture Here</a:t>
            </a:r>
            <a:endParaRPr lang="en-US" dirty="0"/>
          </a:p>
        </p:txBody>
      </p:sp>
      <p:sp>
        <p:nvSpPr>
          <p:cNvPr id="79" name="Picture Placeholder 13"/>
          <p:cNvSpPr>
            <a:spLocks noGrp="1" noChangeAspect="1"/>
          </p:cNvSpPr>
          <p:nvPr>
            <p:ph type="pic" sz="quarter" idx="15" hasCustomPrompt="1"/>
          </p:nvPr>
        </p:nvSpPr>
        <p:spPr>
          <a:xfrm>
            <a:off x="4124652" y="4054260"/>
            <a:ext cx="944957" cy="1258811"/>
          </a:xfrm>
          <a:prstGeom prst="ellipse">
            <a:avLst/>
          </a:prstGeom>
        </p:spPr>
        <p:txBody>
          <a:bodyPr>
            <a:normAutofit/>
          </a:bodyPr>
          <a:lstStyle>
            <a:lvl1pPr marL="0" marR="0" indent="0" algn="l" defTabSz="1370965" rtl="0" eaLnBrk="1" fontAlgn="auto" latinLnBrk="0" hangingPunct="1">
              <a:lnSpc>
                <a:spcPct val="130000"/>
              </a:lnSpc>
              <a:spcBef>
                <a:spcPts val="1330"/>
              </a:spcBef>
              <a:spcAft>
                <a:spcPts val="0"/>
              </a:spcAft>
              <a:buClrTx/>
              <a:buSzTx/>
              <a:buFont typeface="Arial" panose="020B0604020202020204" pitchFamily="34" charset="0"/>
              <a:buNone/>
              <a:defRPr sz="1200"/>
            </a:lvl1pPr>
          </a:lstStyle>
          <a:p>
            <a:r>
              <a:rPr lang="en-US" dirty="0" smtClean="0"/>
              <a:t>Drag  Your Picture Here</a:t>
            </a:r>
            <a:endParaRPr lang="en-US" dirty="0" smtClean="0"/>
          </a:p>
          <a:p>
            <a:endParaRPr lang="en-US" dirty="0"/>
          </a:p>
        </p:txBody>
      </p:sp>
      <p:sp>
        <p:nvSpPr>
          <p:cNvPr id="80" name="Picture Placeholder 13"/>
          <p:cNvSpPr>
            <a:spLocks noGrp="1" noChangeAspect="1"/>
          </p:cNvSpPr>
          <p:nvPr>
            <p:ph type="pic" sz="quarter" idx="16" hasCustomPrompt="1"/>
          </p:nvPr>
        </p:nvSpPr>
        <p:spPr>
          <a:xfrm>
            <a:off x="2067055" y="4040049"/>
            <a:ext cx="944957" cy="1258811"/>
          </a:xfrm>
          <a:prstGeom prst="ellipse">
            <a:avLst/>
          </a:prstGeom>
        </p:spPr>
        <p:txBody>
          <a:bodyPr>
            <a:normAutofit/>
          </a:bodyPr>
          <a:lstStyle>
            <a:lvl1pPr marL="0" marR="0" indent="0" algn="l" defTabSz="1370965" rtl="0" eaLnBrk="1" fontAlgn="auto" latinLnBrk="0" hangingPunct="1">
              <a:lnSpc>
                <a:spcPct val="130000"/>
              </a:lnSpc>
              <a:spcBef>
                <a:spcPts val="1330"/>
              </a:spcBef>
              <a:spcAft>
                <a:spcPts val="0"/>
              </a:spcAft>
              <a:buClrTx/>
              <a:buSzTx/>
              <a:buFont typeface="Arial" panose="020B0604020202020204" pitchFamily="34" charset="0"/>
              <a:buNone/>
              <a:defRPr sz="1200"/>
            </a:lvl1pPr>
          </a:lstStyle>
          <a:p>
            <a:r>
              <a:rPr lang="en-US" dirty="0" smtClean="0"/>
              <a:t>Drag  Your Picture Here</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64B3FC6-E930-4173-8327-D1B58874DA8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15FCAA7-41C4-476F-9403-225ECB1976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79707"/>
            <a:ext cx="7886700" cy="859789"/>
          </a:xfrm>
          <a:prstGeom prst="rect">
            <a:avLst/>
          </a:prstGeom>
        </p:spPr>
        <p:txBody>
          <a:bodyPr lIns="96437" tIns="48219" rIns="96437" bIns="48219">
            <a:normAutofit/>
          </a:bodyPr>
          <a:lstStyle>
            <a:lvl1pPr algn="ctr">
              <a:defRPr sz="3980" b="1"/>
            </a:lvl1pPr>
          </a:lstStyle>
          <a:p>
            <a:r>
              <a:rPr lang="en-US"/>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lIns="96437" tIns="48219" rIns="96437" bIns="48219"/>
          <a:lstStyle/>
          <a:p>
            <a:fld id="{89C1C7EA-A73E-43A9-911B-451D2BED6E57}" type="datetime1">
              <a:rPr lang="en-US" smtClean="0"/>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lIns="96437" tIns="48219" rIns="96437" bIns="48219"/>
          <a:lstStyle/>
          <a:p>
            <a:endParaRPr lang="en-US"/>
          </a:p>
        </p:txBody>
      </p:sp>
      <p:cxnSp>
        <p:nvCxnSpPr>
          <p:cNvPr id="6" name="Straight Connector 5"/>
          <p:cNvCxnSpPr/>
          <p:nvPr userDrawn="1"/>
        </p:nvCxnSpPr>
        <p:spPr>
          <a:xfrm rot="16200000">
            <a:off x="4572000" y="678040"/>
            <a:ext cx="0" cy="540029"/>
          </a:xfrm>
          <a:prstGeom prst="line">
            <a:avLst/>
          </a:prstGeom>
          <a:ln w="25400">
            <a:bevel/>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2"/>
          </p:nvPr>
        </p:nvSpPr>
        <p:spPr>
          <a:xfrm>
            <a:off x="8446771" y="396240"/>
            <a:ext cx="480060" cy="365125"/>
          </a:xfrm>
          <a:prstGeom prst="rect">
            <a:avLst/>
          </a:prstGeom>
        </p:spPr>
        <p:txBody>
          <a:bodyPr lIns="96437" tIns="48219" rIns="96437" bIns="48219"/>
          <a:lstStyle/>
          <a:p>
            <a:fld id="{EA01570A-8480-497D-96D4-D725A6D7C6AA}"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64B3FC6-E930-4173-8327-D1B58874DA8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15FCAA7-41C4-476F-9403-225ECB1976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spd="slow"/>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transition spd="slow"/>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spd="slow"/>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628650" y="1702436"/>
            <a:ext cx="7886700" cy="447484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transition spd="slow"/>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spd="slow"/>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transition spd="slow"/>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spd="slow"/>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transition spd="slow"/>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transition spd="slow"/>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1709861"/>
            <a:ext cx="9144000" cy="3158275"/>
          </a:xfrm>
        </p:spPr>
        <p:txBody>
          <a:bodyPr>
            <a:normAutofit/>
          </a:bodyPr>
          <a:lstStyle>
            <a:lvl1pPr marL="0" indent="0">
              <a:buNone/>
              <a:defRPr sz="2135">
                <a:solidFill>
                  <a:schemeClr val="bg1">
                    <a:lumMod val="7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7" name="组合 6"/>
          <p:cNvGrpSpPr/>
          <p:nvPr userDrawn="1"/>
        </p:nvGrpSpPr>
        <p:grpSpPr>
          <a:xfrm flipV="1">
            <a:off x="-449" y="0"/>
            <a:ext cx="7706320" cy="2864955"/>
            <a:chOff x="-599" y="3331675"/>
            <a:chExt cx="10953886" cy="3054220"/>
          </a:xfrm>
          <a:gradFill>
            <a:gsLst>
              <a:gs pos="0">
                <a:srgbClr val="FFC000"/>
              </a:gs>
              <a:gs pos="100000">
                <a:srgbClr val="C00000"/>
              </a:gs>
            </a:gsLst>
            <a:lin ang="10800000" scaled="1"/>
          </a:gradFill>
        </p:grpSpPr>
        <p:sp>
          <p:nvSpPr>
            <p:cNvPr id="8" name="任意多边形 7"/>
            <p:cNvSpPr/>
            <p:nvPr/>
          </p:nvSpPr>
          <p:spPr>
            <a:xfrm>
              <a:off x="-599" y="3331675"/>
              <a:ext cx="1141337" cy="1765426"/>
            </a:xfrm>
            <a:custGeom>
              <a:avLst/>
              <a:gdLst>
                <a:gd name="connsiteX0" fmla="*/ 258624 w 1141337"/>
                <a:gd name="connsiteY0" fmla="*/ 0 h 1765426"/>
                <a:gd name="connsiteX1" fmla="*/ 1141337 w 1141337"/>
                <a:gd name="connsiteY1" fmla="*/ 882713 h 1765426"/>
                <a:gd name="connsiteX2" fmla="*/ 258624 w 1141337"/>
                <a:gd name="connsiteY2" fmla="*/ 1765426 h 1765426"/>
                <a:gd name="connsiteX3" fmla="*/ 80727 w 1141337"/>
                <a:gd name="connsiteY3" fmla="*/ 1747493 h 1765426"/>
                <a:gd name="connsiteX4" fmla="*/ 0 w 1141337"/>
                <a:gd name="connsiteY4" fmla="*/ 1726736 h 1765426"/>
                <a:gd name="connsiteX5" fmla="*/ 0 w 1141337"/>
                <a:gd name="connsiteY5" fmla="*/ 38691 h 1765426"/>
                <a:gd name="connsiteX6" fmla="*/ 80727 w 1141337"/>
                <a:gd name="connsiteY6" fmla="*/ 17934 h 1765426"/>
                <a:gd name="connsiteX7" fmla="*/ 258624 w 1141337"/>
                <a:gd name="connsiteY7" fmla="*/ 0 h 176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337" h="1765426">
                  <a:moveTo>
                    <a:pt x="258624" y="0"/>
                  </a:moveTo>
                  <a:cubicBezTo>
                    <a:pt x="746133" y="0"/>
                    <a:pt x="1141337" y="395204"/>
                    <a:pt x="1141337" y="882713"/>
                  </a:cubicBezTo>
                  <a:cubicBezTo>
                    <a:pt x="1141337" y="1370222"/>
                    <a:pt x="746133" y="1765426"/>
                    <a:pt x="258624" y="1765426"/>
                  </a:cubicBezTo>
                  <a:cubicBezTo>
                    <a:pt x="197686" y="1765426"/>
                    <a:pt x="138189" y="1759251"/>
                    <a:pt x="80727" y="1747493"/>
                  </a:cubicBezTo>
                  <a:lnTo>
                    <a:pt x="0" y="1726736"/>
                  </a:lnTo>
                  <a:lnTo>
                    <a:pt x="0" y="38691"/>
                  </a:lnTo>
                  <a:lnTo>
                    <a:pt x="80727" y="17934"/>
                  </a:lnTo>
                  <a:cubicBezTo>
                    <a:pt x="138189" y="6175"/>
                    <a:pt x="197686" y="0"/>
                    <a:pt x="2586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9" name="椭圆 8"/>
            <p:cNvSpPr/>
            <p:nvPr/>
          </p:nvSpPr>
          <p:spPr>
            <a:xfrm>
              <a:off x="1367072" y="5466502"/>
              <a:ext cx="807549" cy="80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0" name="椭圆 9"/>
            <p:cNvSpPr/>
            <p:nvPr/>
          </p:nvSpPr>
          <p:spPr>
            <a:xfrm>
              <a:off x="1931179" y="4214388"/>
              <a:ext cx="425227" cy="425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1" name="椭圆 10"/>
            <p:cNvSpPr/>
            <p:nvPr/>
          </p:nvSpPr>
          <p:spPr>
            <a:xfrm>
              <a:off x="2794161" y="5031941"/>
              <a:ext cx="520092" cy="5200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2" name="椭圆 11"/>
            <p:cNvSpPr/>
            <p:nvPr/>
          </p:nvSpPr>
          <p:spPr>
            <a:xfrm>
              <a:off x="4326553" y="5370976"/>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3" name="椭圆 12"/>
            <p:cNvSpPr/>
            <p:nvPr/>
          </p:nvSpPr>
          <p:spPr>
            <a:xfrm>
              <a:off x="5589649" y="5375683"/>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4" name="椭圆 13"/>
            <p:cNvSpPr/>
            <p:nvPr/>
          </p:nvSpPr>
          <p:spPr>
            <a:xfrm>
              <a:off x="6333383" y="5440189"/>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5" name="椭圆 14"/>
            <p:cNvSpPr/>
            <p:nvPr/>
          </p:nvSpPr>
          <p:spPr>
            <a:xfrm>
              <a:off x="1367072" y="4090653"/>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6" name="椭圆 15"/>
            <p:cNvSpPr/>
            <p:nvPr/>
          </p:nvSpPr>
          <p:spPr>
            <a:xfrm flipV="1">
              <a:off x="1590022" y="4826104"/>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7" name="椭圆 16"/>
            <p:cNvSpPr/>
            <p:nvPr/>
          </p:nvSpPr>
          <p:spPr>
            <a:xfrm>
              <a:off x="7120818" y="5398761"/>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8" name="椭圆 17"/>
            <p:cNvSpPr/>
            <p:nvPr/>
          </p:nvSpPr>
          <p:spPr>
            <a:xfrm flipV="1">
              <a:off x="2498072" y="6231801"/>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19" name="椭圆 18"/>
            <p:cNvSpPr/>
            <p:nvPr/>
          </p:nvSpPr>
          <p:spPr>
            <a:xfrm flipV="1">
              <a:off x="4827430" y="5496555"/>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0" name="椭圆 19"/>
            <p:cNvSpPr/>
            <p:nvPr/>
          </p:nvSpPr>
          <p:spPr>
            <a:xfrm flipV="1">
              <a:off x="3693955" y="4976085"/>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1" name="椭圆 20"/>
            <p:cNvSpPr/>
            <p:nvPr/>
          </p:nvSpPr>
          <p:spPr>
            <a:xfrm flipV="1">
              <a:off x="5051267" y="463318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2" name="椭圆 21"/>
            <p:cNvSpPr/>
            <p:nvPr/>
          </p:nvSpPr>
          <p:spPr>
            <a:xfrm>
              <a:off x="5167765" y="5690973"/>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3" name="椭圆 22"/>
            <p:cNvSpPr/>
            <p:nvPr/>
          </p:nvSpPr>
          <p:spPr>
            <a:xfrm flipV="1">
              <a:off x="6689567" y="590953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4" name="椭圆 23"/>
            <p:cNvSpPr/>
            <p:nvPr/>
          </p:nvSpPr>
          <p:spPr>
            <a:xfrm flipV="1">
              <a:off x="7803992" y="531898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5" name="椭圆 24"/>
            <p:cNvSpPr/>
            <p:nvPr/>
          </p:nvSpPr>
          <p:spPr>
            <a:xfrm>
              <a:off x="3900692" y="4825134"/>
              <a:ext cx="321134" cy="321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6" name="椭圆 25"/>
            <p:cNvSpPr/>
            <p:nvPr/>
          </p:nvSpPr>
          <p:spPr>
            <a:xfrm flipV="1">
              <a:off x="3612992" y="587143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7" name="椭圆 26"/>
            <p:cNvSpPr/>
            <p:nvPr/>
          </p:nvSpPr>
          <p:spPr>
            <a:xfrm flipV="1">
              <a:off x="2866372" y="4467827"/>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8" name="椭圆 27"/>
            <p:cNvSpPr/>
            <p:nvPr/>
          </p:nvSpPr>
          <p:spPr>
            <a:xfrm flipV="1">
              <a:off x="8314672" y="5146268"/>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29" name="椭圆 28"/>
            <p:cNvSpPr/>
            <p:nvPr/>
          </p:nvSpPr>
          <p:spPr>
            <a:xfrm>
              <a:off x="6886583" y="5561570"/>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0" name="椭圆 29"/>
            <p:cNvSpPr/>
            <p:nvPr/>
          </p:nvSpPr>
          <p:spPr>
            <a:xfrm>
              <a:off x="8149679" y="5566277"/>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1" name="椭圆 30"/>
            <p:cNvSpPr/>
            <p:nvPr/>
          </p:nvSpPr>
          <p:spPr>
            <a:xfrm>
              <a:off x="8893413" y="5630783"/>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2" name="椭圆 31"/>
            <p:cNvSpPr/>
            <p:nvPr/>
          </p:nvSpPr>
          <p:spPr>
            <a:xfrm>
              <a:off x="9680848" y="5589355"/>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3" name="椭圆 32"/>
            <p:cNvSpPr/>
            <p:nvPr/>
          </p:nvSpPr>
          <p:spPr>
            <a:xfrm flipV="1">
              <a:off x="7387460" y="5687149"/>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4" name="椭圆 33"/>
            <p:cNvSpPr/>
            <p:nvPr/>
          </p:nvSpPr>
          <p:spPr>
            <a:xfrm flipV="1">
              <a:off x="6253985" y="5166679"/>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5" name="椭圆 34"/>
            <p:cNvSpPr/>
            <p:nvPr/>
          </p:nvSpPr>
          <p:spPr>
            <a:xfrm flipV="1">
              <a:off x="7611297" y="482378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6" name="椭圆 35"/>
            <p:cNvSpPr/>
            <p:nvPr/>
          </p:nvSpPr>
          <p:spPr>
            <a:xfrm>
              <a:off x="7727795" y="5881567"/>
              <a:ext cx="179303" cy="179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7" name="椭圆 36"/>
            <p:cNvSpPr/>
            <p:nvPr/>
          </p:nvSpPr>
          <p:spPr>
            <a:xfrm flipV="1">
              <a:off x="9249597" y="610013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8" name="椭圆 37"/>
            <p:cNvSpPr/>
            <p:nvPr/>
          </p:nvSpPr>
          <p:spPr>
            <a:xfrm flipV="1">
              <a:off x="10364022" y="550958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39" name="椭圆 38"/>
            <p:cNvSpPr/>
            <p:nvPr/>
          </p:nvSpPr>
          <p:spPr>
            <a:xfrm>
              <a:off x="6460722" y="5015728"/>
              <a:ext cx="321134" cy="321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0" name="椭圆 39"/>
            <p:cNvSpPr/>
            <p:nvPr/>
          </p:nvSpPr>
          <p:spPr>
            <a:xfrm flipV="1">
              <a:off x="6173022" y="6062031"/>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1" name="椭圆 40"/>
            <p:cNvSpPr/>
            <p:nvPr/>
          </p:nvSpPr>
          <p:spPr>
            <a:xfrm flipV="1">
              <a:off x="10874702" y="5336862"/>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2" name="椭圆 41"/>
            <p:cNvSpPr/>
            <p:nvPr/>
          </p:nvSpPr>
          <p:spPr>
            <a:xfrm>
              <a:off x="3998138" y="6162207"/>
              <a:ext cx="223688" cy="223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3" name="椭圆 42"/>
            <p:cNvSpPr/>
            <p:nvPr/>
          </p:nvSpPr>
          <p:spPr>
            <a:xfrm>
              <a:off x="4785573" y="6120779"/>
              <a:ext cx="123735" cy="123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4" name="椭圆 43"/>
            <p:cNvSpPr/>
            <p:nvPr/>
          </p:nvSpPr>
          <p:spPr>
            <a:xfrm flipV="1">
              <a:off x="5468747" y="6041005"/>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sp>
          <p:nvSpPr>
            <p:cNvPr id="45" name="椭圆 44"/>
            <p:cNvSpPr/>
            <p:nvPr/>
          </p:nvSpPr>
          <p:spPr>
            <a:xfrm flipV="1">
              <a:off x="5979427" y="5868286"/>
              <a:ext cx="78585" cy="785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65229" y="3853284"/>
            <a:ext cx="8013540" cy="2204151"/>
          </a:xfrm>
          <a:custGeom>
            <a:avLst/>
            <a:gdLst>
              <a:gd name="connsiteX0" fmla="*/ 0 w 10684720"/>
              <a:gd name="connsiteY0" fmla="*/ 0 h 2204151"/>
              <a:gd name="connsiteX1" fmla="*/ 10684720 w 10684720"/>
              <a:gd name="connsiteY1" fmla="*/ 0 h 2204151"/>
              <a:gd name="connsiteX2" fmla="*/ 10684720 w 10684720"/>
              <a:gd name="connsiteY2" fmla="*/ 2204151 h 2204151"/>
              <a:gd name="connsiteX3" fmla="*/ 0 w 10684720"/>
              <a:gd name="connsiteY3" fmla="*/ 2204151 h 2204151"/>
            </a:gdLst>
            <a:ahLst/>
            <a:cxnLst>
              <a:cxn ang="0">
                <a:pos x="connsiteX0" y="connsiteY0"/>
              </a:cxn>
              <a:cxn ang="0">
                <a:pos x="connsiteX1" y="connsiteY1"/>
              </a:cxn>
              <a:cxn ang="0">
                <a:pos x="connsiteX2" y="connsiteY2"/>
              </a:cxn>
              <a:cxn ang="0">
                <a:pos x="connsiteX3" y="connsiteY3"/>
              </a:cxn>
            </a:cxnLst>
            <a:rect l="l" t="t" r="r" b="b"/>
            <a:pathLst>
              <a:path w="10684720" h="2204151">
                <a:moveTo>
                  <a:pt x="0" y="0"/>
                </a:moveTo>
                <a:lnTo>
                  <a:pt x="10684720" y="0"/>
                </a:lnTo>
                <a:lnTo>
                  <a:pt x="10684720" y="2204151"/>
                </a:lnTo>
                <a:lnTo>
                  <a:pt x="0" y="2204151"/>
                </a:ln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4"/>
            <a:ext cx="38862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4"/>
            <a:ext cx="38862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365127"/>
            <a:ext cx="7886700" cy="800100"/>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9602" y="1482092"/>
            <a:ext cx="3915728"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8650" y="2368552"/>
            <a:ext cx="3916680" cy="3820795"/>
          </a:xfrm>
        </p:spPr>
        <p:txBody>
          <a:bodyPr/>
          <a:lstStyle>
            <a:lvl1pPr>
              <a:defRPr sz="28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493" y="1482092"/>
            <a:ext cx="3822859"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65"/>
            </a:lvl4pPr>
            <a:lvl5pPr marL="1828800" indent="0">
              <a:buNone/>
              <a:defRPr sz="1865"/>
            </a:lvl5pPr>
            <a:lvl6pPr marL="2286000" indent="0">
              <a:buNone/>
              <a:defRPr sz="1865"/>
            </a:lvl6pPr>
            <a:lvl7pPr marL="2743200" indent="0">
              <a:buNone/>
              <a:defRPr sz="1865"/>
            </a:lvl7pPr>
            <a:lvl8pPr marL="3200400" indent="0">
              <a:buNone/>
              <a:defRPr sz="1865"/>
            </a:lvl8pPr>
            <a:lvl9pPr marL="3657600" indent="0">
              <a:buNone/>
              <a:defRPr sz="1865"/>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493" y="2368552"/>
            <a:ext cx="3822859" cy="3820795"/>
          </a:xfrm>
        </p:spPr>
        <p:txBody>
          <a:bodyPr/>
          <a:lstStyle>
            <a:lvl1pPr>
              <a:defRPr sz="28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4" y="-1905"/>
            <a:ext cx="5263039" cy="6861811"/>
          </a:xfrm>
          <a:noFill/>
        </p:spPr>
        <p:txBody>
          <a:bodyPr lIns="189066" tIns="108107"/>
          <a:lstStyle>
            <a:lvl1pPr marL="0" indent="0" algn="ctr">
              <a:buNone/>
              <a:defRPr sz="1865">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5512595" y="457201"/>
            <a:ext cx="3294221" cy="1055371"/>
          </a:xfrm>
        </p:spPr>
        <p:txBody>
          <a:bodyPr anchor="b" anchorCtr="0"/>
          <a:lstStyle>
            <a:lvl1pPr>
              <a:defRPr sz="32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5512119" y="1694180"/>
            <a:ext cx="3295174" cy="4480560"/>
          </a:xfrm>
        </p:spPr>
        <p:txBody>
          <a:bodyPr/>
          <a:lstStyle>
            <a:lvl1pPr marL="0" indent="0">
              <a:buNone/>
              <a:defRPr sz="2800">
                <a:solidFill>
                  <a:schemeClr val="tx1"/>
                </a:solidFill>
              </a:defRPr>
            </a:lvl1pPr>
            <a:lvl2pPr marL="457200" indent="0">
              <a:buNone/>
              <a:defRPr sz="1865"/>
            </a:lvl2pPr>
            <a:lvl3pPr marL="914400" indent="0">
              <a:buNone/>
              <a:defRPr sz="1600"/>
            </a:lvl3pPr>
            <a:lvl4pPr marL="1371600" indent="0">
              <a:buNone/>
              <a:defRPr sz="1465"/>
            </a:lvl4pPr>
            <a:lvl5pPr marL="1828800" indent="0">
              <a:buNone/>
              <a:defRPr sz="1465"/>
            </a:lvl5pPr>
            <a:lvl6pPr marL="2286000" indent="0">
              <a:buNone/>
              <a:defRPr sz="1465"/>
            </a:lvl6pPr>
            <a:lvl7pPr marL="2743200" indent="0">
              <a:buNone/>
              <a:defRPr sz="1465"/>
            </a:lvl7pPr>
            <a:lvl8pPr marL="3200400" indent="0">
              <a:buNone/>
              <a:defRPr sz="1465"/>
            </a:lvl8pPr>
            <a:lvl9pPr marL="3657600" indent="0">
              <a:buNone/>
              <a:defRPr sz="14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30" y="-7619"/>
            <a:ext cx="5263039" cy="6861811"/>
          </a:xfrm>
          <a:noFill/>
        </p:spPr>
        <p:txBody>
          <a:bodyPr lIns="189066" tIns="108107"/>
          <a:lstStyle>
            <a:lvl1pPr marL="0" indent="0" algn="ctr">
              <a:buNone/>
              <a:defRPr sz="1865">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307181" y="457201"/>
            <a:ext cx="3209925" cy="1055371"/>
          </a:xfrm>
        </p:spPr>
        <p:txBody>
          <a:bodyPr anchor="t" anchorCtr="0"/>
          <a:lstStyle>
            <a:lvl1pPr>
              <a:defRPr sz="32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307183" y="1694180"/>
            <a:ext cx="3210401" cy="4480560"/>
          </a:xfrm>
        </p:spPr>
        <p:txBody>
          <a:bodyPr/>
          <a:lstStyle>
            <a:lvl1pPr marL="0" indent="0">
              <a:buNone/>
              <a:defRPr sz="2800">
                <a:solidFill>
                  <a:schemeClr val="tx1"/>
                </a:solidFill>
              </a:defRPr>
            </a:lvl1pPr>
            <a:lvl2pPr marL="457200" indent="0">
              <a:buNone/>
              <a:defRPr sz="1865"/>
            </a:lvl2pPr>
            <a:lvl3pPr marL="914400" indent="0">
              <a:buNone/>
              <a:defRPr sz="1600"/>
            </a:lvl3pPr>
            <a:lvl4pPr marL="1371600" indent="0">
              <a:buNone/>
              <a:defRPr sz="1465"/>
            </a:lvl4pPr>
            <a:lvl5pPr marL="1828800" indent="0">
              <a:buNone/>
              <a:defRPr sz="1465"/>
            </a:lvl5pPr>
            <a:lvl6pPr marL="2286000" indent="0">
              <a:buNone/>
              <a:defRPr sz="1465"/>
            </a:lvl6pPr>
            <a:lvl7pPr marL="2743200" indent="0">
              <a:buNone/>
              <a:defRPr sz="1465"/>
            </a:lvl7pPr>
            <a:lvl8pPr marL="3200400" indent="0">
              <a:buNone/>
              <a:defRPr sz="1465"/>
            </a:lvl8pPr>
            <a:lvl9pPr marL="3657600" indent="0">
              <a:buNone/>
              <a:defRPr sz="14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7" Type="http://schemas.openxmlformats.org/officeDocument/2006/relationships/theme" Target="../theme/theme2.xml"/><Relationship Id="rId16" Type="http://schemas.openxmlformats.org/officeDocument/2006/relationships/slideLayout" Target="../slideLayouts/slideLayout40.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DDF2EE"/>
          </a:fgClr>
          <a:bgClr>
            <a:srgbClr val="FFFFFF"/>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a:effectLst>
            <a:outerShdw blurRad="88900" dist="101600" dir="5400000" algn="ctr" rotWithShape="0">
              <a:srgbClr val="000000">
                <a:alpha val="2000"/>
              </a:srgbClr>
            </a:outerShdw>
          </a:effectLst>
        </p:spPr>
        <p:txBody>
          <a:bodyPr vert="horz" lIns="68579" tIns="34289" rIns="68579" bIns="34289"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4"/>
            <a:ext cx="7886700" cy="4351339"/>
          </a:xfrm>
          <a:prstGeom prst="rect">
            <a:avLst/>
          </a:prstGeom>
        </p:spPr>
        <p:txBody>
          <a:bodyPr vert="horz" lIns="68579" tIns="34289" rIns="68579" bIns="34289"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2"/>
            <a:ext cx="2057400" cy="365125"/>
          </a:xfrm>
          <a:prstGeom prst="rect">
            <a:avLst/>
          </a:prstGeom>
        </p:spPr>
        <p:txBody>
          <a:bodyPr vert="horz" lIns="68579" tIns="34289" rIns="68579" bIns="34289" rtlCol="0" anchor="ctr"/>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2"/>
            <a:ext cx="3086100" cy="365125"/>
          </a:xfrm>
          <a:prstGeom prst="rect">
            <a:avLst/>
          </a:prstGeom>
        </p:spPr>
        <p:txBody>
          <a:bodyPr vert="horz" lIns="68579" tIns="34289" rIns="68579" bIns="34289" rtlCol="0" anchor="ctr"/>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lang="zh-CN" altLang="en-US"/>
          </a:p>
        </p:txBody>
      </p:sp>
      <p:sp>
        <p:nvSpPr>
          <p:cNvPr id="6" name="灯片编号占位符 5"/>
          <p:cNvSpPr>
            <a:spLocks noGrp="1"/>
          </p:cNvSpPr>
          <p:nvPr>
            <p:ph type="sldNum" sz="quarter" idx="4"/>
          </p:nvPr>
        </p:nvSpPr>
        <p:spPr>
          <a:xfrm>
            <a:off x="6457950" y="6356352"/>
            <a:ext cx="2057400" cy="365125"/>
          </a:xfrm>
          <a:prstGeom prst="rect">
            <a:avLst/>
          </a:prstGeom>
        </p:spPr>
        <p:txBody>
          <a:bodyPr vert="horz" lIns="68579" tIns="34289" rIns="68579" bIns="34289"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l" defTabSz="913765"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3765"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575945" indent="-228600" algn="l" defTabSz="913765" rtl="0" eaLnBrk="1" fontAlgn="auto" latinLnBrk="0" hangingPunct="1">
        <a:lnSpc>
          <a:spcPct val="120000"/>
        </a:lnSpc>
        <a:spcBef>
          <a:spcPts val="500"/>
        </a:spcBef>
        <a:buSzPct val="75000"/>
        <a:buFont typeface="Arial" panose="020B0604020202020204" pitchFamily="34" charset="0"/>
        <a:buChar char="•"/>
        <a:defRPr sz="2265"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007745" indent="-228600" algn="l" defTabSz="913765"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511935" indent="-228600" algn="l" defTabSz="913765" rtl="0" eaLnBrk="1" fontAlgn="auto" latinLnBrk="0" hangingPunct="1">
        <a:lnSpc>
          <a:spcPct val="100000"/>
        </a:lnSpc>
        <a:spcBef>
          <a:spcPts val="500"/>
        </a:spcBef>
        <a:buSzPct val="75000"/>
        <a:buFont typeface="Arial" panose="020B0604020202020204" pitchFamily="34" charset="0"/>
        <a:buChar char="˃"/>
        <a:defRPr sz="1865"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4pPr>
      <a:lvl5pPr marL="1943735" indent="-228600" algn="l" defTabSz="913765" rtl="0" eaLnBrk="1" fontAlgn="auto" latinLnBrk="0" hangingPunct="1">
        <a:lnSpc>
          <a:spcPct val="90000"/>
        </a:lnSpc>
        <a:spcBef>
          <a:spcPts val="500"/>
        </a:spcBef>
        <a:buSzPct val="75000"/>
        <a:buFont typeface="Arial" panose="020B0604020202020204" pitchFamily="34" charset="0"/>
        <a:buChar char="˃"/>
        <a:defRPr sz="1865"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zh-CN"/>
      </a:defPPr>
      <a:lvl1pPr marL="0" algn="l" defTabSz="913765" rtl="0" eaLnBrk="1" latinLnBrk="0" hangingPunct="1">
        <a:defRPr sz="1865" kern="1200">
          <a:solidFill>
            <a:schemeClr val="tx1"/>
          </a:solidFill>
          <a:latin typeface="+mn-lt"/>
          <a:ea typeface="+mn-ea"/>
          <a:cs typeface="+mn-cs"/>
        </a:defRPr>
      </a:lvl1pPr>
      <a:lvl2pPr marL="457200" algn="l" defTabSz="913765" rtl="0" eaLnBrk="1" latinLnBrk="0" hangingPunct="1">
        <a:defRPr sz="1865" kern="1200">
          <a:solidFill>
            <a:schemeClr val="tx1"/>
          </a:solidFill>
          <a:latin typeface="+mn-lt"/>
          <a:ea typeface="+mn-ea"/>
          <a:cs typeface="+mn-cs"/>
        </a:defRPr>
      </a:lvl2pPr>
      <a:lvl3pPr marL="914400" algn="l" defTabSz="913765" rtl="0" eaLnBrk="1" latinLnBrk="0" hangingPunct="1">
        <a:defRPr sz="1865" kern="1200">
          <a:solidFill>
            <a:schemeClr val="tx1"/>
          </a:solidFill>
          <a:latin typeface="+mn-lt"/>
          <a:ea typeface="+mn-ea"/>
          <a:cs typeface="+mn-cs"/>
        </a:defRPr>
      </a:lvl3pPr>
      <a:lvl4pPr marL="1371600" algn="l" defTabSz="913765" rtl="0" eaLnBrk="1" latinLnBrk="0" hangingPunct="1">
        <a:defRPr sz="1865" kern="1200">
          <a:solidFill>
            <a:schemeClr val="tx1"/>
          </a:solidFill>
          <a:latin typeface="+mn-lt"/>
          <a:ea typeface="+mn-ea"/>
          <a:cs typeface="+mn-cs"/>
        </a:defRPr>
      </a:lvl4pPr>
      <a:lvl5pPr marL="1828800" algn="l" defTabSz="913765" rtl="0" eaLnBrk="1" latinLnBrk="0" hangingPunct="1">
        <a:defRPr sz="1865" kern="1200">
          <a:solidFill>
            <a:schemeClr val="tx1"/>
          </a:solidFill>
          <a:latin typeface="+mn-lt"/>
          <a:ea typeface="+mn-ea"/>
          <a:cs typeface="+mn-cs"/>
        </a:defRPr>
      </a:lvl5pPr>
      <a:lvl6pPr marL="2286000" algn="l" defTabSz="913765" rtl="0" eaLnBrk="1" latinLnBrk="0" hangingPunct="1">
        <a:defRPr sz="1865" kern="1200">
          <a:solidFill>
            <a:schemeClr val="tx1"/>
          </a:solidFill>
          <a:latin typeface="+mn-lt"/>
          <a:ea typeface="+mn-ea"/>
          <a:cs typeface="+mn-cs"/>
        </a:defRPr>
      </a:lvl6pPr>
      <a:lvl7pPr marL="2743200" algn="l" defTabSz="913765" rtl="0" eaLnBrk="1" latinLnBrk="0" hangingPunct="1">
        <a:defRPr sz="1865" kern="1200">
          <a:solidFill>
            <a:schemeClr val="tx1"/>
          </a:solidFill>
          <a:latin typeface="+mn-lt"/>
          <a:ea typeface="+mn-ea"/>
          <a:cs typeface="+mn-cs"/>
        </a:defRPr>
      </a:lvl7pPr>
      <a:lvl8pPr marL="3200400" algn="l" defTabSz="913765" rtl="0" eaLnBrk="1" latinLnBrk="0" hangingPunct="1">
        <a:defRPr sz="1865" kern="1200">
          <a:solidFill>
            <a:schemeClr val="tx1"/>
          </a:solidFill>
          <a:latin typeface="+mn-lt"/>
          <a:ea typeface="+mn-ea"/>
          <a:cs typeface="+mn-cs"/>
        </a:defRPr>
      </a:lvl8pPr>
      <a:lvl9pPr marL="3657600" algn="l" defTabSz="913765"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82F288E0-7875-42C4-84C8-98DBBD3BF4D2}" type="datetimeFigureOut">
              <a:rPr lang="zh-CN" altLang="en-US" smtClean="0"/>
            </a:fld>
            <a:endParaRPr lang="zh-CN" altLang="en-US"/>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zh-CN" altLang="en-US"/>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ransition spd="slow"/>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6" Type="http://schemas.openxmlformats.org/officeDocument/2006/relationships/notesSlide" Target="../notesSlides/notesSlide3.xml"/><Relationship Id="rId15" Type="http://schemas.openxmlformats.org/officeDocument/2006/relationships/slideLayout" Target="../slideLayouts/slideLayout37.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7.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7.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38.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8.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38.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38.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8.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38.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38.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38.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38.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8.xml"/><Relationship Id="rId1" Type="http://schemas.openxmlformats.org/officeDocument/2006/relationships/tags" Target="../tags/tag7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37.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37.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37.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37.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37.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38.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38.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8.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2" Type="http://schemas.openxmlformats.org/officeDocument/2006/relationships/notesSlide" Target="../notesSlides/notesSlide28.xml"/><Relationship Id="rId11" Type="http://schemas.openxmlformats.org/officeDocument/2006/relationships/slideLayout" Target="../slideLayouts/slideLayout38.xml"/><Relationship Id="rId10" Type="http://schemas.openxmlformats.org/officeDocument/2006/relationships/tags" Target="../tags/tag125.xml"/><Relationship Id="rId1" Type="http://schemas.openxmlformats.org/officeDocument/2006/relationships/tags" Target="../tags/tag116.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38.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0" Type="http://schemas.openxmlformats.org/officeDocument/2006/relationships/notesSlide" Target="../notesSlides/notesSlide31.xml"/><Relationship Id="rId1" Type="http://schemas.openxmlformats.org/officeDocument/2006/relationships/tags" Target="../tags/tag138.xml"/></Relationships>
</file>

<file path=ppt/slides/_rels/slide42.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notesSlide" Target="../notesSlides/notesSlide32.xml"/><Relationship Id="rId10" Type="http://schemas.openxmlformats.org/officeDocument/2006/relationships/slideLayout" Target="../slideLayouts/slideLayout38.xml"/><Relationship Id="rId1" Type="http://schemas.openxmlformats.org/officeDocument/2006/relationships/tags" Target="../tags/tag1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38.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38.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1" Type="http://schemas.openxmlformats.org/officeDocument/2006/relationships/notesSlide" Target="../notesSlides/notesSlide37.xml"/><Relationship Id="rId10" Type="http://schemas.openxmlformats.org/officeDocument/2006/relationships/slideLayout" Target="../slideLayouts/slideLayout38.xml"/><Relationship Id="rId1" Type="http://schemas.openxmlformats.org/officeDocument/2006/relationships/tags" Target="../tags/tag16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40.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176.xml"/></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40.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36.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1.xml"/><Relationship Id="rId1" Type="http://schemas.openxmlformats.org/officeDocument/2006/relationships/tags" Target="../tags/tag185.xml"/></Relationships>
</file>

<file path=ppt/slides/_rels/slide63.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3" Type="http://schemas.openxmlformats.org/officeDocument/2006/relationships/notesSlide" Target="../notesSlides/notesSlide47.xml"/><Relationship Id="rId12" Type="http://schemas.openxmlformats.org/officeDocument/2006/relationships/slideLayout" Target="../slideLayouts/slideLayout38.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tags" Target="../tags/tag18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1.xml"/><Relationship Id="rId1" Type="http://schemas.openxmlformats.org/officeDocument/2006/relationships/tags" Target="../tags/tag197.xml"/></Relationships>
</file>

<file path=ppt/slides/_rels/slide65.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6" Type="http://schemas.openxmlformats.org/officeDocument/2006/relationships/notesSlide" Target="../notesSlides/notesSlide49.xml"/><Relationship Id="rId15" Type="http://schemas.openxmlformats.org/officeDocument/2006/relationships/slideLayout" Target="../slideLayouts/slideLayout38.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19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1.xml"/><Relationship Id="rId1" Type="http://schemas.openxmlformats.org/officeDocument/2006/relationships/tags" Target="../tags/tag212.xml"/></Relationships>
</file>

<file path=ppt/slides/_rels/slide67.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9" Type="http://schemas.openxmlformats.org/officeDocument/2006/relationships/notesSlide" Target="../notesSlides/notesSlide51.xml"/><Relationship Id="rId18" Type="http://schemas.openxmlformats.org/officeDocument/2006/relationships/slideLayout" Target="../slideLayouts/slideLayout38.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1.xml"/><Relationship Id="rId1" Type="http://schemas.openxmlformats.org/officeDocument/2006/relationships/tags" Target="../tags/tag230.xml"/></Relationships>
</file>

<file path=ppt/slides/_rels/slide69.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3" Type="http://schemas.openxmlformats.org/officeDocument/2006/relationships/notesSlide" Target="../notesSlides/notesSlide53.xml"/><Relationship Id="rId12" Type="http://schemas.openxmlformats.org/officeDocument/2006/relationships/slideLayout" Target="../slideLayouts/slideLayout38.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2" Type="http://schemas.openxmlformats.org/officeDocument/2006/relationships/notesSlide" Target="../notesSlides/notesSlide54.xml"/><Relationship Id="rId11" Type="http://schemas.openxmlformats.org/officeDocument/2006/relationships/slideLayout" Target="../slideLayouts/slideLayout38.xml"/><Relationship Id="rId10" Type="http://schemas.openxmlformats.org/officeDocument/2006/relationships/tags" Target="../tags/tag251.xml"/><Relationship Id="rId1" Type="http://schemas.openxmlformats.org/officeDocument/2006/relationships/tags" Target="../tags/tag24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1.xml"/><Relationship Id="rId1" Type="http://schemas.openxmlformats.org/officeDocument/2006/relationships/tags" Target="../tags/tag252.xml"/></Relationships>
</file>

<file path=ppt/slides/_rels/slide72.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1" Type="http://schemas.openxmlformats.org/officeDocument/2006/relationships/notesSlide" Target="../notesSlides/notesSlide56.xml"/><Relationship Id="rId20" Type="http://schemas.openxmlformats.org/officeDocument/2006/relationships/slideLayout" Target="../slideLayouts/slideLayout38.xml"/><Relationship Id="rId2" Type="http://schemas.openxmlformats.org/officeDocument/2006/relationships/tags" Target="../tags/tag254.xml"/><Relationship Id="rId19" Type="http://schemas.openxmlformats.org/officeDocument/2006/relationships/tags" Target="../tags/tag271.xml"/><Relationship Id="rId18" Type="http://schemas.openxmlformats.org/officeDocument/2006/relationships/tags" Target="../tags/tag270.xml"/><Relationship Id="rId17" Type="http://schemas.openxmlformats.org/officeDocument/2006/relationships/tags" Target="../tags/tag269.xml"/><Relationship Id="rId16" Type="http://schemas.openxmlformats.org/officeDocument/2006/relationships/tags" Target="../tags/tag268.xml"/><Relationship Id="rId15" Type="http://schemas.openxmlformats.org/officeDocument/2006/relationships/tags" Target="../tags/tag267.xml"/><Relationship Id="rId14" Type="http://schemas.openxmlformats.org/officeDocument/2006/relationships/tags" Target="../tags/tag26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tags" Target="../tags/tag253.xml"/></Relationships>
</file>

<file path=ppt/slides/_rels/slide73.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2" Type="http://schemas.openxmlformats.org/officeDocument/2006/relationships/notesSlide" Target="../notesSlides/notesSlide57.xml"/><Relationship Id="rId21" Type="http://schemas.openxmlformats.org/officeDocument/2006/relationships/slideLayout" Target="../slideLayouts/slideLayout38.xml"/><Relationship Id="rId20" Type="http://schemas.openxmlformats.org/officeDocument/2006/relationships/tags" Target="../tags/tag291.xml"/><Relationship Id="rId2" Type="http://schemas.openxmlformats.org/officeDocument/2006/relationships/tags" Target="../tags/tag273.xml"/><Relationship Id="rId19" Type="http://schemas.openxmlformats.org/officeDocument/2006/relationships/tags" Target="../tags/tag290.xml"/><Relationship Id="rId18" Type="http://schemas.openxmlformats.org/officeDocument/2006/relationships/tags" Target="../tags/tag289.xml"/><Relationship Id="rId17" Type="http://schemas.openxmlformats.org/officeDocument/2006/relationships/tags" Target="../tags/tag288.xml"/><Relationship Id="rId16" Type="http://schemas.openxmlformats.org/officeDocument/2006/relationships/tags" Target="../tags/tag287.xml"/><Relationship Id="rId15" Type="http://schemas.openxmlformats.org/officeDocument/2006/relationships/tags" Target="../tags/tag286.xml"/><Relationship Id="rId14" Type="http://schemas.openxmlformats.org/officeDocument/2006/relationships/tags" Target="../tags/tag285.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tags" Target="../tags/tag27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1.xml"/><Relationship Id="rId1" Type="http://schemas.openxmlformats.org/officeDocument/2006/relationships/tags" Target="../tags/tag292.xml"/></Relationships>
</file>

<file path=ppt/slides/_rels/slide75.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1" Type="http://schemas.openxmlformats.org/officeDocument/2006/relationships/notesSlide" Target="../notesSlides/notesSlide59.xml"/><Relationship Id="rId20" Type="http://schemas.openxmlformats.org/officeDocument/2006/relationships/slideLayout" Target="../slideLayouts/slideLayout38.xml"/><Relationship Id="rId2" Type="http://schemas.openxmlformats.org/officeDocument/2006/relationships/tags" Target="../tags/tag294.xml"/><Relationship Id="rId19" Type="http://schemas.openxmlformats.org/officeDocument/2006/relationships/tags" Target="../tags/tag311.xml"/><Relationship Id="rId18" Type="http://schemas.openxmlformats.org/officeDocument/2006/relationships/tags" Target="../tags/tag310.xml"/><Relationship Id="rId17" Type="http://schemas.openxmlformats.org/officeDocument/2006/relationships/tags" Target="../tags/tag309.xml"/><Relationship Id="rId16" Type="http://schemas.openxmlformats.org/officeDocument/2006/relationships/tags" Target="../tags/tag30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tags" Target="../tags/tag293.xml"/></Relationships>
</file>

<file path=ppt/slides/_rels/slide76.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2" Type="http://schemas.openxmlformats.org/officeDocument/2006/relationships/notesSlide" Target="../notesSlides/notesSlide60.xml"/><Relationship Id="rId21" Type="http://schemas.openxmlformats.org/officeDocument/2006/relationships/slideLayout" Target="../slideLayouts/slideLayout38.xml"/><Relationship Id="rId20" Type="http://schemas.openxmlformats.org/officeDocument/2006/relationships/tags" Target="../tags/tag331.xml"/><Relationship Id="rId2" Type="http://schemas.openxmlformats.org/officeDocument/2006/relationships/tags" Target="../tags/tag313.xml"/><Relationship Id="rId19" Type="http://schemas.openxmlformats.org/officeDocument/2006/relationships/tags" Target="../tags/tag330.xml"/><Relationship Id="rId18" Type="http://schemas.openxmlformats.org/officeDocument/2006/relationships/tags" Target="../tags/tag329.xml"/><Relationship Id="rId17" Type="http://schemas.openxmlformats.org/officeDocument/2006/relationships/tags" Target="../tags/tag328.xml"/><Relationship Id="rId16" Type="http://schemas.openxmlformats.org/officeDocument/2006/relationships/tags" Target="../tags/tag327.xml"/><Relationship Id="rId15" Type="http://schemas.openxmlformats.org/officeDocument/2006/relationships/tags" Target="../tags/tag326.xml"/><Relationship Id="rId14" Type="http://schemas.openxmlformats.org/officeDocument/2006/relationships/tags" Target="../tags/tag325.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tags" Target="../tags/tag3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1.xml"/><Relationship Id="rId1" Type="http://schemas.openxmlformats.org/officeDocument/2006/relationships/tags" Target="../tags/tag332.xml"/></Relationships>
</file>

<file path=ppt/slides/_rels/slide78.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1" Type="http://schemas.openxmlformats.org/officeDocument/2006/relationships/notesSlide" Target="../notesSlides/notesSlide62.xml"/><Relationship Id="rId20" Type="http://schemas.openxmlformats.org/officeDocument/2006/relationships/slideLayout" Target="../slideLayouts/slideLayout38.xml"/><Relationship Id="rId2" Type="http://schemas.openxmlformats.org/officeDocument/2006/relationships/tags" Target="../tags/tag334.xml"/><Relationship Id="rId19" Type="http://schemas.openxmlformats.org/officeDocument/2006/relationships/tags" Target="../tags/tag351.xml"/><Relationship Id="rId18" Type="http://schemas.openxmlformats.org/officeDocument/2006/relationships/tags" Target="../tags/tag350.xml"/><Relationship Id="rId17" Type="http://schemas.openxmlformats.org/officeDocument/2006/relationships/tags" Target="../tags/tag349.xml"/><Relationship Id="rId16" Type="http://schemas.openxmlformats.org/officeDocument/2006/relationships/tags" Target="../tags/tag348.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tags" Target="../tags/tag333.xml"/></Relationships>
</file>

<file path=ppt/slides/_rels/slide79.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6" Type="http://schemas.openxmlformats.org/officeDocument/2006/relationships/notesSlide" Target="../notesSlides/notesSlide63.xml"/><Relationship Id="rId15" Type="http://schemas.openxmlformats.org/officeDocument/2006/relationships/slideLayout" Target="../slideLayouts/slideLayout38.xml"/><Relationship Id="rId14" Type="http://schemas.openxmlformats.org/officeDocument/2006/relationships/tags" Target="../tags/tag365.xml"/><Relationship Id="rId13" Type="http://schemas.openxmlformats.org/officeDocument/2006/relationships/tags" Target="../tags/tag364.xml"/><Relationship Id="rId12" Type="http://schemas.openxmlformats.org/officeDocument/2006/relationships/tags" Target="../tags/tag363.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6" Type="http://schemas.openxmlformats.org/officeDocument/2006/relationships/notesSlide" Target="../notesSlides/notesSlide64.xml"/><Relationship Id="rId5" Type="http://schemas.openxmlformats.org/officeDocument/2006/relationships/slideLayout" Target="../slideLayouts/slideLayout36.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7.xml"/><Relationship Id="rId1"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7.xml"/><Relationship Id="rId1" Type="http://schemas.openxmlformats.org/officeDocument/2006/relationships/image" Target="../media/image8.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10.jpeg"/><Relationship Id="rId1" Type="http://schemas.openxmlformats.org/officeDocument/2006/relationships/image" Target="../media/image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文本占位符 56"/>
          <p:cNvSpPr>
            <a:spLocks noGrp="1"/>
          </p:cNvSpPr>
          <p:nvPr/>
        </p:nvSpPr>
        <p:spPr>
          <a:xfrm>
            <a:off x="678656" y="1514475"/>
            <a:ext cx="7949565" cy="4647565"/>
          </a:xfrm>
          <a:prstGeom prst="rect">
            <a:avLst/>
          </a:prstGeom>
          <a:noFill/>
          <a:ln w="9525">
            <a:noFill/>
          </a:ln>
        </p:spPr>
        <p:txBody>
          <a:bodyPr vert="horz" wrap="square" lIns="51434" tIns="25716" rIns="51434" bIns="25716" rtlCol="0">
            <a:spAutoFit/>
          </a:bodyPr>
          <a:lstStyle>
            <a:lvl1pPr marL="228600" indent="-228600" algn="l" defTabSz="913765"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575945" indent="-228600" algn="l" defTabSz="913765" rtl="0" eaLnBrk="1" fontAlgn="auto" latinLnBrk="0" hangingPunct="1">
              <a:lnSpc>
                <a:spcPct val="120000"/>
              </a:lnSpc>
              <a:spcBef>
                <a:spcPts val="500"/>
              </a:spcBef>
              <a:buSzPct val="75000"/>
              <a:buFont typeface="Arial" panose="020B0604020202020204" pitchFamily="34" charset="0"/>
              <a:buChar char="•"/>
              <a:defRPr sz="2265"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007745" indent="-228600" algn="l" defTabSz="913765"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511935" indent="-228600" algn="l" defTabSz="913765" rtl="0" eaLnBrk="1" fontAlgn="auto" latinLnBrk="0" hangingPunct="1">
              <a:lnSpc>
                <a:spcPct val="100000"/>
              </a:lnSpc>
              <a:spcBef>
                <a:spcPts val="500"/>
              </a:spcBef>
              <a:buSzPct val="75000"/>
              <a:buFont typeface="Arial" panose="020B0604020202020204" pitchFamily="34" charset="0"/>
              <a:buChar char="˃"/>
              <a:defRPr sz="1865"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4pPr>
            <a:lvl5pPr marL="1943735" indent="-228600" algn="l" defTabSz="913765" rtl="0" eaLnBrk="1" fontAlgn="auto" latinLnBrk="0" hangingPunct="1">
              <a:lnSpc>
                <a:spcPct val="90000"/>
              </a:lnSpc>
              <a:spcBef>
                <a:spcPts val="500"/>
              </a:spcBef>
              <a:buSzPct val="75000"/>
              <a:buFont typeface="Arial" panose="020B0604020202020204" pitchFamily="34" charset="0"/>
              <a:buChar char="˃"/>
              <a:defRPr sz="1865"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a:lstStyle>
          <a:p>
            <a:pPr marL="0" indent="0" algn="ctr" fontAlgn="ctr">
              <a:lnSpc>
                <a:spcPct val="170000"/>
              </a:lnSpc>
              <a:spcBef>
                <a:spcPct val="0"/>
              </a:spcBef>
              <a:spcAft>
                <a:spcPct val="0"/>
              </a:spcAft>
              <a:buNone/>
            </a:pPr>
            <a:endParaRPr lang="zh-CN" altLang="en-US" sz="2400" b="1" spc="300" dirty="0" smtClean="0">
              <a:gradFill>
                <a:gsLst>
                  <a:gs pos="0">
                    <a:srgbClr val="FFC000"/>
                  </a:gs>
                  <a:gs pos="100000">
                    <a:srgbClr val="C00000"/>
                  </a:gs>
                </a:gsLst>
                <a:lin ang="10800000" scaled="0"/>
              </a:gradFill>
              <a:latin typeface="微软雅黑" panose="020B0503020204020204" pitchFamily="34" charset="-122"/>
              <a:ea typeface="微软雅黑" panose="020B0503020204020204" pitchFamily="34" charset="-122"/>
            </a:endParaRPr>
          </a:p>
          <a:p>
            <a:pPr marL="0" indent="0" algn="ctr" fontAlgn="ctr">
              <a:lnSpc>
                <a:spcPct val="170000"/>
              </a:lnSpc>
              <a:spcBef>
                <a:spcPct val="0"/>
              </a:spcBef>
              <a:spcAft>
                <a:spcPct val="0"/>
              </a:spcAft>
              <a:buNone/>
            </a:pPr>
            <a:r>
              <a:rPr lang="en-US" altLang="zh-CN" sz="4800" b="1" spc="300" dirty="0" smtClean="0">
                <a:gradFill>
                  <a:gsLst>
                    <a:gs pos="0">
                      <a:srgbClr val="FFC000"/>
                    </a:gs>
                    <a:gs pos="100000">
                      <a:srgbClr val="C00000"/>
                    </a:gs>
                  </a:gsLst>
                  <a:lin ang="10800000" scaled="0"/>
                </a:gradFill>
              </a:rPr>
              <a:t>—</a:t>
            </a:r>
            <a:r>
              <a:rPr lang="zh-CN" altLang="en-US" sz="4800" b="1" spc="300" dirty="0" smtClean="0">
                <a:gradFill>
                  <a:gsLst>
                    <a:gs pos="0">
                      <a:srgbClr val="FFC000"/>
                    </a:gs>
                    <a:gs pos="100000">
                      <a:srgbClr val="C00000"/>
                    </a:gs>
                  </a:gsLst>
                  <a:lin ang="10800000" scaled="0"/>
                </a:gradFill>
              </a:rPr>
              <a:t>福田区产业政策解读 </a:t>
            </a:r>
            <a:r>
              <a:rPr lang="en-US" altLang="zh-CN" sz="4800" b="1" spc="300" dirty="0" smtClean="0">
                <a:gradFill>
                  <a:gsLst>
                    <a:gs pos="0">
                      <a:srgbClr val="FFC000"/>
                    </a:gs>
                    <a:gs pos="100000">
                      <a:srgbClr val="C00000"/>
                    </a:gs>
                  </a:gsLst>
                  <a:lin ang="10800000" scaled="0"/>
                </a:gradFill>
                <a:sym typeface="+mn-ea"/>
              </a:rPr>
              <a:t>—</a:t>
            </a:r>
            <a:endParaRPr lang="zh-CN" altLang="en-US" sz="4800" b="1" spc="300" dirty="0" smtClean="0">
              <a:solidFill>
                <a:schemeClr val="tx1"/>
              </a:solidFill>
              <a:latin typeface="微软雅黑" panose="020B0503020204020204" pitchFamily="34" charset="-122"/>
              <a:ea typeface="微软雅黑" panose="020B0503020204020204" pitchFamily="34" charset="-122"/>
            </a:endParaRPr>
          </a:p>
          <a:p>
            <a:pPr marL="0" indent="0" algn="ctr" fontAlgn="ctr">
              <a:spcBef>
                <a:spcPct val="0"/>
              </a:spcBef>
              <a:spcAft>
                <a:spcPct val="0"/>
              </a:spcAft>
              <a:buNone/>
            </a:pPr>
            <a:endParaRPr lang="zh-CN" altLang="en-US" sz="4800" b="1" spc="300" dirty="0" smtClean="0">
              <a:solidFill>
                <a:schemeClr val="tx1"/>
              </a:solidFill>
              <a:latin typeface="微软雅黑" panose="020B0503020204020204" pitchFamily="34" charset="-122"/>
              <a:ea typeface="微软雅黑" panose="020B0503020204020204" pitchFamily="34" charset="-122"/>
            </a:endParaRPr>
          </a:p>
          <a:p>
            <a:pPr marL="0" indent="0" algn="ctr" fontAlgn="ctr">
              <a:spcBef>
                <a:spcPct val="0"/>
              </a:spcBef>
              <a:spcAft>
                <a:spcPct val="0"/>
              </a:spcAft>
              <a:buNone/>
            </a:pPr>
            <a:endParaRPr lang="zh-CN" altLang="en-US" sz="2400" b="1" spc="300" dirty="0" smtClean="0">
              <a:solidFill>
                <a:schemeClr val="tx1"/>
              </a:solidFill>
              <a:latin typeface="微软雅黑" panose="020B0503020204020204" pitchFamily="34" charset="-122"/>
              <a:ea typeface="微软雅黑" panose="020B0503020204020204" pitchFamily="34" charset="-122"/>
            </a:endParaRPr>
          </a:p>
          <a:p>
            <a:pPr marL="0" indent="0" algn="ctr" fontAlgn="ctr">
              <a:spcBef>
                <a:spcPct val="0"/>
              </a:spcBef>
              <a:spcAft>
                <a:spcPct val="0"/>
              </a:spcAft>
              <a:buNone/>
            </a:pPr>
            <a:endParaRPr lang="zh-CN" altLang="en-US" sz="2700" b="1" spc="300" dirty="0" smtClean="0">
              <a:gradFill>
                <a:gsLst>
                  <a:gs pos="0">
                    <a:srgbClr val="FFC000"/>
                  </a:gs>
                  <a:gs pos="100000">
                    <a:srgbClr val="C00000"/>
                  </a:gs>
                </a:gsLst>
                <a:lin ang="10800000" scaled="0"/>
              </a:gradFill>
            </a:endParaRPr>
          </a:p>
          <a:p>
            <a:pPr marL="0" indent="0" algn="ctr" fontAlgn="ctr">
              <a:spcBef>
                <a:spcPct val="0"/>
              </a:spcBef>
              <a:spcAft>
                <a:spcPct val="0"/>
              </a:spcAft>
              <a:buNone/>
            </a:pPr>
            <a:r>
              <a:rPr lang="zh-CN" altLang="en-US" sz="2400" b="1" spc="300" dirty="0" smtClean="0">
                <a:gradFill>
                  <a:gsLst>
                    <a:gs pos="0">
                      <a:srgbClr val="FFC000"/>
                    </a:gs>
                    <a:gs pos="100000">
                      <a:srgbClr val="C00000"/>
                    </a:gs>
                  </a:gsLst>
                  <a:lin ang="10800000" scaled="0"/>
                </a:gradFill>
                <a:latin typeface="黑体" panose="02010609060101010101" charset="-122"/>
                <a:ea typeface="黑体" panose="02010609060101010101" charset="-122"/>
              </a:rPr>
              <a:t>福田区企业发展服务中心</a:t>
            </a:r>
            <a:endParaRPr lang="zh-CN" altLang="en-US" sz="2400" b="1" spc="300" dirty="0" smtClean="0">
              <a:gradFill>
                <a:gsLst>
                  <a:gs pos="0">
                    <a:srgbClr val="FFC000"/>
                  </a:gs>
                  <a:gs pos="100000">
                    <a:srgbClr val="C00000"/>
                  </a:gs>
                </a:gsLst>
                <a:lin ang="10800000" scaled="0"/>
              </a:gradFill>
              <a:latin typeface="黑体" panose="02010609060101010101" charset="-122"/>
              <a:ea typeface="黑体" panose="02010609060101010101" charset="-122"/>
            </a:endParaRPr>
          </a:p>
          <a:p>
            <a:pPr marL="0" indent="0" algn="ctr" fontAlgn="ctr">
              <a:spcBef>
                <a:spcPct val="0"/>
              </a:spcBef>
              <a:spcAft>
                <a:spcPct val="0"/>
              </a:spcAft>
              <a:buNone/>
            </a:pPr>
            <a:r>
              <a:rPr lang="en-US" altLang="zh-CN" sz="2400" b="1" spc="300" dirty="0" smtClean="0">
                <a:gradFill>
                  <a:gsLst>
                    <a:gs pos="0">
                      <a:srgbClr val="FFC000"/>
                    </a:gs>
                    <a:gs pos="100000">
                      <a:srgbClr val="C00000"/>
                    </a:gs>
                  </a:gsLst>
                  <a:lin ang="10800000" scaled="0"/>
                </a:gradFill>
                <a:latin typeface="黑体" panose="02010609060101010101" charset="-122"/>
                <a:ea typeface="黑体" panose="02010609060101010101" charset="-122"/>
              </a:rPr>
              <a:t>2019</a:t>
            </a:r>
            <a:r>
              <a:rPr lang="zh-CN" altLang="en-US" sz="2400" b="1" spc="300" dirty="0" smtClean="0">
                <a:gradFill>
                  <a:gsLst>
                    <a:gs pos="0">
                      <a:srgbClr val="FFC000"/>
                    </a:gs>
                    <a:gs pos="100000">
                      <a:srgbClr val="C00000"/>
                    </a:gs>
                  </a:gsLst>
                  <a:lin ang="10800000" scaled="0"/>
                </a:gradFill>
                <a:latin typeface="黑体" panose="02010609060101010101" charset="-122"/>
                <a:ea typeface="黑体" panose="02010609060101010101" charset="-122"/>
              </a:rPr>
              <a:t>年</a:t>
            </a:r>
            <a:r>
              <a:rPr lang="en-US" altLang="zh-CN" sz="2400" b="1" spc="300" dirty="0" smtClean="0">
                <a:gradFill>
                  <a:gsLst>
                    <a:gs pos="0">
                      <a:srgbClr val="FFC000"/>
                    </a:gs>
                    <a:gs pos="100000">
                      <a:srgbClr val="C00000"/>
                    </a:gs>
                  </a:gsLst>
                  <a:lin ang="10800000" scaled="0"/>
                </a:gradFill>
                <a:latin typeface="黑体" panose="02010609060101010101" charset="-122"/>
                <a:ea typeface="黑体" panose="02010609060101010101" charset="-122"/>
              </a:rPr>
              <a:t>6</a:t>
            </a:r>
            <a:r>
              <a:rPr lang="zh-CN" altLang="en-US" sz="2400" b="1" spc="300" dirty="0" smtClean="0">
                <a:gradFill>
                  <a:gsLst>
                    <a:gs pos="0">
                      <a:srgbClr val="FFC000"/>
                    </a:gs>
                    <a:gs pos="100000">
                      <a:srgbClr val="C00000"/>
                    </a:gs>
                  </a:gsLst>
                  <a:lin ang="10800000" scaled="0"/>
                </a:gradFill>
                <a:latin typeface="黑体" panose="02010609060101010101" charset="-122"/>
                <a:ea typeface="黑体" panose="02010609060101010101" charset="-122"/>
              </a:rPr>
              <a:t>月</a:t>
            </a:r>
            <a:r>
              <a:rPr lang="zh-CN" altLang="en-US" sz="2400" spc="300" dirty="0" smtClean="0">
                <a:gradFill>
                  <a:gsLst>
                    <a:gs pos="0">
                      <a:srgbClr val="FFC000"/>
                    </a:gs>
                    <a:gs pos="100000">
                      <a:srgbClr val="C00000"/>
                    </a:gs>
                  </a:gsLst>
                  <a:lin ang="10800000" scaled="0"/>
                </a:gradFill>
              </a:rPr>
              <a:t> </a:t>
            </a:r>
            <a:r>
              <a:rPr lang="zh-CN" altLang="en-US" sz="2400" spc="300" dirty="0" smtClean="0">
                <a:gradFill>
                  <a:gsLst>
                    <a:gs pos="0">
                      <a:srgbClr val="FFC000"/>
                    </a:gs>
                    <a:gs pos="100000">
                      <a:srgbClr val="C00000"/>
                    </a:gs>
                  </a:gsLst>
                  <a:lin ang="10800000" scaled="0"/>
                </a:gradFill>
                <a:latin typeface="楷体_GB2312" panose="02010609030101010101" pitchFamily="49" charset="-122"/>
                <a:ea typeface="楷体_GB2312" panose="02010609030101010101" pitchFamily="49" charset="-122"/>
              </a:rPr>
              <a:t> </a:t>
            </a:r>
            <a:endParaRPr lang="zh-CN" altLang="en-US" sz="2400" spc="300" dirty="0" smtClean="0">
              <a:gradFill>
                <a:gsLst>
                  <a:gs pos="0">
                    <a:srgbClr val="FFC000"/>
                  </a:gs>
                  <a:gs pos="100000">
                    <a:srgbClr val="C00000"/>
                  </a:gs>
                </a:gsLst>
                <a:lin ang="10800000" scaled="0"/>
              </a:gradFill>
              <a:latin typeface="楷体_GB2312" panose="02010609030101010101" pitchFamily="49" charset="-122"/>
              <a:ea typeface="楷体_GB2312" panose="02010609030101010101" pitchFamily="49"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3"/>
          <p:cNvSpPr/>
          <p:nvPr/>
        </p:nvSpPr>
        <p:spPr>
          <a:xfrm>
            <a:off x="3357801" y="1064657"/>
            <a:ext cx="2282825" cy="497840"/>
          </a:xfrm>
          <a:prstGeom prst="rect">
            <a:avLst/>
          </a:prstGeom>
          <a:noFill/>
          <a:ln w="9525">
            <a:noFill/>
          </a:ln>
        </p:spPr>
        <p:txBody>
          <a:bodyPr wrap="none" lIns="68573" tIns="34287" rIns="68573" bIns="34287">
            <a:spAutoFit/>
          </a:bodyPr>
          <a:p>
            <a:pPr algn="l">
              <a:buFont typeface="Arial" panose="020B0604020202020204" pitchFamily="34" charset="0"/>
              <a:buNone/>
            </a:pPr>
            <a:r>
              <a:rPr lang="zh-CN" altLang="en-US" sz="2800" b="1" dirty="0">
                <a:solidFill>
                  <a:srgbClr val="E40D08"/>
                </a:solidFill>
                <a:latin typeface="黑体" panose="02010609060101010101" charset="-122"/>
                <a:ea typeface="黑体" panose="02010609060101010101" charset="-122"/>
                <a:sym typeface="黑体" panose="02010609060101010101" charset="-122"/>
              </a:rPr>
              <a:t>10个通用条款</a:t>
            </a:r>
            <a:endParaRPr lang="zh-CN" altLang="en-US" sz="2800" b="1" dirty="0">
              <a:solidFill>
                <a:srgbClr val="E40D08"/>
              </a:solidFill>
              <a:latin typeface="黑体" panose="02010609060101010101" charset="-122"/>
              <a:ea typeface="黑体" panose="02010609060101010101" charset="-122"/>
              <a:sym typeface="黑体" panose="02010609060101010101" charset="-122"/>
            </a:endParaRPr>
          </a:p>
        </p:txBody>
      </p:sp>
      <p:sp>
        <p:nvSpPr>
          <p:cNvPr id="28679" name="空心弧 40"/>
          <p:cNvSpPr/>
          <p:nvPr/>
        </p:nvSpPr>
        <p:spPr>
          <a:xfrm rot="5400000">
            <a:off x="2869724" y="2302669"/>
            <a:ext cx="3068241" cy="3069431"/>
          </a:xfrm>
          <a:custGeom>
            <a:avLst/>
            <a:gdLst>
              <a:gd name="txL" fmla="*/ 0 w 21600"/>
              <a:gd name="txT" fmla="*/ 0 h 21600"/>
              <a:gd name="txR" fmla="*/ 21600 w 21600"/>
              <a:gd name="txB" fmla="*/ 10800 h 21600"/>
            </a:gdLst>
            <a:ahLst/>
            <a:cxnLst>
              <a:cxn ang="270">
                <a:pos x="10800" y="0"/>
              </a:cxn>
              <a:cxn ang="180">
                <a:pos x="134" y="10800"/>
              </a:cxn>
              <a:cxn ang="270">
                <a:pos x="10800" y="269"/>
              </a:cxn>
              <a:cxn ang="0">
                <a:pos x="21465" y="10800"/>
              </a:cxn>
            </a:cxnLst>
            <a:rect l="txL" t="txT" r="txR" b="txB"/>
            <a:pathLst>
              <a:path w="21600" h="21600">
                <a:moveTo>
                  <a:pt x="269" y="10800"/>
                </a:moveTo>
                <a:arcTo wR="10531" hR="10531" stAng="10800000" swAng="10800000"/>
                <a:lnTo>
                  <a:pt x="21600" y="10800"/>
                </a:lnTo>
                <a:arcTo wR="10800" hR="10800" stAng="0" swAng="-10800000"/>
                <a:close/>
              </a:path>
            </a:pathLst>
          </a:custGeom>
          <a:solidFill>
            <a:srgbClr val="7F7F7F"/>
          </a:solidFill>
          <a:ln w="9525">
            <a:noFill/>
          </a:ln>
        </p:spPr>
        <p:txBody>
          <a:bodyPr lIns="68573" tIns="34287" rIns="68573" bIns="34287" anchor="ctr"/>
          <a:p>
            <a:pPr algn="ctr"/>
            <a:endParaRPr sz="1800">
              <a:latin typeface="Arial" panose="020B0604020202020204" pitchFamily="34" charset="0"/>
              <a:ea typeface="微软雅黑" panose="020B0503020204020204" pitchFamily="34" charset="-122"/>
              <a:sym typeface="Arial" panose="020B0604020202020204" pitchFamily="34" charset="0"/>
            </a:endParaRPr>
          </a:p>
        </p:txBody>
      </p:sp>
      <p:sp>
        <p:nvSpPr>
          <p:cNvPr id="28680" name="椭圆 41"/>
          <p:cNvSpPr/>
          <p:nvPr/>
        </p:nvSpPr>
        <p:spPr>
          <a:xfrm>
            <a:off x="5206683" y="2423240"/>
            <a:ext cx="385763" cy="384572"/>
          </a:xfrm>
          <a:prstGeom prst="ellipse">
            <a:avLst/>
          </a:prstGeom>
          <a:solidFill>
            <a:srgbClr val="7F7F7F"/>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82" name="椭圆 43"/>
          <p:cNvSpPr/>
          <p:nvPr/>
        </p:nvSpPr>
        <p:spPr>
          <a:xfrm>
            <a:off x="5647452" y="4117181"/>
            <a:ext cx="384572" cy="384572"/>
          </a:xfrm>
          <a:prstGeom prst="ellipse">
            <a:avLst/>
          </a:prstGeom>
          <a:solidFill>
            <a:srgbClr val="7F7F7F"/>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83" name="椭圆 44"/>
          <p:cNvSpPr/>
          <p:nvPr/>
        </p:nvSpPr>
        <p:spPr>
          <a:xfrm>
            <a:off x="5138500" y="4882436"/>
            <a:ext cx="384572" cy="384572"/>
          </a:xfrm>
          <a:prstGeom prst="ellipse">
            <a:avLst/>
          </a:prstGeom>
          <a:solidFill>
            <a:srgbClr val="00AAB4"/>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710" name="组合 79"/>
          <p:cNvGrpSpPr/>
          <p:nvPr/>
        </p:nvGrpSpPr>
        <p:grpSpPr>
          <a:xfrm>
            <a:off x="3228102" y="2651522"/>
            <a:ext cx="2370534" cy="2370534"/>
            <a:chOff x="0" y="0"/>
            <a:chExt cx="3176815" cy="3176815"/>
          </a:xfrm>
        </p:grpSpPr>
        <p:sp>
          <p:nvSpPr>
            <p:cNvPr id="28711" name="椭圆 80"/>
            <p:cNvSpPr/>
            <p:nvPr/>
          </p:nvSpPr>
          <p:spPr>
            <a:xfrm>
              <a:off x="0" y="0"/>
              <a:ext cx="3176815" cy="3176815"/>
            </a:xfrm>
            <a:prstGeom prst="ellipse">
              <a:avLst/>
            </a:prstGeom>
            <a:solidFill>
              <a:srgbClr val="00AAB4"/>
            </a:solidFill>
            <a:ln w="9525">
              <a:noFill/>
            </a:ln>
          </p:spPr>
          <p:txBody>
            <a:bodyPr anchor="ctr"/>
            <a:p>
              <a:pPr algn="ctr"/>
              <a:endParaRPr sz="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12" name="椭圆 81"/>
            <p:cNvSpPr/>
            <p:nvPr/>
          </p:nvSpPr>
          <p:spPr>
            <a:xfrm>
              <a:off x="178115" y="178115"/>
              <a:ext cx="2820586" cy="2820584"/>
            </a:xfrm>
            <a:prstGeom prst="ellipse">
              <a:avLst/>
            </a:prstGeom>
            <a:blipFill rotWithShape="1">
              <a:blip r:embed="rId1"/>
              <a:stretch>
                <a:fillRect/>
              </a:stretch>
            </a:blipFill>
            <a:ln w="9525">
              <a:noFill/>
            </a:ln>
          </p:spPr>
          <p:txBody>
            <a:bodyPr anchor="ctr"/>
            <a:p>
              <a:pPr algn="ctr"/>
              <a:endParaRPr sz="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空心弧 40"/>
          <p:cNvSpPr/>
          <p:nvPr/>
        </p:nvSpPr>
        <p:spPr>
          <a:xfrm rot="16200000">
            <a:off x="2853214" y="2286159"/>
            <a:ext cx="3068241" cy="3069431"/>
          </a:xfrm>
          <a:custGeom>
            <a:avLst/>
            <a:gdLst>
              <a:gd name="txL" fmla="*/ 0 w 21600"/>
              <a:gd name="txT" fmla="*/ 0 h 21600"/>
              <a:gd name="txR" fmla="*/ 21600 w 21600"/>
              <a:gd name="txB" fmla="*/ 10800 h 21600"/>
            </a:gdLst>
            <a:ahLst/>
            <a:cxnLst>
              <a:cxn ang="270">
                <a:pos x="10800" y="0"/>
              </a:cxn>
              <a:cxn ang="180">
                <a:pos x="134" y="10800"/>
              </a:cxn>
              <a:cxn ang="270">
                <a:pos x="10800" y="269"/>
              </a:cxn>
              <a:cxn ang="0">
                <a:pos x="21465" y="10800"/>
              </a:cxn>
            </a:cxnLst>
            <a:rect l="txL" t="txT" r="txR" b="txB"/>
            <a:pathLst>
              <a:path w="21600" h="21600">
                <a:moveTo>
                  <a:pt x="269" y="10800"/>
                </a:moveTo>
                <a:arcTo wR="10531" hR="10531" stAng="10800000" swAng="10800000"/>
                <a:lnTo>
                  <a:pt x="21600" y="10800"/>
                </a:lnTo>
                <a:arcTo wR="10800" hR="10800" stAng="0" swAng="-10800000"/>
                <a:close/>
              </a:path>
            </a:pathLst>
          </a:custGeom>
          <a:solidFill>
            <a:srgbClr val="7F7F7F"/>
          </a:solidFill>
          <a:ln w="9525">
            <a:noFill/>
          </a:ln>
        </p:spPr>
        <p:txBody>
          <a:bodyPr lIns="68573" tIns="34287" rIns="68573" bIns="34287" anchor="ctr"/>
          <a:p>
            <a:pPr algn="ctr"/>
            <a:endParaRPr sz="180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42"/>
          <p:cNvSpPr/>
          <p:nvPr/>
        </p:nvSpPr>
        <p:spPr>
          <a:xfrm>
            <a:off x="5766118" y="3292872"/>
            <a:ext cx="384572" cy="384572"/>
          </a:xfrm>
          <a:prstGeom prst="ellipse">
            <a:avLst/>
          </a:prstGeom>
          <a:solidFill>
            <a:srgbClr val="00AAB4"/>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42"/>
          <p:cNvSpPr/>
          <p:nvPr/>
        </p:nvSpPr>
        <p:spPr>
          <a:xfrm>
            <a:off x="3309938" y="4926727"/>
            <a:ext cx="384572" cy="384572"/>
          </a:xfrm>
          <a:prstGeom prst="ellipse">
            <a:avLst/>
          </a:prstGeom>
          <a:solidFill>
            <a:srgbClr val="00AAB4"/>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2"/>
          <p:cNvSpPr/>
          <p:nvPr/>
        </p:nvSpPr>
        <p:spPr>
          <a:xfrm>
            <a:off x="2647633" y="3331607"/>
            <a:ext cx="384572" cy="384572"/>
          </a:xfrm>
          <a:prstGeom prst="ellipse">
            <a:avLst/>
          </a:prstGeom>
          <a:solidFill>
            <a:srgbClr val="00AAB4"/>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81" name="椭圆 42"/>
          <p:cNvSpPr/>
          <p:nvPr/>
        </p:nvSpPr>
        <p:spPr>
          <a:xfrm>
            <a:off x="4204018" y="2161302"/>
            <a:ext cx="384572" cy="384572"/>
          </a:xfrm>
          <a:prstGeom prst="ellipse">
            <a:avLst/>
          </a:prstGeom>
          <a:solidFill>
            <a:srgbClr val="00AAB4"/>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43"/>
          <p:cNvSpPr/>
          <p:nvPr/>
        </p:nvSpPr>
        <p:spPr>
          <a:xfrm>
            <a:off x="3047762" y="2450306"/>
            <a:ext cx="384572" cy="384572"/>
          </a:xfrm>
          <a:prstGeom prst="ellipse">
            <a:avLst/>
          </a:prstGeom>
          <a:solidFill>
            <a:srgbClr val="7F7F7F"/>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43"/>
          <p:cNvSpPr/>
          <p:nvPr/>
        </p:nvSpPr>
        <p:spPr>
          <a:xfrm>
            <a:off x="2744232" y="4227671"/>
            <a:ext cx="384572" cy="384572"/>
          </a:xfrm>
          <a:prstGeom prst="ellipse">
            <a:avLst/>
          </a:prstGeom>
          <a:solidFill>
            <a:srgbClr val="7F7F7F"/>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43"/>
          <p:cNvSpPr/>
          <p:nvPr/>
        </p:nvSpPr>
        <p:spPr>
          <a:xfrm>
            <a:off x="4234577" y="5143976"/>
            <a:ext cx="384572" cy="384572"/>
          </a:xfrm>
          <a:prstGeom prst="ellipse">
            <a:avLst/>
          </a:prstGeom>
          <a:solidFill>
            <a:srgbClr val="7F7F7F"/>
          </a:solidFill>
          <a:ln w="9525">
            <a:noFill/>
          </a:ln>
        </p:spPr>
        <p:txBody>
          <a:bodyPr lIns="68573" tIns="34287" rIns="68573" bIns="34287"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6032500" y="4950460"/>
            <a:ext cx="2019300" cy="460375"/>
          </a:xfrm>
          <a:prstGeom prst="rect">
            <a:avLst/>
          </a:prstGeom>
          <a:noFill/>
        </p:spPr>
        <p:txBody>
          <a:bodyPr wrap="squar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创新研发支持</a:t>
            </a:r>
            <a:endParaRPr lang="zh-CN" altLang="en-US" sz="2400" b="1" dirty="0">
              <a:latin typeface="Arial" panose="020B0604020202020204" pitchFamily="34" charset="0"/>
              <a:ea typeface="宋体" panose="02010600030101010101" pitchFamily="2" charset="-122"/>
            </a:endParaRPr>
          </a:p>
        </p:txBody>
      </p:sp>
      <p:sp>
        <p:nvSpPr>
          <p:cNvPr id="12" name="文本框 11"/>
          <p:cNvSpPr txBox="1"/>
          <p:nvPr/>
        </p:nvSpPr>
        <p:spPr>
          <a:xfrm>
            <a:off x="6414135" y="4079875"/>
            <a:ext cx="201930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公共平台支持</a:t>
            </a:r>
            <a:endParaRPr lang="zh-CN" altLang="en-US" sz="2400" b="1" dirty="0">
              <a:latin typeface="楷体" panose="02010609060101010101" pitchFamily="1" charset="-122"/>
              <a:ea typeface="楷体" panose="02010609060101010101" pitchFamily="1" charset="-122"/>
              <a:sym typeface="楷体" panose="02010609060101010101" pitchFamily="1" charset="-122"/>
            </a:endParaRPr>
          </a:p>
        </p:txBody>
      </p:sp>
      <p:sp>
        <p:nvSpPr>
          <p:cNvPr id="13" name="文本框 12"/>
          <p:cNvSpPr txBox="1"/>
          <p:nvPr/>
        </p:nvSpPr>
        <p:spPr>
          <a:xfrm>
            <a:off x="6562725" y="3198495"/>
            <a:ext cx="201930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贷款贴息支持</a:t>
            </a:r>
            <a:endParaRPr lang="zh-CN" altLang="en-US" sz="2400" b="1" dirty="0">
              <a:latin typeface="楷体" panose="02010609060101010101" pitchFamily="1" charset="-122"/>
              <a:ea typeface="楷体" panose="02010609060101010101" pitchFamily="1" charset="-122"/>
              <a:sym typeface="楷体" panose="02010609060101010101" pitchFamily="1" charset="-122"/>
            </a:endParaRPr>
          </a:p>
        </p:txBody>
      </p:sp>
      <p:sp>
        <p:nvSpPr>
          <p:cNvPr id="14" name="文本框 13"/>
          <p:cNvSpPr txBox="1"/>
          <p:nvPr/>
        </p:nvSpPr>
        <p:spPr>
          <a:xfrm>
            <a:off x="6055360" y="2324100"/>
            <a:ext cx="201930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办公用房支持</a:t>
            </a:r>
            <a:endParaRPr lang="zh-CN" altLang="en-US" sz="2400" b="1" dirty="0">
              <a:latin typeface="楷体" panose="02010609060101010101" pitchFamily="1" charset="-122"/>
              <a:ea typeface="楷体" panose="02010609060101010101" pitchFamily="1" charset="-122"/>
              <a:sym typeface="楷体" panose="02010609060101010101" pitchFamily="1" charset="-122"/>
            </a:endParaRPr>
          </a:p>
        </p:txBody>
      </p:sp>
      <p:sp>
        <p:nvSpPr>
          <p:cNvPr id="15" name="文本框 14"/>
          <p:cNvSpPr txBox="1"/>
          <p:nvPr/>
        </p:nvSpPr>
        <p:spPr>
          <a:xfrm>
            <a:off x="3729355" y="1683385"/>
            <a:ext cx="140716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认定支持</a:t>
            </a:r>
            <a:endParaRPr lang="zh-CN" altLang="en-US" sz="2400" b="1" dirty="0">
              <a:latin typeface="楷体" panose="02010609060101010101" pitchFamily="1" charset="-122"/>
              <a:ea typeface="楷体" panose="02010609060101010101" pitchFamily="1" charset="-122"/>
              <a:sym typeface="楷体" panose="02010609060101010101" pitchFamily="1" charset="-122"/>
            </a:endParaRPr>
          </a:p>
        </p:txBody>
      </p:sp>
      <p:sp>
        <p:nvSpPr>
          <p:cNvPr id="16" name="文本框 15"/>
          <p:cNvSpPr txBox="1"/>
          <p:nvPr/>
        </p:nvSpPr>
        <p:spPr>
          <a:xfrm>
            <a:off x="3527425" y="5616575"/>
            <a:ext cx="201930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知识产权支持</a:t>
            </a:r>
            <a:endParaRPr lang="zh-CN" altLang="en-US" sz="2400" b="1" dirty="0">
              <a:latin typeface="Arial" panose="020B0604020202020204" pitchFamily="34" charset="0"/>
              <a:ea typeface="宋体" panose="02010600030101010101" pitchFamily="2" charset="-122"/>
            </a:endParaRPr>
          </a:p>
        </p:txBody>
      </p:sp>
      <p:sp>
        <p:nvSpPr>
          <p:cNvPr id="17" name="文本框 16"/>
          <p:cNvSpPr txBox="1"/>
          <p:nvPr/>
        </p:nvSpPr>
        <p:spPr>
          <a:xfrm>
            <a:off x="868680" y="4982845"/>
            <a:ext cx="201930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专题活动支持</a:t>
            </a:r>
            <a:endParaRPr lang="zh-CN" altLang="en-US" sz="2400" b="1" dirty="0">
              <a:latin typeface="楷体" panose="02010609060101010101" pitchFamily="1" charset="-122"/>
              <a:ea typeface="楷体" panose="02010609060101010101" pitchFamily="1" charset="-122"/>
              <a:sym typeface="楷体" panose="02010609060101010101" pitchFamily="1" charset="-122"/>
            </a:endParaRPr>
          </a:p>
        </p:txBody>
      </p:sp>
      <p:sp>
        <p:nvSpPr>
          <p:cNvPr id="18" name="文本框 17"/>
          <p:cNvSpPr txBox="1"/>
          <p:nvPr/>
        </p:nvSpPr>
        <p:spPr>
          <a:xfrm>
            <a:off x="1076325" y="4201795"/>
            <a:ext cx="140716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园区支持</a:t>
            </a:r>
            <a:endParaRPr lang="zh-CN" altLang="en-US" sz="2400" b="1" dirty="0">
              <a:latin typeface="楷体" panose="02010609060101010101" pitchFamily="1" charset="-122"/>
              <a:ea typeface="楷体" panose="02010609060101010101" pitchFamily="1" charset="-122"/>
              <a:sym typeface="楷体" panose="02010609060101010101" pitchFamily="1" charset="-122"/>
            </a:endParaRPr>
          </a:p>
        </p:txBody>
      </p:sp>
      <p:sp>
        <p:nvSpPr>
          <p:cNvPr id="19" name="文本框 18"/>
          <p:cNvSpPr txBox="1"/>
          <p:nvPr/>
        </p:nvSpPr>
        <p:spPr>
          <a:xfrm>
            <a:off x="1076325" y="3260090"/>
            <a:ext cx="140716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配套支持</a:t>
            </a:r>
            <a:endParaRPr lang="zh-CN" altLang="en-US" sz="2400" b="1" dirty="0">
              <a:latin typeface="楷体" panose="02010609060101010101" pitchFamily="1" charset="-122"/>
              <a:ea typeface="楷体" panose="02010609060101010101" pitchFamily="1" charset="-122"/>
              <a:sym typeface="楷体" panose="02010609060101010101" pitchFamily="1" charset="-122"/>
            </a:endParaRPr>
          </a:p>
        </p:txBody>
      </p:sp>
      <p:sp>
        <p:nvSpPr>
          <p:cNvPr id="20" name="文本框 19"/>
          <p:cNvSpPr txBox="1"/>
          <p:nvPr/>
        </p:nvSpPr>
        <p:spPr>
          <a:xfrm>
            <a:off x="1318260" y="2378710"/>
            <a:ext cx="1407160" cy="460375"/>
          </a:xfrm>
          <a:prstGeom prst="rect">
            <a:avLst/>
          </a:prstGeom>
          <a:noFill/>
        </p:spPr>
        <p:txBody>
          <a:bodyPr wrap="none" rtlCol="0">
            <a:spAutoFit/>
          </a:bodyPr>
          <a:p>
            <a:pPr algn="l"/>
            <a:r>
              <a:rPr lang="zh-CN" altLang="en-US" sz="2400" b="1" dirty="0">
                <a:latin typeface="楷体" panose="02010609060101010101" pitchFamily="1" charset="-122"/>
                <a:ea typeface="楷体" panose="02010609060101010101" pitchFamily="1" charset="-122"/>
                <a:sym typeface="楷体" panose="02010609060101010101" pitchFamily="1" charset="-122"/>
              </a:rPr>
              <a:t>经营支持</a:t>
            </a:r>
            <a:endParaRPr lang="zh-CN" altLang="en-US" sz="2400" b="1" dirty="0">
              <a:latin typeface="楷体" panose="02010609060101010101" pitchFamily="1" charset="-122"/>
              <a:ea typeface="楷体" panose="02010609060101010101" pitchFamily="1" charset="-122"/>
              <a:sym typeface="楷体" panose="02010609060101010101" pitchFamily="1" charset="-122"/>
            </a:endParaRPr>
          </a:p>
        </p:txBody>
      </p:sp>
    </p:spTree>
  </p:cSld>
  <p:clrMapOvr>
    <a:masterClrMapping/>
  </p:clrMapOvr>
  <p:transition spd="slow">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p:cNvSpPr/>
          <p:nvPr/>
        </p:nvSpPr>
        <p:spPr>
          <a:xfrm>
            <a:off x="1139825" y="3281680"/>
            <a:ext cx="2794635" cy="1035844"/>
          </a:xfrm>
          <a:custGeom>
            <a:avLst/>
            <a:gdLst/>
            <a:ahLst/>
            <a:cxnLst>
              <a:cxn ang="0">
                <a:pos x="wd2" y="hd2"/>
              </a:cxn>
              <a:cxn ang="5400000">
                <a:pos x="wd2" y="hd2"/>
              </a:cxn>
              <a:cxn ang="10800000">
                <a:pos x="wd2" y="hd2"/>
              </a:cxn>
              <a:cxn ang="16200000">
                <a:pos x="wd2" y="hd2"/>
              </a:cxn>
            </a:cxnLst>
            <a:rect l="0" t="0" r="r" b="b"/>
            <a:pathLst>
              <a:path w="21551" h="21600" extrusionOk="0">
                <a:moveTo>
                  <a:pt x="18159" y="0"/>
                </a:moveTo>
                <a:cubicBezTo>
                  <a:pt x="18031" y="0"/>
                  <a:pt x="17913" y="147"/>
                  <a:pt x="17895" y="329"/>
                </a:cubicBezTo>
                <a:cubicBezTo>
                  <a:pt x="17878" y="512"/>
                  <a:pt x="17968" y="662"/>
                  <a:pt x="18097" y="662"/>
                </a:cubicBezTo>
                <a:cubicBezTo>
                  <a:pt x="18226" y="662"/>
                  <a:pt x="18344" y="512"/>
                  <a:pt x="18361" y="329"/>
                </a:cubicBezTo>
                <a:cubicBezTo>
                  <a:pt x="18377" y="147"/>
                  <a:pt x="18287" y="0"/>
                  <a:pt x="18159" y="0"/>
                </a:cubicBezTo>
                <a:close/>
                <a:moveTo>
                  <a:pt x="18721" y="0"/>
                </a:moveTo>
                <a:cubicBezTo>
                  <a:pt x="18593" y="0"/>
                  <a:pt x="18476" y="147"/>
                  <a:pt x="18460" y="329"/>
                </a:cubicBezTo>
                <a:cubicBezTo>
                  <a:pt x="18444" y="512"/>
                  <a:pt x="18535" y="662"/>
                  <a:pt x="18664" y="662"/>
                </a:cubicBezTo>
                <a:cubicBezTo>
                  <a:pt x="18793" y="662"/>
                  <a:pt x="18910" y="512"/>
                  <a:pt x="18925" y="329"/>
                </a:cubicBezTo>
                <a:cubicBezTo>
                  <a:pt x="18940" y="147"/>
                  <a:pt x="18849" y="0"/>
                  <a:pt x="18721" y="0"/>
                </a:cubicBezTo>
                <a:close/>
                <a:moveTo>
                  <a:pt x="19293" y="0"/>
                </a:moveTo>
                <a:cubicBezTo>
                  <a:pt x="19166" y="0"/>
                  <a:pt x="19050" y="147"/>
                  <a:pt x="19035" y="329"/>
                </a:cubicBezTo>
                <a:cubicBezTo>
                  <a:pt x="19020" y="512"/>
                  <a:pt x="19113" y="662"/>
                  <a:pt x="19242" y="662"/>
                </a:cubicBezTo>
                <a:cubicBezTo>
                  <a:pt x="19371" y="662"/>
                  <a:pt x="19487" y="512"/>
                  <a:pt x="19500" y="329"/>
                </a:cubicBezTo>
                <a:cubicBezTo>
                  <a:pt x="19514" y="147"/>
                  <a:pt x="19421" y="0"/>
                  <a:pt x="19293" y="0"/>
                </a:cubicBezTo>
                <a:close/>
                <a:moveTo>
                  <a:pt x="19856" y="0"/>
                </a:moveTo>
                <a:cubicBezTo>
                  <a:pt x="19728" y="0"/>
                  <a:pt x="19613" y="147"/>
                  <a:pt x="19600" y="329"/>
                </a:cubicBezTo>
                <a:cubicBezTo>
                  <a:pt x="19586" y="512"/>
                  <a:pt x="19680" y="662"/>
                  <a:pt x="19809" y="662"/>
                </a:cubicBezTo>
                <a:cubicBezTo>
                  <a:pt x="19938" y="662"/>
                  <a:pt x="20053" y="512"/>
                  <a:pt x="20065" y="329"/>
                </a:cubicBezTo>
                <a:cubicBezTo>
                  <a:pt x="20077" y="147"/>
                  <a:pt x="19984" y="0"/>
                  <a:pt x="19856" y="0"/>
                </a:cubicBezTo>
                <a:close/>
                <a:moveTo>
                  <a:pt x="16937" y="810"/>
                </a:moveTo>
                <a:cubicBezTo>
                  <a:pt x="16808" y="810"/>
                  <a:pt x="16686" y="961"/>
                  <a:pt x="16665" y="1147"/>
                </a:cubicBezTo>
                <a:cubicBezTo>
                  <a:pt x="16644" y="1335"/>
                  <a:pt x="16733" y="1487"/>
                  <a:pt x="16863" y="1487"/>
                </a:cubicBezTo>
                <a:cubicBezTo>
                  <a:pt x="16994" y="1487"/>
                  <a:pt x="17115" y="1335"/>
                  <a:pt x="17135" y="1147"/>
                </a:cubicBezTo>
                <a:cubicBezTo>
                  <a:pt x="17155" y="961"/>
                  <a:pt x="17066" y="810"/>
                  <a:pt x="16937" y="810"/>
                </a:cubicBezTo>
                <a:close/>
                <a:moveTo>
                  <a:pt x="17509" y="810"/>
                </a:moveTo>
                <a:cubicBezTo>
                  <a:pt x="17380" y="810"/>
                  <a:pt x="17260" y="961"/>
                  <a:pt x="17240" y="1147"/>
                </a:cubicBezTo>
                <a:cubicBezTo>
                  <a:pt x="17220" y="1335"/>
                  <a:pt x="17310" y="1487"/>
                  <a:pt x="17441" y="1487"/>
                </a:cubicBezTo>
                <a:cubicBezTo>
                  <a:pt x="17571" y="1487"/>
                  <a:pt x="17692" y="1335"/>
                  <a:pt x="17711" y="1147"/>
                </a:cubicBezTo>
                <a:cubicBezTo>
                  <a:pt x="17729" y="961"/>
                  <a:pt x="17639" y="810"/>
                  <a:pt x="17509" y="810"/>
                </a:cubicBezTo>
                <a:close/>
                <a:moveTo>
                  <a:pt x="18081" y="810"/>
                </a:moveTo>
                <a:cubicBezTo>
                  <a:pt x="17952" y="810"/>
                  <a:pt x="17833" y="961"/>
                  <a:pt x="17815" y="1147"/>
                </a:cubicBezTo>
                <a:cubicBezTo>
                  <a:pt x="17796" y="1335"/>
                  <a:pt x="17888" y="1487"/>
                  <a:pt x="18018" y="1487"/>
                </a:cubicBezTo>
                <a:cubicBezTo>
                  <a:pt x="18149" y="1487"/>
                  <a:pt x="18268" y="1335"/>
                  <a:pt x="18285" y="1147"/>
                </a:cubicBezTo>
                <a:cubicBezTo>
                  <a:pt x="18302" y="961"/>
                  <a:pt x="18211" y="810"/>
                  <a:pt x="18081" y="810"/>
                </a:cubicBezTo>
                <a:close/>
                <a:moveTo>
                  <a:pt x="18654" y="810"/>
                </a:moveTo>
                <a:cubicBezTo>
                  <a:pt x="18524" y="810"/>
                  <a:pt x="18406" y="961"/>
                  <a:pt x="18390" y="1147"/>
                </a:cubicBezTo>
                <a:cubicBezTo>
                  <a:pt x="18373" y="1335"/>
                  <a:pt x="18465" y="1487"/>
                  <a:pt x="18595" y="1487"/>
                </a:cubicBezTo>
                <a:cubicBezTo>
                  <a:pt x="18726" y="1487"/>
                  <a:pt x="18845" y="1335"/>
                  <a:pt x="18860" y="1147"/>
                </a:cubicBezTo>
                <a:cubicBezTo>
                  <a:pt x="18876" y="961"/>
                  <a:pt x="18783" y="810"/>
                  <a:pt x="18654" y="810"/>
                </a:cubicBezTo>
                <a:close/>
                <a:moveTo>
                  <a:pt x="19226" y="810"/>
                </a:moveTo>
                <a:cubicBezTo>
                  <a:pt x="19097" y="810"/>
                  <a:pt x="18980" y="961"/>
                  <a:pt x="18964" y="1147"/>
                </a:cubicBezTo>
                <a:cubicBezTo>
                  <a:pt x="18949" y="1335"/>
                  <a:pt x="19043" y="1487"/>
                  <a:pt x="19173" y="1487"/>
                </a:cubicBezTo>
                <a:cubicBezTo>
                  <a:pt x="19304" y="1487"/>
                  <a:pt x="19421" y="1335"/>
                  <a:pt x="19435" y="1147"/>
                </a:cubicBezTo>
                <a:cubicBezTo>
                  <a:pt x="19449" y="961"/>
                  <a:pt x="19355" y="810"/>
                  <a:pt x="19226" y="810"/>
                </a:cubicBezTo>
                <a:close/>
                <a:moveTo>
                  <a:pt x="19799" y="810"/>
                </a:moveTo>
                <a:cubicBezTo>
                  <a:pt x="19669" y="810"/>
                  <a:pt x="19553" y="961"/>
                  <a:pt x="19539" y="1147"/>
                </a:cubicBezTo>
                <a:cubicBezTo>
                  <a:pt x="19526" y="1335"/>
                  <a:pt x="19620" y="1487"/>
                  <a:pt x="19751" y="1487"/>
                </a:cubicBezTo>
                <a:cubicBezTo>
                  <a:pt x="19881" y="1487"/>
                  <a:pt x="19997" y="1335"/>
                  <a:pt x="20010" y="1147"/>
                </a:cubicBezTo>
                <a:cubicBezTo>
                  <a:pt x="20022" y="961"/>
                  <a:pt x="19928" y="810"/>
                  <a:pt x="19799" y="810"/>
                </a:cubicBezTo>
                <a:close/>
                <a:moveTo>
                  <a:pt x="15686" y="1646"/>
                </a:moveTo>
                <a:cubicBezTo>
                  <a:pt x="15555" y="1646"/>
                  <a:pt x="15429" y="1800"/>
                  <a:pt x="15405" y="1990"/>
                </a:cubicBezTo>
                <a:cubicBezTo>
                  <a:pt x="15380" y="2182"/>
                  <a:pt x="15467" y="2337"/>
                  <a:pt x="15599" y="2337"/>
                </a:cubicBezTo>
                <a:cubicBezTo>
                  <a:pt x="15731" y="2337"/>
                  <a:pt x="15857" y="2182"/>
                  <a:pt x="15880" y="1990"/>
                </a:cubicBezTo>
                <a:cubicBezTo>
                  <a:pt x="15903" y="1800"/>
                  <a:pt x="15816" y="1646"/>
                  <a:pt x="15686" y="1646"/>
                </a:cubicBezTo>
                <a:close/>
                <a:moveTo>
                  <a:pt x="16258" y="1646"/>
                </a:moveTo>
                <a:cubicBezTo>
                  <a:pt x="16127" y="1646"/>
                  <a:pt x="16002" y="1800"/>
                  <a:pt x="15979" y="1990"/>
                </a:cubicBezTo>
                <a:cubicBezTo>
                  <a:pt x="15956" y="2182"/>
                  <a:pt x="16045" y="2337"/>
                  <a:pt x="16177" y="2337"/>
                </a:cubicBezTo>
                <a:cubicBezTo>
                  <a:pt x="16308" y="2337"/>
                  <a:pt x="16433" y="2182"/>
                  <a:pt x="16455" y="1990"/>
                </a:cubicBezTo>
                <a:cubicBezTo>
                  <a:pt x="16477" y="1800"/>
                  <a:pt x="16388" y="1646"/>
                  <a:pt x="16258" y="1646"/>
                </a:cubicBezTo>
                <a:close/>
                <a:moveTo>
                  <a:pt x="16840" y="1646"/>
                </a:moveTo>
                <a:cubicBezTo>
                  <a:pt x="16709" y="1646"/>
                  <a:pt x="16586" y="1800"/>
                  <a:pt x="16564" y="1990"/>
                </a:cubicBezTo>
                <a:cubicBezTo>
                  <a:pt x="16543" y="2182"/>
                  <a:pt x="16632" y="2337"/>
                  <a:pt x="16764" y="2337"/>
                </a:cubicBezTo>
                <a:cubicBezTo>
                  <a:pt x="16896" y="2337"/>
                  <a:pt x="17019" y="2182"/>
                  <a:pt x="17040" y="1990"/>
                </a:cubicBezTo>
                <a:cubicBezTo>
                  <a:pt x="17060" y="1800"/>
                  <a:pt x="16970" y="1646"/>
                  <a:pt x="16840" y="1646"/>
                </a:cubicBezTo>
                <a:close/>
                <a:moveTo>
                  <a:pt x="17422" y="1646"/>
                </a:moveTo>
                <a:cubicBezTo>
                  <a:pt x="17291" y="1646"/>
                  <a:pt x="17169" y="1800"/>
                  <a:pt x="17149" y="1990"/>
                </a:cubicBezTo>
                <a:cubicBezTo>
                  <a:pt x="17129" y="2182"/>
                  <a:pt x="17220" y="2337"/>
                  <a:pt x="17352" y="2337"/>
                </a:cubicBezTo>
                <a:cubicBezTo>
                  <a:pt x="17484" y="2337"/>
                  <a:pt x="17606" y="2182"/>
                  <a:pt x="17625" y="1990"/>
                </a:cubicBezTo>
                <a:cubicBezTo>
                  <a:pt x="17644" y="1800"/>
                  <a:pt x="17553" y="1646"/>
                  <a:pt x="17422" y="1646"/>
                </a:cubicBezTo>
                <a:close/>
                <a:moveTo>
                  <a:pt x="18004" y="1646"/>
                </a:moveTo>
                <a:cubicBezTo>
                  <a:pt x="17874" y="1646"/>
                  <a:pt x="17753" y="1800"/>
                  <a:pt x="17734" y="1990"/>
                </a:cubicBezTo>
                <a:cubicBezTo>
                  <a:pt x="17716" y="2182"/>
                  <a:pt x="17808" y="2337"/>
                  <a:pt x="17940" y="2337"/>
                </a:cubicBezTo>
                <a:cubicBezTo>
                  <a:pt x="18071" y="2337"/>
                  <a:pt x="18192" y="2182"/>
                  <a:pt x="18210" y="1990"/>
                </a:cubicBezTo>
                <a:cubicBezTo>
                  <a:pt x="18227" y="1800"/>
                  <a:pt x="18135" y="1646"/>
                  <a:pt x="18004" y="1646"/>
                </a:cubicBezTo>
                <a:close/>
                <a:moveTo>
                  <a:pt x="18587" y="1646"/>
                </a:moveTo>
                <a:cubicBezTo>
                  <a:pt x="18456" y="1646"/>
                  <a:pt x="18336" y="1800"/>
                  <a:pt x="18319" y="1990"/>
                </a:cubicBezTo>
                <a:cubicBezTo>
                  <a:pt x="18302" y="2182"/>
                  <a:pt x="18395" y="2337"/>
                  <a:pt x="18527" y="2337"/>
                </a:cubicBezTo>
                <a:cubicBezTo>
                  <a:pt x="18659" y="2337"/>
                  <a:pt x="18779" y="2182"/>
                  <a:pt x="18795" y="1990"/>
                </a:cubicBezTo>
                <a:cubicBezTo>
                  <a:pt x="18811" y="1800"/>
                  <a:pt x="18717" y="1646"/>
                  <a:pt x="18587" y="1646"/>
                </a:cubicBezTo>
                <a:close/>
                <a:moveTo>
                  <a:pt x="19159" y="1646"/>
                </a:moveTo>
                <a:cubicBezTo>
                  <a:pt x="19028" y="1646"/>
                  <a:pt x="18909" y="1800"/>
                  <a:pt x="18894" y="1990"/>
                </a:cubicBezTo>
                <a:cubicBezTo>
                  <a:pt x="18878" y="2182"/>
                  <a:pt x="18972" y="2337"/>
                  <a:pt x="19104" y="2337"/>
                </a:cubicBezTo>
                <a:cubicBezTo>
                  <a:pt x="19236" y="2337"/>
                  <a:pt x="19355" y="2182"/>
                  <a:pt x="19369" y="1990"/>
                </a:cubicBezTo>
                <a:cubicBezTo>
                  <a:pt x="19384" y="1800"/>
                  <a:pt x="19289" y="1646"/>
                  <a:pt x="19159" y="1646"/>
                </a:cubicBezTo>
                <a:close/>
                <a:moveTo>
                  <a:pt x="19741" y="1646"/>
                </a:moveTo>
                <a:cubicBezTo>
                  <a:pt x="19610" y="1646"/>
                  <a:pt x="19493" y="1800"/>
                  <a:pt x="19479" y="1990"/>
                </a:cubicBezTo>
                <a:cubicBezTo>
                  <a:pt x="19465" y="2182"/>
                  <a:pt x="19560" y="2337"/>
                  <a:pt x="19692" y="2337"/>
                </a:cubicBezTo>
                <a:cubicBezTo>
                  <a:pt x="19824" y="2337"/>
                  <a:pt x="19942" y="2182"/>
                  <a:pt x="19955" y="1990"/>
                </a:cubicBezTo>
                <a:cubicBezTo>
                  <a:pt x="19968" y="1800"/>
                  <a:pt x="19872" y="1646"/>
                  <a:pt x="19741" y="1646"/>
                </a:cubicBezTo>
                <a:close/>
                <a:moveTo>
                  <a:pt x="20323" y="1646"/>
                </a:moveTo>
                <a:cubicBezTo>
                  <a:pt x="20193" y="1646"/>
                  <a:pt x="20077" y="1800"/>
                  <a:pt x="20064" y="1990"/>
                </a:cubicBezTo>
                <a:cubicBezTo>
                  <a:pt x="20052" y="2182"/>
                  <a:pt x="20148" y="2337"/>
                  <a:pt x="20280" y="2337"/>
                </a:cubicBezTo>
                <a:cubicBezTo>
                  <a:pt x="20412" y="2337"/>
                  <a:pt x="20528" y="2182"/>
                  <a:pt x="20540" y="1990"/>
                </a:cubicBezTo>
                <a:cubicBezTo>
                  <a:pt x="20551" y="1800"/>
                  <a:pt x="20454" y="1646"/>
                  <a:pt x="20323" y="1646"/>
                </a:cubicBezTo>
                <a:close/>
                <a:moveTo>
                  <a:pt x="20906" y="1646"/>
                </a:moveTo>
                <a:cubicBezTo>
                  <a:pt x="20775" y="1646"/>
                  <a:pt x="20660" y="1800"/>
                  <a:pt x="20649" y="1990"/>
                </a:cubicBezTo>
                <a:cubicBezTo>
                  <a:pt x="20638" y="2182"/>
                  <a:pt x="20736" y="2337"/>
                  <a:pt x="20868" y="2337"/>
                </a:cubicBezTo>
                <a:cubicBezTo>
                  <a:pt x="21000" y="2337"/>
                  <a:pt x="21114" y="2182"/>
                  <a:pt x="21124" y="1990"/>
                </a:cubicBezTo>
                <a:cubicBezTo>
                  <a:pt x="21134" y="1800"/>
                  <a:pt x="21036" y="1646"/>
                  <a:pt x="20906" y="1646"/>
                </a:cubicBezTo>
                <a:close/>
                <a:moveTo>
                  <a:pt x="8535" y="2482"/>
                </a:moveTo>
                <a:cubicBezTo>
                  <a:pt x="8403" y="2482"/>
                  <a:pt x="8261" y="2639"/>
                  <a:pt x="8218" y="2834"/>
                </a:cubicBezTo>
                <a:cubicBezTo>
                  <a:pt x="8174" y="3029"/>
                  <a:pt x="8247" y="3189"/>
                  <a:pt x="8380" y="3189"/>
                </a:cubicBezTo>
                <a:cubicBezTo>
                  <a:pt x="8514" y="3189"/>
                  <a:pt x="8657" y="3029"/>
                  <a:pt x="8699" y="2834"/>
                </a:cubicBezTo>
                <a:cubicBezTo>
                  <a:pt x="8741" y="2639"/>
                  <a:pt x="8667" y="2482"/>
                  <a:pt x="8535" y="2482"/>
                </a:cubicBezTo>
                <a:close/>
                <a:moveTo>
                  <a:pt x="9127" y="2482"/>
                </a:moveTo>
                <a:cubicBezTo>
                  <a:pt x="8995" y="2482"/>
                  <a:pt x="8854" y="2639"/>
                  <a:pt x="8812" y="2834"/>
                </a:cubicBezTo>
                <a:cubicBezTo>
                  <a:pt x="8770" y="3029"/>
                  <a:pt x="8844" y="3189"/>
                  <a:pt x="8978" y="3189"/>
                </a:cubicBezTo>
                <a:cubicBezTo>
                  <a:pt x="9111" y="3189"/>
                  <a:pt x="9253" y="3029"/>
                  <a:pt x="9293" y="2834"/>
                </a:cubicBezTo>
                <a:cubicBezTo>
                  <a:pt x="9334" y="2639"/>
                  <a:pt x="9259" y="2482"/>
                  <a:pt x="9127" y="2482"/>
                </a:cubicBezTo>
                <a:close/>
                <a:moveTo>
                  <a:pt x="9709" y="2482"/>
                </a:moveTo>
                <a:cubicBezTo>
                  <a:pt x="9576" y="2482"/>
                  <a:pt x="9437" y="2639"/>
                  <a:pt x="9397" y="2834"/>
                </a:cubicBezTo>
                <a:cubicBezTo>
                  <a:pt x="9356" y="3029"/>
                  <a:pt x="9431" y="3189"/>
                  <a:pt x="9565" y="3189"/>
                </a:cubicBezTo>
                <a:cubicBezTo>
                  <a:pt x="9698" y="3189"/>
                  <a:pt x="9839" y="3029"/>
                  <a:pt x="9878" y="2834"/>
                </a:cubicBezTo>
                <a:cubicBezTo>
                  <a:pt x="9917" y="2639"/>
                  <a:pt x="9841" y="2482"/>
                  <a:pt x="9709" y="2482"/>
                </a:cubicBezTo>
                <a:close/>
                <a:moveTo>
                  <a:pt x="10301" y="2482"/>
                </a:moveTo>
                <a:cubicBezTo>
                  <a:pt x="10168" y="2482"/>
                  <a:pt x="10030" y="2639"/>
                  <a:pt x="9991" y="2834"/>
                </a:cubicBezTo>
                <a:cubicBezTo>
                  <a:pt x="9953" y="3029"/>
                  <a:pt x="10029" y="3189"/>
                  <a:pt x="10162" y="3189"/>
                </a:cubicBezTo>
                <a:cubicBezTo>
                  <a:pt x="10296" y="3189"/>
                  <a:pt x="10435" y="3029"/>
                  <a:pt x="10472" y="2834"/>
                </a:cubicBezTo>
                <a:cubicBezTo>
                  <a:pt x="10510" y="2639"/>
                  <a:pt x="10433" y="2482"/>
                  <a:pt x="10301" y="2482"/>
                </a:cubicBezTo>
                <a:close/>
                <a:moveTo>
                  <a:pt x="10882" y="2482"/>
                </a:moveTo>
                <a:cubicBezTo>
                  <a:pt x="10750" y="2482"/>
                  <a:pt x="10613" y="2639"/>
                  <a:pt x="10576" y="2834"/>
                </a:cubicBezTo>
                <a:cubicBezTo>
                  <a:pt x="10538" y="3029"/>
                  <a:pt x="10617" y="3189"/>
                  <a:pt x="10750" y="3189"/>
                </a:cubicBezTo>
                <a:cubicBezTo>
                  <a:pt x="10883" y="3189"/>
                  <a:pt x="11021" y="3029"/>
                  <a:pt x="11057" y="2834"/>
                </a:cubicBezTo>
                <a:cubicBezTo>
                  <a:pt x="11093" y="2639"/>
                  <a:pt x="11015" y="2482"/>
                  <a:pt x="10882" y="2482"/>
                </a:cubicBezTo>
                <a:close/>
                <a:moveTo>
                  <a:pt x="11474" y="2482"/>
                </a:moveTo>
                <a:cubicBezTo>
                  <a:pt x="11342" y="2482"/>
                  <a:pt x="11206" y="2639"/>
                  <a:pt x="11170" y="2834"/>
                </a:cubicBezTo>
                <a:cubicBezTo>
                  <a:pt x="11135" y="3029"/>
                  <a:pt x="11214" y="3189"/>
                  <a:pt x="11347" y="3189"/>
                </a:cubicBezTo>
                <a:cubicBezTo>
                  <a:pt x="11481" y="3189"/>
                  <a:pt x="11617" y="3029"/>
                  <a:pt x="11651" y="2834"/>
                </a:cubicBezTo>
                <a:cubicBezTo>
                  <a:pt x="11686" y="2639"/>
                  <a:pt x="11606" y="2482"/>
                  <a:pt x="11474" y="2482"/>
                </a:cubicBezTo>
                <a:close/>
                <a:moveTo>
                  <a:pt x="14986" y="2482"/>
                </a:moveTo>
                <a:cubicBezTo>
                  <a:pt x="14854" y="2482"/>
                  <a:pt x="14725" y="2639"/>
                  <a:pt x="14699" y="2834"/>
                </a:cubicBezTo>
                <a:cubicBezTo>
                  <a:pt x="14672" y="3029"/>
                  <a:pt x="14759" y="3189"/>
                  <a:pt x="14892" y="3189"/>
                </a:cubicBezTo>
                <a:cubicBezTo>
                  <a:pt x="15026" y="3189"/>
                  <a:pt x="15155" y="3029"/>
                  <a:pt x="15180" y="2834"/>
                </a:cubicBezTo>
                <a:cubicBezTo>
                  <a:pt x="15205" y="2639"/>
                  <a:pt x="15118" y="2482"/>
                  <a:pt x="14986" y="2482"/>
                </a:cubicBezTo>
                <a:close/>
                <a:moveTo>
                  <a:pt x="15578" y="2482"/>
                </a:moveTo>
                <a:cubicBezTo>
                  <a:pt x="15446" y="2482"/>
                  <a:pt x="15319" y="2639"/>
                  <a:pt x="15294" y="2834"/>
                </a:cubicBezTo>
                <a:cubicBezTo>
                  <a:pt x="15269" y="3029"/>
                  <a:pt x="15356" y="3189"/>
                  <a:pt x="15490" y="3189"/>
                </a:cubicBezTo>
                <a:cubicBezTo>
                  <a:pt x="15623" y="3189"/>
                  <a:pt x="15751" y="3029"/>
                  <a:pt x="15775" y="2834"/>
                </a:cubicBezTo>
                <a:cubicBezTo>
                  <a:pt x="15799" y="2639"/>
                  <a:pt x="15711" y="2482"/>
                  <a:pt x="15578" y="2482"/>
                </a:cubicBezTo>
                <a:close/>
                <a:moveTo>
                  <a:pt x="16161" y="2482"/>
                </a:moveTo>
                <a:cubicBezTo>
                  <a:pt x="16028" y="2482"/>
                  <a:pt x="15902" y="2639"/>
                  <a:pt x="15879" y="2834"/>
                </a:cubicBezTo>
                <a:cubicBezTo>
                  <a:pt x="15855" y="3029"/>
                  <a:pt x="15944" y="3189"/>
                  <a:pt x="16078" y="3189"/>
                </a:cubicBezTo>
                <a:cubicBezTo>
                  <a:pt x="16211" y="3189"/>
                  <a:pt x="16337" y="3029"/>
                  <a:pt x="16360" y="2834"/>
                </a:cubicBezTo>
                <a:cubicBezTo>
                  <a:pt x="16382" y="2639"/>
                  <a:pt x="16293" y="2482"/>
                  <a:pt x="16161" y="2482"/>
                </a:cubicBezTo>
                <a:close/>
                <a:moveTo>
                  <a:pt x="16752" y="2482"/>
                </a:moveTo>
                <a:cubicBezTo>
                  <a:pt x="16620" y="2482"/>
                  <a:pt x="16496" y="2639"/>
                  <a:pt x="16474" y="2834"/>
                </a:cubicBezTo>
                <a:cubicBezTo>
                  <a:pt x="16452" y="3029"/>
                  <a:pt x="16542" y="3189"/>
                  <a:pt x="16675" y="3189"/>
                </a:cubicBezTo>
                <a:cubicBezTo>
                  <a:pt x="16809" y="3189"/>
                  <a:pt x="16934" y="3029"/>
                  <a:pt x="16955" y="2834"/>
                </a:cubicBezTo>
                <a:cubicBezTo>
                  <a:pt x="16975" y="2639"/>
                  <a:pt x="16885" y="2482"/>
                  <a:pt x="16752" y="2482"/>
                </a:cubicBezTo>
                <a:close/>
                <a:moveTo>
                  <a:pt x="17335" y="2482"/>
                </a:moveTo>
                <a:cubicBezTo>
                  <a:pt x="17203" y="2482"/>
                  <a:pt x="17079" y="2639"/>
                  <a:pt x="17058" y="2834"/>
                </a:cubicBezTo>
                <a:cubicBezTo>
                  <a:pt x="17038" y="3029"/>
                  <a:pt x="17130" y="3189"/>
                  <a:pt x="17263" y="3189"/>
                </a:cubicBezTo>
                <a:cubicBezTo>
                  <a:pt x="17396" y="3189"/>
                  <a:pt x="17520" y="3029"/>
                  <a:pt x="17540" y="2834"/>
                </a:cubicBezTo>
                <a:cubicBezTo>
                  <a:pt x="17559" y="2639"/>
                  <a:pt x="17467" y="2482"/>
                  <a:pt x="17335" y="2482"/>
                </a:cubicBezTo>
                <a:close/>
                <a:moveTo>
                  <a:pt x="17927" y="2482"/>
                </a:moveTo>
                <a:cubicBezTo>
                  <a:pt x="17795" y="2482"/>
                  <a:pt x="17672" y="2639"/>
                  <a:pt x="17653" y="2834"/>
                </a:cubicBezTo>
                <a:cubicBezTo>
                  <a:pt x="17634" y="3029"/>
                  <a:pt x="17727" y="3189"/>
                  <a:pt x="17861" y="3189"/>
                </a:cubicBezTo>
                <a:cubicBezTo>
                  <a:pt x="17994" y="3189"/>
                  <a:pt x="18117" y="3029"/>
                  <a:pt x="18135" y="2834"/>
                </a:cubicBezTo>
                <a:cubicBezTo>
                  <a:pt x="18152" y="2639"/>
                  <a:pt x="18059" y="2482"/>
                  <a:pt x="17927" y="2482"/>
                </a:cubicBezTo>
                <a:close/>
                <a:moveTo>
                  <a:pt x="18509" y="2482"/>
                </a:moveTo>
                <a:cubicBezTo>
                  <a:pt x="18377" y="2482"/>
                  <a:pt x="18256" y="2639"/>
                  <a:pt x="18238" y="2834"/>
                </a:cubicBezTo>
                <a:cubicBezTo>
                  <a:pt x="18221" y="3029"/>
                  <a:pt x="18315" y="3189"/>
                  <a:pt x="18448" y="3189"/>
                </a:cubicBezTo>
                <a:cubicBezTo>
                  <a:pt x="18582" y="3189"/>
                  <a:pt x="18703" y="3029"/>
                  <a:pt x="18719" y="2834"/>
                </a:cubicBezTo>
                <a:cubicBezTo>
                  <a:pt x="18736" y="2639"/>
                  <a:pt x="18642" y="2482"/>
                  <a:pt x="18509" y="2482"/>
                </a:cubicBezTo>
                <a:close/>
                <a:moveTo>
                  <a:pt x="19102" y="2482"/>
                </a:moveTo>
                <a:cubicBezTo>
                  <a:pt x="18969" y="2482"/>
                  <a:pt x="18849" y="2639"/>
                  <a:pt x="18834" y="2834"/>
                </a:cubicBezTo>
                <a:cubicBezTo>
                  <a:pt x="18818" y="3029"/>
                  <a:pt x="18913" y="3189"/>
                  <a:pt x="19046" y="3189"/>
                </a:cubicBezTo>
                <a:cubicBezTo>
                  <a:pt x="19180" y="3189"/>
                  <a:pt x="19300" y="3029"/>
                  <a:pt x="19315" y="2834"/>
                </a:cubicBezTo>
                <a:cubicBezTo>
                  <a:pt x="19329" y="2639"/>
                  <a:pt x="19234" y="2482"/>
                  <a:pt x="19102" y="2482"/>
                </a:cubicBezTo>
                <a:close/>
                <a:moveTo>
                  <a:pt x="19684" y="2482"/>
                </a:moveTo>
                <a:cubicBezTo>
                  <a:pt x="19551" y="2482"/>
                  <a:pt x="19433" y="2639"/>
                  <a:pt x="19419" y="2834"/>
                </a:cubicBezTo>
                <a:cubicBezTo>
                  <a:pt x="19404" y="3029"/>
                  <a:pt x="19500" y="3189"/>
                  <a:pt x="19634" y="3189"/>
                </a:cubicBezTo>
                <a:cubicBezTo>
                  <a:pt x="19767" y="3189"/>
                  <a:pt x="19886" y="3029"/>
                  <a:pt x="19900" y="2834"/>
                </a:cubicBezTo>
                <a:cubicBezTo>
                  <a:pt x="19913" y="2639"/>
                  <a:pt x="19816" y="2482"/>
                  <a:pt x="19684" y="2482"/>
                </a:cubicBezTo>
                <a:close/>
                <a:moveTo>
                  <a:pt x="20266" y="2482"/>
                </a:moveTo>
                <a:cubicBezTo>
                  <a:pt x="20134" y="2482"/>
                  <a:pt x="20016" y="2639"/>
                  <a:pt x="20004" y="2834"/>
                </a:cubicBezTo>
                <a:cubicBezTo>
                  <a:pt x="19991" y="3029"/>
                  <a:pt x="20088" y="3189"/>
                  <a:pt x="20222" y="3189"/>
                </a:cubicBezTo>
                <a:cubicBezTo>
                  <a:pt x="20355" y="3189"/>
                  <a:pt x="20473" y="3029"/>
                  <a:pt x="20485" y="2834"/>
                </a:cubicBezTo>
                <a:cubicBezTo>
                  <a:pt x="20496" y="2639"/>
                  <a:pt x="20398" y="2482"/>
                  <a:pt x="20266" y="2482"/>
                </a:cubicBezTo>
                <a:close/>
                <a:moveTo>
                  <a:pt x="7757" y="3368"/>
                </a:moveTo>
                <a:cubicBezTo>
                  <a:pt x="7623" y="3368"/>
                  <a:pt x="7477" y="3529"/>
                  <a:pt x="7432" y="3728"/>
                </a:cubicBezTo>
                <a:cubicBezTo>
                  <a:pt x="7386" y="3928"/>
                  <a:pt x="7458" y="4091"/>
                  <a:pt x="7593" y="4091"/>
                </a:cubicBezTo>
                <a:cubicBezTo>
                  <a:pt x="7728" y="4091"/>
                  <a:pt x="7874" y="3928"/>
                  <a:pt x="7918" y="3728"/>
                </a:cubicBezTo>
                <a:cubicBezTo>
                  <a:pt x="7963" y="3529"/>
                  <a:pt x="7890" y="3368"/>
                  <a:pt x="7757" y="3368"/>
                </a:cubicBezTo>
                <a:close/>
                <a:moveTo>
                  <a:pt x="8348" y="3368"/>
                </a:moveTo>
                <a:cubicBezTo>
                  <a:pt x="8214" y="3368"/>
                  <a:pt x="8070" y="3529"/>
                  <a:pt x="8026" y="3728"/>
                </a:cubicBezTo>
                <a:cubicBezTo>
                  <a:pt x="7982" y="3928"/>
                  <a:pt x="8055" y="4091"/>
                  <a:pt x="8190" y="4091"/>
                </a:cubicBezTo>
                <a:cubicBezTo>
                  <a:pt x="8325" y="4091"/>
                  <a:pt x="8470" y="3928"/>
                  <a:pt x="8513" y="3728"/>
                </a:cubicBezTo>
                <a:cubicBezTo>
                  <a:pt x="8556" y="3529"/>
                  <a:pt x="8482" y="3368"/>
                  <a:pt x="8348" y="3368"/>
                </a:cubicBezTo>
                <a:close/>
                <a:moveTo>
                  <a:pt x="8940" y="3368"/>
                </a:moveTo>
                <a:cubicBezTo>
                  <a:pt x="8806" y="3368"/>
                  <a:pt x="8663" y="3529"/>
                  <a:pt x="8621" y="3728"/>
                </a:cubicBezTo>
                <a:cubicBezTo>
                  <a:pt x="8578" y="3928"/>
                  <a:pt x="8653" y="4091"/>
                  <a:pt x="8787" y="4091"/>
                </a:cubicBezTo>
                <a:cubicBezTo>
                  <a:pt x="8923" y="4091"/>
                  <a:pt x="9066" y="3928"/>
                  <a:pt x="9108" y="3728"/>
                </a:cubicBezTo>
                <a:cubicBezTo>
                  <a:pt x="9149" y="3529"/>
                  <a:pt x="9074" y="3368"/>
                  <a:pt x="8940" y="3368"/>
                </a:cubicBezTo>
                <a:close/>
                <a:moveTo>
                  <a:pt x="9532" y="3368"/>
                </a:moveTo>
                <a:cubicBezTo>
                  <a:pt x="9398" y="3368"/>
                  <a:pt x="9256" y="3529"/>
                  <a:pt x="9215" y="3728"/>
                </a:cubicBezTo>
                <a:cubicBezTo>
                  <a:pt x="9174" y="3928"/>
                  <a:pt x="9250" y="4091"/>
                  <a:pt x="9385" y="4091"/>
                </a:cubicBezTo>
                <a:cubicBezTo>
                  <a:pt x="9520" y="4091"/>
                  <a:pt x="9662" y="3928"/>
                  <a:pt x="9702" y="3728"/>
                </a:cubicBezTo>
                <a:cubicBezTo>
                  <a:pt x="9742" y="3529"/>
                  <a:pt x="9665" y="3368"/>
                  <a:pt x="9532" y="3368"/>
                </a:cubicBezTo>
                <a:close/>
                <a:moveTo>
                  <a:pt x="10124" y="3368"/>
                </a:moveTo>
                <a:cubicBezTo>
                  <a:pt x="9990" y="3368"/>
                  <a:pt x="9849" y="3529"/>
                  <a:pt x="9810" y="3728"/>
                </a:cubicBezTo>
                <a:cubicBezTo>
                  <a:pt x="9770" y="3928"/>
                  <a:pt x="9847" y="4091"/>
                  <a:pt x="9982" y="4091"/>
                </a:cubicBezTo>
                <a:cubicBezTo>
                  <a:pt x="10117" y="4091"/>
                  <a:pt x="10258" y="3928"/>
                  <a:pt x="10297" y="3728"/>
                </a:cubicBezTo>
                <a:cubicBezTo>
                  <a:pt x="10335" y="3529"/>
                  <a:pt x="10257" y="3368"/>
                  <a:pt x="10124" y="3368"/>
                </a:cubicBezTo>
                <a:close/>
                <a:moveTo>
                  <a:pt x="10716" y="3368"/>
                </a:moveTo>
                <a:cubicBezTo>
                  <a:pt x="10582" y="3368"/>
                  <a:pt x="10443" y="3529"/>
                  <a:pt x="10405" y="3728"/>
                </a:cubicBezTo>
                <a:cubicBezTo>
                  <a:pt x="10366" y="3928"/>
                  <a:pt x="10445" y="4091"/>
                  <a:pt x="10580" y="4091"/>
                </a:cubicBezTo>
                <a:cubicBezTo>
                  <a:pt x="10715" y="4091"/>
                  <a:pt x="10854" y="3928"/>
                  <a:pt x="10891" y="3728"/>
                </a:cubicBezTo>
                <a:cubicBezTo>
                  <a:pt x="10928" y="3529"/>
                  <a:pt x="10849" y="3368"/>
                  <a:pt x="10716" y="3368"/>
                </a:cubicBezTo>
                <a:close/>
                <a:moveTo>
                  <a:pt x="11317" y="3368"/>
                </a:moveTo>
                <a:cubicBezTo>
                  <a:pt x="11183" y="3368"/>
                  <a:pt x="11046" y="3529"/>
                  <a:pt x="11009" y="3728"/>
                </a:cubicBezTo>
                <a:cubicBezTo>
                  <a:pt x="10973" y="3928"/>
                  <a:pt x="11052" y="4091"/>
                  <a:pt x="11187" y="4091"/>
                </a:cubicBezTo>
                <a:cubicBezTo>
                  <a:pt x="11322" y="4091"/>
                  <a:pt x="11460" y="3928"/>
                  <a:pt x="11496" y="3728"/>
                </a:cubicBezTo>
                <a:cubicBezTo>
                  <a:pt x="11531" y="3529"/>
                  <a:pt x="11451" y="3368"/>
                  <a:pt x="11317" y="3368"/>
                </a:cubicBezTo>
                <a:close/>
                <a:moveTo>
                  <a:pt x="11909" y="3368"/>
                </a:moveTo>
                <a:cubicBezTo>
                  <a:pt x="11775" y="3368"/>
                  <a:pt x="11639" y="3529"/>
                  <a:pt x="11604" y="3728"/>
                </a:cubicBezTo>
                <a:cubicBezTo>
                  <a:pt x="11569" y="3928"/>
                  <a:pt x="11650" y="4091"/>
                  <a:pt x="11785" y="4091"/>
                </a:cubicBezTo>
                <a:cubicBezTo>
                  <a:pt x="11920" y="4091"/>
                  <a:pt x="12057" y="3928"/>
                  <a:pt x="12091" y="3728"/>
                </a:cubicBezTo>
                <a:cubicBezTo>
                  <a:pt x="12124" y="3529"/>
                  <a:pt x="12043" y="3368"/>
                  <a:pt x="11909" y="3368"/>
                </a:cubicBezTo>
                <a:close/>
                <a:moveTo>
                  <a:pt x="12501" y="3368"/>
                </a:moveTo>
                <a:cubicBezTo>
                  <a:pt x="12368" y="3368"/>
                  <a:pt x="12232" y="3529"/>
                  <a:pt x="12199" y="3728"/>
                </a:cubicBezTo>
                <a:cubicBezTo>
                  <a:pt x="12165" y="3928"/>
                  <a:pt x="12248" y="4091"/>
                  <a:pt x="12383" y="4091"/>
                </a:cubicBezTo>
                <a:cubicBezTo>
                  <a:pt x="12518" y="4091"/>
                  <a:pt x="12653" y="3928"/>
                  <a:pt x="12685" y="3728"/>
                </a:cubicBezTo>
                <a:cubicBezTo>
                  <a:pt x="12718" y="3529"/>
                  <a:pt x="12635" y="3368"/>
                  <a:pt x="12501" y="3368"/>
                </a:cubicBezTo>
                <a:close/>
                <a:moveTo>
                  <a:pt x="13093" y="3368"/>
                </a:moveTo>
                <a:cubicBezTo>
                  <a:pt x="12959" y="3368"/>
                  <a:pt x="12825" y="3529"/>
                  <a:pt x="12794" y="3728"/>
                </a:cubicBezTo>
                <a:cubicBezTo>
                  <a:pt x="12762" y="3928"/>
                  <a:pt x="12845" y="4091"/>
                  <a:pt x="12980" y="4091"/>
                </a:cubicBezTo>
                <a:cubicBezTo>
                  <a:pt x="13115" y="4091"/>
                  <a:pt x="13250" y="3928"/>
                  <a:pt x="13280" y="3728"/>
                </a:cubicBezTo>
                <a:cubicBezTo>
                  <a:pt x="13311" y="3529"/>
                  <a:pt x="13227" y="3368"/>
                  <a:pt x="13093" y="3368"/>
                </a:cubicBezTo>
                <a:close/>
                <a:moveTo>
                  <a:pt x="13685" y="3368"/>
                </a:moveTo>
                <a:cubicBezTo>
                  <a:pt x="13551" y="3368"/>
                  <a:pt x="13419" y="3529"/>
                  <a:pt x="13388" y="3728"/>
                </a:cubicBezTo>
                <a:cubicBezTo>
                  <a:pt x="13358" y="3928"/>
                  <a:pt x="13443" y="4091"/>
                  <a:pt x="13578" y="4091"/>
                </a:cubicBezTo>
                <a:cubicBezTo>
                  <a:pt x="13713" y="4091"/>
                  <a:pt x="13846" y="3928"/>
                  <a:pt x="13875" y="3728"/>
                </a:cubicBezTo>
                <a:cubicBezTo>
                  <a:pt x="13904" y="3529"/>
                  <a:pt x="13819" y="3368"/>
                  <a:pt x="13685" y="3368"/>
                </a:cubicBezTo>
                <a:close/>
                <a:moveTo>
                  <a:pt x="16063" y="3368"/>
                </a:moveTo>
                <a:cubicBezTo>
                  <a:pt x="15930" y="3368"/>
                  <a:pt x="15802" y="3529"/>
                  <a:pt x="15778" y="3728"/>
                </a:cubicBezTo>
                <a:cubicBezTo>
                  <a:pt x="15754" y="3928"/>
                  <a:pt x="15844" y="4091"/>
                  <a:pt x="15979" y="4091"/>
                </a:cubicBezTo>
                <a:cubicBezTo>
                  <a:pt x="16113" y="4091"/>
                  <a:pt x="16242" y="3928"/>
                  <a:pt x="16265" y="3728"/>
                </a:cubicBezTo>
                <a:cubicBezTo>
                  <a:pt x="16287" y="3529"/>
                  <a:pt x="16197" y="3368"/>
                  <a:pt x="16063" y="3368"/>
                </a:cubicBezTo>
                <a:close/>
                <a:moveTo>
                  <a:pt x="16655" y="3368"/>
                </a:moveTo>
                <a:cubicBezTo>
                  <a:pt x="16521" y="3368"/>
                  <a:pt x="16395" y="3529"/>
                  <a:pt x="16373" y="3728"/>
                </a:cubicBezTo>
                <a:cubicBezTo>
                  <a:pt x="16350" y="3928"/>
                  <a:pt x="16441" y="4091"/>
                  <a:pt x="16576" y="4091"/>
                </a:cubicBezTo>
                <a:cubicBezTo>
                  <a:pt x="16711" y="4091"/>
                  <a:pt x="16838" y="3928"/>
                  <a:pt x="16859" y="3728"/>
                </a:cubicBezTo>
                <a:cubicBezTo>
                  <a:pt x="16881" y="3529"/>
                  <a:pt x="16789" y="3368"/>
                  <a:pt x="16655" y="3368"/>
                </a:cubicBezTo>
                <a:close/>
                <a:moveTo>
                  <a:pt x="17248" y="3368"/>
                </a:moveTo>
                <a:cubicBezTo>
                  <a:pt x="17114" y="3368"/>
                  <a:pt x="16988" y="3529"/>
                  <a:pt x="16968" y="3728"/>
                </a:cubicBezTo>
                <a:cubicBezTo>
                  <a:pt x="16947" y="3928"/>
                  <a:pt x="17039" y="4091"/>
                  <a:pt x="17174" y="4091"/>
                </a:cubicBezTo>
                <a:cubicBezTo>
                  <a:pt x="17309" y="4091"/>
                  <a:pt x="17435" y="3928"/>
                  <a:pt x="17454" y="3728"/>
                </a:cubicBezTo>
                <a:cubicBezTo>
                  <a:pt x="17474" y="3529"/>
                  <a:pt x="17381" y="3368"/>
                  <a:pt x="17248" y="3368"/>
                </a:cubicBezTo>
                <a:close/>
                <a:moveTo>
                  <a:pt x="17840" y="3368"/>
                </a:moveTo>
                <a:cubicBezTo>
                  <a:pt x="17706" y="3368"/>
                  <a:pt x="17582" y="3529"/>
                  <a:pt x="17563" y="3728"/>
                </a:cubicBezTo>
                <a:cubicBezTo>
                  <a:pt x="17543" y="3928"/>
                  <a:pt x="17637" y="4091"/>
                  <a:pt x="17772" y="4091"/>
                </a:cubicBezTo>
                <a:cubicBezTo>
                  <a:pt x="17907" y="4091"/>
                  <a:pt x="18031" y="3928"/>
                  <a:pt x="18049" y="3728"/>
                </a:cubicBezTo>
                <a:cubicBezTo>
                  <a:pt x="18067" y="3529"/>
                  <a:pt x="17974" y="3368"/>
                  <a:pt x="17840" y="3368"/>
                </a:cubicBezTo>
                <a:close/>
                <a:moveTo>
                  <a:pt x="18432" y="3368"/>
                </a:moveTo>
                <a:cubicBezTo>
                  <a:pt x="18298" y="3368"/>
                  <a:pt x="18176" y="3529"/>
                  <a:pt x="18158" y="3728"/>
                </a:cubicBezTo>
                <a:cubicBezTo>
                  <a:pt x="18140" y="3928"/>
                  <a:pt x="18234" y="4091"/>
                  <a:pt x="18370" y="4091"/>
                </a:cubicBezTo>
                <a:cubicBezTo>
                  <a:pt x="18505" y="4091"/>
                  <a:pt x="18628" y="3928"/>
                  <a:pt x="18644" y="3728"/>
                </a:cubicBezTo>
                <a:cubicBezTo>
                  <a:pt x="18661" y="3529"/>
                  <a:pt x="18566" y="3368"/>
                  <a:pt x="18432" y="3368"/>
                </a:cubicBezTo>
                <a:close/>
                <a:moveTo>
                  <a:pt x="19024" y="3368"/>
                </a:moveTo>
                <a:cubicBezTo>
                  <a:pt x="18891" y="3368"/>
                  <a:pt x="18769" y="3529"/>
                  <a:pt x="18753" y="3728"/>
                </a:cubicBezTo>
                <a:cubicBezTo>
                  <a:pt x="18736" y="3928"/>
                  <a:pt x="18833" y="4091"/>
                  <a:pt x="18968" y="4091"/>
                </a:cubicBezTo>
                <a:cubicBezTo>
                  <a:pt x="19103" y="4091"/>
                  <a:pt x="19224" y="3928"/>
                  <a:pt x="19239" y="3728"/>
                </a:cubicBezTo>
                <a:cubicBezTo>
                  <a:pt x="19254" y="3529"/>
                  <a:pt x="19158" y="3368"/>
                  <a:pt x="19024" y="3368"/>
                </a:cubicBezTo>
                <a:close/>
                <a:moveTo>
                  <a:pt x="19627" y="3368"/>
                </a:moveTo>
                <a:cubicBezTo>
                  <a:pt x="19493" y="3368"/>
                  <a:pt x="19373" y="3529"/>
                  <a:pt x="19358" y="3728"/>
                </a:cubicBezTo>
                <a:cubicBezTo>
                  <a:pt x="19343" y="3928"/>
                  <a:pt x="19441" y="4091"/>
                  <a:pt x="19576" y="4091"/>
                </a:cubicBezTo>
                <a:cubicBezTo>
                  <a:pt x="19711" y="4091"/>
                  <a:pt x="19831" y="3928"/>
                  <a:pt x="19845" y="3728"/>
                </a:cubicBezTo>
                <a:cubicBezTo>
                  <a:pt x="19858" y="3529"/>
                  <a:pt x="19760" y="3368"/>
                  <a:pt x="19627" y="3368"/>
                </a:cubicBezTo>
                <a:close/>
                <a:moveTo>
                  <a:pt x="20219" y="3368"/>
                </a:moveTo>
                <a:cubicBezTo>
                  <a:pt x="20085" y="3368"/>
                  <a:pt x="19966" y="3529"/>
                  <a:pt x="19953" y="3728"/>
                </a:cubicBezTo>
                <a:cubicBezTo>
                  <a:pt x="19940" y="3928"/>
                  <a:pt x="20039" y="4091"/>
                  <a:pt x="20174" y="4091"/>
                </a:cubicBezTo>
                <a:cubicBezTo>
                  <a:pt x="20309" y="4091"/>
                  <a:pt x="20428" y="3928"/>
                  <a:pt x="20440" y="3728"/>
                </a:cubicBezTo>
                <a:cubicBezTo>
                  <a:pt x="20452" y="3529"/>
                  <a:pt x="20352" y="3368"/>
                  <a:pt x="20219" y="3368"/>
                </a:cubicBezTo>
                <a:close/>
                <a:moveTo>
                  <a:pt x="2146" y="4254"/>
                </a:moveTo>
                <a:cubicBezTo>
                  <a:pt x="2010" y="4254"/>
                  <a:pt x="1851" y="4419"/>
                  <a:pt x="1790" y="4623"/>
                </a:cubicBezTo>
                <a:cubicBezTo>
                  <a:pt x="1729" y="4828"/>
                  <a:pt x="1790" y="4995"/>
                  <a:pt x="1926" y="4995"/>
                </a:cubicBezTo>
                <a:cubicBezTo>
                  <a:pt x="2063" y="4995"/>
                  <a:pt x="2223" y="4828"/>
                  <a:pt x="2283" y="4623"/>
                </a:cubicBezTo>
                <a:cubicBezTo>
                  <a:pt x="2342" y="4419"/>
                  <a:pt x="2281" y="4254"/>
                  <a:pt x="2146" y="4254"/>
                </a:cubicBezTo>
                <a:close/>
                <a:moveTo>
                  <a:pt x="2747" y="4254"/>
                </a:moveTo>
                <a:cubicBezTo>
                  <a:pt x="2612" y="4254"/>
                  <a:pt x="2454" y="4419"/>
                  <a:pt x="2395" y="4623"/>
                </a:cubicBezTo>
                <a:cubicBezTo>
                  <a:pt x="2335" y="4828"/>
                  <a:pt x="2397" y="4995"/>
                  <a:pt x="2533" y="4995"/>
                </a:cubicBezTo>
                <a:cubicBezTo>
                  <a:pt x="2670" y="4995"/>
                  <a:pt x="2829" y="4828"/>
                  <a:pt x="2887" y="4623"/>
                </a:cubicBezTo>
                <a:cubicBezTo>
                  <a:pt x="2945" y="4419"/>
                  <a:pt x="2883" y="4254"/>
                  <a:pt x="2747" y="4254"/>
                </a:cubicBezTo>
                <a:close/>
                <a:moveTo>
                  <a:pt x="3349" y="4254"/>
                </a:moveTo>
                <a:cubicBezTo>
                  <a:pt x="3213" y="4254"/>
                  <a:pt x="3057" y="4419"/>
                  <a:pt x="2999" y="4623"/>
                </a:cubicBezTo>
                <a:cubicBezTo>
                  <a:pt x="2941" y="4828"/>
                  <a:pt x="3004" y="4995"/>
                  <a:pt x="3141" y="4995"/>
                </a:cubicBezTo>
                <a:cubicBezTo>
                  <a:pt x="3277" y="4995"/>
                  <a:pt x="3435" y="4828"/>
                  <a:pt x="3491" y="4623"/>
                </a:cubicBezTo>
                <a:cubicBezTo>
                  <a:pt x="3548" y="4419"/>
                  <a:pt x="3484" y="4254"/>
                  <a:pt x="3349" y="4254"/>
                </a:cubicBezTo>
                <a:close/>
                <a:moveTo>
                  <a:pt x="3950" y="4254"/>
                </a:moveTo>
                <a:cubicBezTo>
                  <a:pt x="3815" y="4254"/>
                  <a:pt x="3660" y="4419"/>
                  <a:pt x="3603" y="4623"/>
                </a:cubicBezTo>
                <a:cubicBezTo>
                  <a:pt x="3547" y="4828"/>
                  <a:pt x="3611" y="4995"/>
                  <a:pt x="3748" y="4995"/>
                </a:cubicBezTo>
                <a:cubicBezTo>
                  <a:pt x="3884" y="4995"/>
                  <a:pt x="4040" y="4828"/>
                  <a:pt x="4096" y="4623"/>
                </a:cubicBezTo>
                <a:cubicBezTo>
                  <a:pt x="4151" y="4419"/>
                  <a:pt x="4086" y="4254"/>
                  <a:pt x="3950" y="4254"/>
                </a:cubicBezTo>
                <a:close/>
                <a:moveTo>
                  <a:pt x="4552" y="4254"/>
                </a:moveTo>
                <a:cubicBezTo>
                  <a:pt x="4417" y="4254"/>
                  <a:pt x="4263" y="4419"/>
                  <a:pt x="4208" y="4623"/>
                </a:cubicBezTo>
                <a:cubicBezTo>
                  <a:pt x="4153" y="4828"/>
                  <a:pt x="4219" y="4995"/>
                  <a:pt x="4355" y="4995"/>
                </a:cubicBezTo>
                <a:cubicBezTo>
                  <a:pt x="4492" y="4995"/>
                  <a:pt x="4647" y="4828"/>
                  <a:pt x="4700" y="4623"/>
                </a:cubicBezTo>
                <a:cubicBezTo>
                  <a:pt x="4754" y="4419"/>
                  <a:pt x="4687" y="4254"/>
                  <a:pt x="4552" y="4254"/>
                </a:cubicBezTo>
                <a:close/>
                <a:moveTo>
                  <a:pt x="5153" y="4254"/>
                </a:moveTo>
                <a:cubicBezTo>
                  <a:pt x="5018" y="4254"/>
                  <a:pt x="4865" y="4419"/>
                  <a:pt x="4812" y="4623"/>
                </a:cubicBezTo>
                <a:cubicBezTo>
                  <a:pt x="4759" y="4828"/>
                  <a:pt x="4826" y="4995"/>
                  <a:pt x="4963" y="4995"/>
                </a:cubicBezTo>
                <a:cubicBezTo>
                  <a:pt x="5099" y="4995"/>
                  <a:pt x="5252" y="4828"/>
                  <a:pt x="5305" y="4623"/>
                </a:cubicBezTo>
                <a:cubicBezTo>
                  <a:pt x="5356" y="4419"/>
                  <a:pt x="5288" y="4254"/>
                  <a:pt x="5153" y="4254"/>
                </a:cubicBezTo>
                <a:close/>
                <a:moveTo>
                  <a:pt x="5755" y="4254"/>
                </a:moveTo>
                <a:cubicBezTo>
                  <a:pt x="5619" y="4254"/>
                  <a:pt x="5468" y="4419"/>
                  <a:pt x="5417" y="4623"/>
                </a:cubicBezTo>
                <a:cubicBezTo>
                  <a:pt x="5365" y="4828"/>
                  <a:pt x="5433" y="4995"/>
                  <a:pt x="5570" y="4995"/>
                </a:cubicBezTo>
                <a:cubicBezTo>
                  <a:pt x="5707" y="4995"/>
                  <a:pt x="5859" y="4828"/>
                  <a:pt x="5909" y="4623"/>
                </a:cubicBezTo>
                <a:cubicBezTo>
                  <a:pt x="5959" y="4419"/>
                  <a:pt x="5890" y="4254"/>
                  <a:pt x="5755" y="4254"/>
                </a:cubicBezTo>
                <a:close/>
                <a:moveTo>
                  <a:pt x="6357" y="4254"/>
                </a:moveTo>
                <a:cubicBezTo>
                  <a:pt x="6221" y="4254"/>
                  <a:pt x="6071" y="4419"/>
                  <a:pt x="6021" y="4623"/>
                </a:cubicBezTo>
                <a:cubicBezTo>
                  <a:pt x="5971" y="4828"/>
                  <a:pt x="6041" y="4995"/>
                  <a:pt x="6177" y="4995"/>
                </a:cubicBezTo>
                <a:cubicBezTo>
                  <a:pt x="6314" y="4995"/>
                  <a:pt x="6465" y="4828"/>
                  <a:pt x="6514" y="4623"/>
                </a:cubicBezTo>
                <a:cubicBezTo>
                  <a:pt x="6562" y="4419"/>
                  <a:pt x="6492" y="4254"/>
                  <a:pt x="6357" y="4254"/>
                </a:cubicBezTo>
                <a:close/>
                <a:moveTo>
                  <a:pt x="6948" y="4254"/>
                </a:moveTo>
                <a:cubicBezTo>
                  <a:pt x="6813" y="4254"/>
                  <a:pt x="6664" y="4419"/>
                  <a:pt x="6616" y="4623"/>
                </a:cubicBezTo>
                <a:cubicBezTo>
                  <a:pt x="6567" y="4828"/>
                  <a:pt x="6638" y="4995"/>
                  <a:pt x="6775" y="4995"/>
                </a:cubicBezTo>
                <a:cubicBezTo>
                  <a:pt x="6911" y="4995"/>
                  <a:pt x="7061" y="4828"/>
                  <a:pt x="7108" y="4623"/>
                </a:cubicBezTo>
                <a:cubicBezTo>
                  <a:pt x="7155" y="4419"/>
                  <a:pt x="7084" y="4254"/>
                  <a:pt x="6948" y="4254"/>
                </a:cubicBezTo>
                <a:close/>
                <a:moveTo>
                  <a:pt x="7550" y="4254"/>
                </a:moveTo>
                <a:cubicBezTo>
                  <a:pt x="7414" y="4254"/>
                  <a:pt x="7267" y="4419"/>
                  <a:pt x="7220" y="4623"/>
                </a:cubicBezTo>
                <a:cubicBezTo>
                  <a:pt x="7173" y="4828"/>
                  <a:pt x="7246" y="4995"/>
                  <a:pt x="7382" y="4995"/>
                </a:cubicBezTo>
                <a:cubicBezTo>
                  <a:pt x="7519" y="4995"/>
                  <a:pt x="7667" y="4828"/>
                  <a:pt x="7713" y="4623"/>
                </a:cubicBezTo>
                <a:cubicBezTo>
                  <a:pt x="7758" y="4419"/>
                  <a:pt x="7685" y="4254"/>
                  <a:pt x="7550" y="4254"/>
                </a:cubicBezTo>
                <a:close/>
                <a:moveTo>
                  <a:pt x="8152" y="4254"/>
                </a:moveTo>
                <a:cubicBezTo>
                  <a:pt x="8016" y="4254"/>
                  <a:pt x="7870" y="4419"/>
                  <a:pt x="7825" y="4623"/>
                </a:cubicBezTo>
                <a:cubicBezTo>
                  <a:pt x="7779" y="4828"/>
                  <a:pt x="7853" y="4995"/>
                  <a:pt x="7990" y="4995"/>
                </a:cubicBezTo>
                <a:cubicBezTo>
                  <a:pt x="8127" y="4995"/>
                  <a:pt x="8273" y="4828"/>
                  <a:pt x="8317" y="4623"/>
                </a:cubicBezTo>
                <a:cubicBezTo>
                  <a:pt x="8361" y="4419"/>
                  <a:pt x="8287" y="4254"/>
                  <a:pt x="8152" y="4254"/>
                </a:cubicBezTo>
                <a:close/>
                <a:moveTo>
                  <a:pt x="8753" y="4254"/>
                </a:moveTo>
                <a:cubicBezTo>
                  <a:pt x="8618" y="4254"/>
                  <a:pt x="8473" y="4419"/>
                  <a:pt x="8430" y="4623"/>
                </a:cubicBezTo>
                <a:cubicBezTo>
                  <a:pt x="8386" y="4828"/>
                  <a:pt x="8460" y="4995"/>
                  <a:pt x="8597" y="4995"/>
                </a:cubicBezTo>
                <a:cubicBezTo>
                  <a:pt x="8734" y="4995"/>
                  <a:pt x="8879" y="4828"/>
                  <a:pt x="8922" y="4623"/>
                </a:cubicBezTo>
                <a:cubicBezTo>
                  <a:pt x="8964" y="4419"/>
                  <a:pt x="8888" y="4254"/>
                  <a:pt x="8753" y="4254"/>
                </a:cubicBezTo>
                <a:close/>
                <a:moveTo>
                  <a:pt x="9355" y="4254"/>
                </a:moveTo>
                <a:cubicBezTo>
                  <a:pt x="9220" y="4254"/>
                  <a:pt x="9076" y="4419"/>
                  <a:pt x="9034" y="4623"/>
                </a:cubicBezTo>
                <a:cubicBezTo>
                  <a:pt x="8992" y="4828"/>
                  <a:pt x="9068" y="4995"/>
                  <a:pt x="9205" y="4995"/>
                </a:cubicBezTo>
                <a:cubicBezTo>
                  <a:pt x="9341" y="4995"/>
                  <a:pt x="9485" y="4828"/>
                  <a:pt x="9526" y="4623"/>
                </a:cubicBezTo>
                <a:cubicBezTo>
                  <a:pt x="9567" y="4419"/>
                  <a:pt x="9490" y="4254"/>
                  <a:pt x="9355" y="4254"/>
                </a:cubicBezTo>
                <a:close/>
                <a:moveTo>
                  <a:pt x="9957" y="4254"/>
                </a:moveTo>
                <a:cubicBezTo>
                  <a:pt x="9821" y="4254"/>
                  <a:pt x="9679" y="4419"/>
                  <a:pt x="9639" y="4623"/>
                </a:cubicBezTo>
                <a:cubicBezTo>
                  <a:pt x="9598" y="4828"/>
                  <a:pt x="9676" y="4995"/>
                  <a:pt x="9812" y="4995"/>
                </a:cubicBezTo>
                <a:cubicBezTo>
                  <a:pt x="9949" y="4995"/>
                  <a:pt x="10092" y="4828"/>
                  <a:pt x="10131" y="4623"/>
                </a:cubicBezTo>
                <a:cubicBezTo>
                  <a:pt x="10170" y="4419"/>
                  <a:pt x="10092" y="4254"/>
                  <a:pt x="9957" y="4254"/>
                </a:cubicBezTo>
                <a:close/>
                <a:moveTo>
                  <a:pt x="10559" y="4254"/>
                </a:moveTo>
                <a:cubicBezTo>
                  <a:pt x="10424" y="4254"/>
                  <a:pt x="10282" y="4419"/>
                  <a:pt x="10244" y="4623"/>
                </a:cubicBezTo>
                <a:cubicBezTo>
                  <a:pt x="10204" y="4828"/>
                  <a:pt x="10284" y="4995"/>
                  <a:pt x="10420" y="4995"/>
                </a:cubicBezTo>
                <a:cubicBezTo>
                  <a:pt x="10557" y="4995"/>
                  <a:pt x="10698" y="4828"/>
                  <a:pt x="10736" y="4623"/>
                </a:cubicBezTo>
                <a:cubicBezTo>
                  <a:pt x="10773" y="4419"/>
                  <a:pt x="10694" y="4254"/>
                  <a:pt x="10559" y="4254"/>
                </a:cubicBezTo>
                <a:close/>
                <a:moveTo>
                  <a:pt x="11752" y="4254"/>
                </a:moveTo>
                <a:cubicBezTo>
                  <a:pt x="11617" y="4254"/>
                  <a:pt x="11479" y="4419"/>
                  <a:pt x="11443" y="4623"/>
                </a:cubicBezTo>
                <a:cubicBezTo>
                  <a:pt x="11407" y="4828"/>
                  <a:pt x="11489" y="4995"/>
                  <a:pt x="11625" y="4995"/>
                </a:cubicBezTo>
                <a:cubicBezTo>
                  <a:pt x="11762" y="4995"/>
                  <a:pt x="11901" y="4828"/>
                  <a:pt x="11935" y="4623"/>
                </a:cubicBezTo>
                <a:cubicBezTo>
                  <a:pt x="11970" y="4419"/>
                  <a:pt x="11888" y="4254"/>
                  <a:pt x="11752" y="4254"/>
                </a:cubicBezTo>
                <a:close/>
                <a:moveTo>
                  <a:pt x="12354" y="4254"/>
                </a:moveTo>
                <a:cubicBezTo>
                  <a:pt x="12219" y="4254"/>
                  <a:pt x="12082" y="4419"/>
                  <a:pt x="12048" y="4623"/>
                </a:cubicBezTo>
                <a:cubicBezTo>
                  <a:pt x="12013" y="4828"/>
                  <a:pt x="12096" y="4995"/>
                  <a:pt x="12233" y="4995"/>
                </a:cubicBezTo>
                <a:cubicBezTo>
                  <a:pt x="12369" y="4995"/>
                  <a:pt x="12507" y="4828"/>
                  <a:pt x="12540" y="4623"/>
                </a:cubicBezTo>
                <a:cubicBezTo>
                  <a:pt x="12573" y="4419"/>
                  <a:pt x="12489" y="4254"/>
                  <a:pt x="12354" y="4254"/>
                </a:cubicBezTo>
                <a:close/>
                <a:moveTo>
                  <a:pt x="12956" y="4254"/>
                </a:moveTo>
                <a:cubicBezTo>
                  <a:pt x="12821" y="4254"/>
                  <a:pt x="12685" y="4419"/>
                  <a:pt x="12652" y="4623"/>
                </a:cubicBezTo>
                <a:cubicBezTo>
                  <a:pt x="12620" y="4828"/>
                  <a:pt x="12704" y="4995"/>
                  <a:pt x="12841" y="4995"/>
                </a:cubicBezTo>
                <a:cubicBezTo>
                  <a:pt x="12977" y="4995"/>
                  <a:pt x="13114" y="4828"/>
                  <a:pt x="13145" y="4623"/>
                </a:cubicBezTo>
                <a:cubicBezTo>
                  <a:pt x="13176" y="4419"/>
                  <a:pt x="13092" y="4254"/>
                  <a:pt x="12956" y="4254"/>
                </a:cubicBezTo>
                <a:close/>
                <a:moveTo>
                  <a:pt x="13558" y="4254"/>
                </a:moveTo>
                <a:cubicBezTo>
                  <a:pt x="13423" y="4254"/>
                  <a:pt x="13288" y="4419"/>
                  <a:pt x="13257" y="4623"/>
                </a:cubicBezTo>
                <a:cubicBezTo>
                  <a:pt x="13226" y="4828"/>
                  <a:pt x="13312" y="4995"/>
                  <a:pt x="13448" y="4995"/>
                </a:cubicBezTo>
                <a:cubicBezTo>
                  <a:pt x="13585" y="4995"/>
                  <a:pt x="13720" y="4828"/>
                  <a:pt x="13750" y="4623"/>
                </a:cubicBezTo>
                <a:cubicBezTo>
                  <a:pt x="13779" y="4419"/>
                  <a:pt x="13693" y="4254"/>
                  <a:pt x="13558" y="4254"/>
                </a:cubicBezTo>
                <a:close/>
                <a:moveTo>
                  <a:pt x="14160" y="4254"/>
                </a:moveTo>
                <a:cubicBezTo>
                  <a:pt x="14025" y="4254"/>
                  <a:pt x="13891" y="4419"/>
                  <a:pt x="13862" y="4623"/>
                </a:cubicBezTo>
                <a:cubicBezTo>
                  <a:pt x="13833" y="4828"/>
                  <a:pt x="13920" y="4995"/>
                  <a:pt x="14056" y="4995"/>
                </a:cubicBezTo>
                <a:cubicBezTo>
                  <a:pt x="14193" y="4995"/>
                  <a:pt x="14326" y="4828"/>
                  <a:pt x="14354" y="4623"/>
                </a:cubicBezTo>
                <a:cubicBezTo>
                  <a:pt x="14382" y="4419"/>
                  <a:pt x="14295" y="4254"/>
                  <a:pt x="14160" y="4254"/>
                </a:cubicBezTo>
                <a:close/>
                <a:moveTo>
                  <a:pt x="16558" y="4254"/>
                </a:moveTo>
                <a:cubicBezTo>
                  <a:pt x="16423" y="4254"/>
                  <a:pt x="16295" y="4419"/>
                  <a:pt x="16272" y="4623"/>
                </a:cubicBezTo>
                <a:cubicBezTo>
                  <a:pt x="16249" y="4828"/>
                  <a:pt x="16341" y="4995"/>
                  <a:pt x="16477" y="4995"/>
                </a:cubicBezTo>
                <a:cubicBezTo>
                  <a:pt x="16614" y="4995"/>
                  <a:pt x="16742" y="4828"/>
                  <a:pt x="16764" y="4623"/>
                </a:cubicBezTo>
                <a:cubicBezTo>
                  <a:pt x="16786" y="4419"/>
                  <a:pt x="16694" y="4254"/>
                  <a:pt x="16558" y="4254"/>
                </a:cubicBezTo>
                <a:close/>
                <a:moveTo>
                  <a:pt x="17161" y="4254"/>
                </a:moveTo>
                <a:cubicBezTo>
                  <a:pt x="17025" y="4254"/>
                  <a:pt x="16898" y="4419"/>
                  <a:pt x="16877" y="4623"/>
                </a:cubicBezTo>
                <a:cubicBezTo>
                  <a:pt x="16855" y="4828"/>
                  <a:pt x="16949" y="4995"/>
                  <a:pt x="17085" y="4995"/>
                </a:cubicBezTo>
                <a:cubicBezTo>
                  <a:pt x="17222" y="4995"/>
                  <a:pt x="17349" y="4828"/>
                  <a:pt x="17369" y="4623"/>
                </a:cubicBezTo>
                <a:cubicBezTo>
                  <a:pt x="17389" y="4419"/>
                  <a:pt x="17296" y="4254"/>
                  <a:pt x="17161" y="4254"/>
                </a:cubicBezTo>
                <a:close/>
                <a:moveTo>
                  <a:pt x="17763" y="4254"/>
                </a:moveTo>
                <a:cubicBezTo>
                  <a:pt x="17628" y="4254"/>
                  <a:pt x="17502" y="4419"/>
                  <a:pt x="17482" y="4623"/>
                </a:cubicBezTo>
                <a:cubicBezTo>
                  <a:pt x="17462" y="4828"/>
                  <a:pt x="17557" y="4995"/>
                  <a:pt x="17693" y="4995"/>
                </a:cubicBezTo>
                <a:cubicBezTo>
                  <a:pt x="17830" y="4995"/>
                  <a:pt x="17956" y="4828"/>
                  <a:pt x="17975" y="4623"/>
                </a:cubicBezTo>
                <a:cubicBezTo>
                  <a:pt x="17993" y="4419"/>
                  <a:pt x="17898" y="4254"/>
                  <a:pt x="17763" y="4254"/>
                </a:cubicBezTo>
                <a:close/>
                <a:moveTo>
                  <a:pt x="18355" y="4254"/>
                </a:moveTo>
                <a:cubicBezTo>
                  <a:pt x="18219" y="4254"/>
                  <a:pt x="18095" y="4419"/>
                  <a:pt x="18077" y="4623"/>
                </a:cubicBezTo>
                <a:cubicBezTo>
                  <a:pt x="18059" y="4828"/>
                  <a:pt x="18154" y="4995"/>
                  <a:pt x="18291" y="4995"/>
                </a:cubicBezTo>
                <a:cubicBezTo>
                  <a:pt x="18428" y="4995"/>
                  <a:pt x="18552" y="4828"/>
                  <a:pt x="18569" y="4623"/>
                </a:cubicBezTo>
                <a:cubicBezTo>
                  <a:pt x="18586" y="4419"/>
                  <a:pt x="18490" y="4254"/>
                  <a:pt x="18355" y="4254"/>
                </a:cubicBezTo>
                <a:close/>
                <a:moveTo>
                  <a:pt x="18957" y="4254"/>
                </a:moveTo>
                <a:cubicBezTo>
                  <a:pt x="18822" y="4254"/>
                  <a:pt x="18699" y="4419"/>
                  <a:pt x="18682" y="4623"/>
                </a:cubicBezTo>
                <a:cubicBezTo>
                  <a:pt x="18665" y="4828"/>
                  <a:pt x="18763" y="4995"/>
                  <a:pt x="18899" y="4995"/>
                </a:cubicBezTo>
                <a:cubicBezTo>
                  <a:pt x="19036" y="4995"/>
                  <a:pt x="19159" y="4828"/>
                  <a:pt x="19174" y="4623"/>
                </a:cubicBezTo>
                <a:cubicBezTo>
                  <a:pt x="19190" y="4419"/>
                  <a:pt x="19092" y="4254"/>
                  <a:pt x="18957" y="4254"/>
                </a:cubicBezTo>
                <a:close/>
                <a:moveTo>
                  <a:pt x="19560" y="4254"/>
                </a:moveTo>
                <a:cubicBezTo>
                  <a:pt x="19424" y="4254"/>
                  <a:pt x="19302" y="4419"/>
                  <a:pt x="19287" y="4623"/>
                </a:cubicBezTo>
                <a:cubicBezTo>
                  <a:pt x="19272" y="4828"/>
                  <a:pt x="19371" y="4995"/>
                  <a:pt x="19508" y="4995"/>
                </a:cubicBezTo>
                <a:cubicBezTo>
                  <a:pt x="19644" y="4995"/>
                  <a:pt x="19766" y="4828"/>
                  <a:pt x="19780" y="4623"/>
                </a:cubicBezTo>
                <a:cubicBezTo>
                  <a:pt x="19793" y="4419"/>
                  <a:pt x="19695" y="4254"/>
                  <a:pt x="19560" y="4254"/>
                </a:cubicBezTo>
                <a:close/>
                <a:moveTo>
                  <a:pt x="1278" y="5140"/>
                </a:moveTo>
                <a:cubicBezTo>
                  <a:pt x="1141" y="5140"/>
                  <a:pt x="979" y="5308"/>
                  <a:pt x="914" y="5518"/>
                </a:cubicBezTo>
                <a:cubicBezTo>
                  <a:pt x="850" y="5727"/>
                  <a:pt x="909" y="5898"/>
                  <a:pt x="1048" y="5898"/>
                </a:cubicBezTo>
                <a:cubicBezTo>
                  <a:pt x="1186" y="5898"/>
                  <a:pt x="1350" y="5727"/>
                  <a:pt x="1413" y="5518"/>
                </a:cubicBezTo>
                <a:cubicBezTo>
                  <a:pt x="1476" y="5308"/>
                  <a:pt x="1415" y="5140"/>
                  <a:pt x="1278" y="5140"/>
                </a:cubicBezTo>
                <a:close/>
                <a:moveTo>
                  <a:pt x="1880" y="5140"/>
                </a:moveTo>
                <a:cubicBezTo>
                  <a:pt x="1743" y="5140"/>
                  <a:pt x="1581" y="5308"/>
                  <a:pt x="1519" y="5518"/>
                </a:cubicBezTo>
                <a:cubicBezTo>
                  <a:pt x="1456" y="5727"/>
                  <a:pt x="1517" y="5898"/>
                  <a:pt x="1655" y="5898"/>
                </a:cubicBezTo>
                <a:cubicBezTo>
                  <a:pt x="1793" y="5898"/>
                  <a:pt x="1955" y="5727"/>
                  <a:pt x="2017" y="5518"/>
                </a:cubicBezTo>
                <a:cubicBezTo>
                  <a:pt x="2078" y="5308"/>
                  <a:pt x="2016" y="5140"/>
                  <a:pt x="1880" y="5140"/>
                </a:cubicBezTo>
                <a:close/>
                <a:moveTo>
                  <a:pt x="2491" y="5140"/>
                </a:moveTo>
                <a:cubicBezTo>
                  <a:pt x="2354" y="5140"/>
                  <a:pt x="2194" y="5308"/>
                  <a:pt x="2133" y="5518"/>
                </a:cubicBezTo>
                <a:cubicBezTo>
                  <a:pt x="2072" y="5727"/>
                  <a:pt x="2134" y="5898"/>
                  <a:pt x="2272" y="5898"/>
                </a:cubicBezTo>
                <a:cubicBezTo>
                  <a:pt x="2411" y="5898"/>
                  <a:pt x="2571" y="5727"/>
                  <a:pt x="2631" y="5518"/>
                </a:cubicBezTo>
                <a:cubicBezTo>
                  <a:pt x="2691" y="5308"/>
                  <a:pt x="2628" y="5140"/>
                  <a:pt x="2491" y="5140"/>
                </a:cubicBezTo>
                <a:close/>
                <a:moveTo>
                  <a:pt x="3093" y="5140"/>
                </a:moveTo>
                <a:cubicBezTo>
                  <a:pt x="2956" y="5140"/>
                  <a:pt x="2797" y="5308"/>
                  <a:pt x="2737" y="5518"/>
                </a:cubicBezTo>
                <a:cubicBezTo>
                  <a:pt x="2678" y="5727"/>
                  <a:pt x="2741" y="5898"/>
                  <a:pt x="2880" y="5898"/>
                </a:cubicBezTo>
                <a:cubicBezTo>
                  <a:pt x="3018" y="5898"/>
                  <a:pt x="3177" y="5727"/>
                  <a:pt x="3235" y="5518"/>
                </a:cubicBezTo>
                <a:cubicBezTo>
                  <a:pt x="3293" y="5308"/>
                  <a:pt x="3229" y="5140"/>
                  <a:pt x="3093" y="5140"/>
                </a:cubicBezTo>
                <a:close/>
                <a:moveTo>
                  <a:pt x="3704" y="5140"/>
                </a:moveTo>
                <a:cubicBezTo>
                  <a:pt x="3567" y="5140"/>
                  <a:pt x="3410" y="5308"/>
                  <a:pt x="3352" y="5518"/>
                </a:cubicBezTo>
                <a:cubicBezTo>
                  <a:pt x="3294" y="5727"/>
                  <a:pt x="3358" y="5898"/>
                  <a:pt x="3497" y="5898"/>
                </a:cubicBezTo>
                <a:cubicBezTo>
                  <a:pt x="3635" y="5898"/>
                  <a:pt x="3793" y="5727"/>
                  <a:pt x="3850" y="5518"/>
                </a:cubicBezTo>
                <a:cubicBezTo>
                  <a:pt x="3906" y="5308"/>
                  <a:pt x="3841" y="5140"/>
                  <a:pt x="3704" y="5140"/>
                </a:cubicBezTo>
                <a:close/>
                <a:moveTo>
                  <a:pt x="4305" y="5140"/>
                </a:moveTo>
                <a:cubicBezTo>
                  <a:pt x="4169" y="5140"/>
                  <a:pt x="4012" y="5308"/>
                  <a:pt x="3956" y="5518"/>
                </a:cubicBezTo>
                <a:cubicBezTo>
                  <a:pt x="3900" y="5727"/>
                  <a:pt x="3966" y="5898"/>
                  <a:pt x="4104" y="5898"/>
                </a:cubicBezTo>
                <a:cubicBezTo>
                  <a:pt x="4243" y="5898"/>
                  <a:pt x="4399" y="5727"/>
                  <a:pt x="4454" y="5518"/>
                </a:cubicBezTo>
                <a:cubicBezTo>
                  <a:pt x="4509" y="5308"/>
                  <a:pt x="4442" y="5140"/>
                  <a:pt x="4305" y="5140"/>
                </a:cubicBezTo>
                <a:close/>
                <a:moveTo>
                  <a:pt x="4917" y="5140"/>
                </a:moveTo>
                <a:cubicBezTo>
                  <a:pt x="4780" y="5140"/>
                  <a:pt x="4625" y="5308"/>
                  <a:pt x="4571" y="5518"/>
                </a:cubicBezTo>
                <a:cubicBezTo>
                  <a:pt x="4516" y="5727"/>
                  <a:pt x="4584" y="5898"/>
                  <a:pt x="4722" y="5898"/>
                </a:cubicBezTo>
                <a:cubicBezTo>
                  <a:pt x="4860" y="5898"/>
                  <a:pt x="5015" y="5727"/>
                  <a:pt x="5069" y="5518"/>
                </a:cubicBezTo>
                <a:cubicBezTo>
                  <a:pt x="5122" y="5308"/>
                  <a:pt x="5054" y="5140"/>
                  <a:pt x="4917" y="5140"/>
                </a:cubicBezTo>
                <a:close/>
                <a:moveTo>
                  <a:pt x="5528" y="5140"/>
                </a:moveTo>
                <a:cubicBezTo>
                  <a:pt x="5391" y="5140"/>
                  <a:pt x="5238" y="5308"/>
                  <a:pt x="5185" y="5518"/>
                </a:cubicBezTo>
                <a:cubicBezTo>
                  <a:pt x="5132" y="5727"/>
                  <a:pt x="5201" y="5898"/>
                  <a:pt x="5339" y="5898"/>
                </a:cubicBezTo>
                <a:cubicBezTo>
                  <a:pt x="5477" y="5898"/>
                  <a:pt x="5632" y="5727"/>
                  <a:pt x="5683" y="5518"/>
                </a:cubicBezTo>
                <a:cubicBezTo>
                  <a:pt x="5735" y="5308"/>
                  <a:pt x="5665" y="5140"/>
                  <a:pt x="5528" y="5140"/>
                </a:cubicBezTo>
                <a:close/>
                <a:moveTo>
                  <a:pt x="6130" y="5140"/>
                </a:moveTo>
                <a:cubicBezTo>
                  <a:pt x="5993" y="5140"/>
                  <a:pt x="5841" y="5308"/>
                  <a:pt x="5790" y="5518"/>
                </a:cubicBezTo>
                <a:cubicBezTo>
                  <a:pt x="5738" y="5727"/>
                  <a:pt x="5808" y="5898"/>
                  <a:pt x="5947" y="5898"/>
                </a:cubicBezTo>
                <a:cubicBezTo>
                  <a:pt x="6085" y="5898"/>
                  <a:pt x="6238" y="5727"/>
                  <a:pt x="6288" y="5518"/>
                </a:cubicBezTo>
                <a:cubicBezTo>
                  <a:pt x="6338" y="5308"/>
                  <a:pt x="6267" y="5140"/>
                  <a:pt x="6130" y="5140"/>
                </a:cubicBezTo>
                <a:close/>
                <a:moveTo>
                  <a:pt x="6742" y="5140"/>
                </a:moveTo>
                <a:cubicBezTo>
                  <a:pt x="6605" y="5140"/>
                  <a:pt x="6454" y="5308"/>
                  <a:pt x="6404" y="5518"/>
                </a:cubicBezTo>
                <a:cubicBezTo>
                  <a:pt x="6355" y="5727"/>
                  <a:pt x="6426" y="5898"/>
                  <a:pt x="6564" y="5898"/>
                </a:cubicBezTo>
                <a:cubicBezTo>
                  <a:pt x="6702" y="5898"/>
                  <a:pt x="6854" y="5727"/>
                  <a:pt x="6903" y="5518"/>
                </a:cubicBezTo>
                <a:cubicBezTo>
                  <a:pt x="6951" y="5308"/>
                  <a:pt x="6879" y="5140"/>
                  <a:pt x="6742" y="5140"/>
                </a:cubicBezTo>
                <a:close/>
                <a:moveTo>
                  <a:pt x="7343" y="5140"/>
                </a:moveTo>
                <a:cubicBezTo>
                  <a:pt x="7206" y="5140"/>
                  <a:pt x="7057" y="5308"/>
                  <a:pt x="7009" y="5518"/>
                </a:cubicBezTo>
                <a:cubicBezTo>
                  <a:pt x="6961" y="5727"/>
                  <a:pt x="7034" y="5898"/>
                  <a:pt x="7172" y="5898"/>
                </a:cubicBezTo>
                <a:cubicBezTo>
                  <a:pt x="7310" y="5898"/>
                  <a:pt x="7460" y="5727"/>
                  <a:pt x="7507" y="5518"/>
                </a:cubicBezTo>
                <a:cubicBezTo>
                  <a:pt x="7553" y="5308"/>
                  <a:pt x="7480" y="5140"/>
                  <a:pt x="7343" y="5140"/>
                </a:cubicBezTo>
                <a:close/>
                <a:moveTo>
                  <a:pt x="7955" y="5140"/>
                </a:moveTo>
                <a:cubicBezTo>
                  <a:pt x="7818" y="5140"/>
                  <a:pt x="7670" y="5308"/>
                  <a:pt x="7623" y="5518"/>
                </a:cubicBezTo>
                <a:cubicBezTo>
                  <a:pt x="7577" y="5727"/>
                  <a:pt x="7651" y="5898"/>
                  <a:pt x="7789" y="5898"/>
                </a:cubicBezTo>
                <a:cubicBezTo>
                  <a:pt x="7928" y="5898"/>
                  <a:pt x="8077" y="5727"/>
                  <a:pt x="8122" y="5518"/>
                </a:cubicBezTo>
                <a:cubicBezTo>
                  <a:pt x="8167" y="5308"/>
                  <a:pt x="8092" y="5140"/>
                  <a:pt x="7955" y="5140"/>
                </a:cubicBezTo>
                <a:close/>
                <a:moveTo>
                  <a:pt x="8567" y="5140"/>
                </a:moveTo>
                <a:cubicBezTo>
                  <a:pt x="8430" y="5140"/>
                  <a:pt x="8283" y="5308"/>
                  <a:pt x="8238" y="5518"/>
                </a:cubicBezTo>
                <a:cubicBezTo>
                  <a:pt x="8193" y="5727"/>
                  <a:pt x="8269" y="5898"/>
                  <a:pt x="8407" y="5898"/>
                </a:cubicBezTo>
                <a:cubicBezTo>
                  <a:pt x="8545" y="5898"/>
                  <a:pt x="8693" y="5727"/>
                  <a:pt x="8736" y="5518"/>
                </a:cubicBezTo>
                <a:cubicBezTo>
                  <a:pt x="8780" y="5308"/>
                  <a:pt x="8704" y="5140"/>
                  <a:pt x="8567" y="5140"/>
                </a:cubicBezTo>
                <a:close/>
                <a:moveTo>
                  <a:pt x="9168" y="5140"/>
                </a:moveTo>
                <a:cubicBezTo>
                  <a:pt x="9032" y="5140"/>
                  <a:pt x="8886" y="5308"/>
                  <a:pt x="8843" y="5518"/>
                </a:cubicBezTo>
                <a:cubicBezTo>
                  <a:pt x="8799" y="5727"/>
                  <a:pt x="8876" y="5898"/>
                  <a:pt x="9015" y="5898"/>
                </a:cubicBezTo>
                <a:cubicBezTo>
                  <a:pt x="9153" y="5898"/>
                  <a:pt x="9299" y="5727"/>
                  <a:pt x="9341" y="5518"/>
                </a:cubicBezTo>
                <a:cubicBezTo>
                  <a:pt x="9383" y="5308"/>
                  <a:pt x="9305" y="5140"/>
                  <a:pt x="9168" y="5140"/>
                </a:cubicBezTo>
                <a:close/>
                <a:moveTo>
                  <a:pt x="9780" y="5140"/>
                </a:moveTo>
                <a:cubicBezTo>
                  <a:pt x="9643" y="5140"/>
                  <a:pt x="9499" y="5308"/>
                  <a:pt x="9457" y="5518"/>
                </a:cubicBezTo>
                <a:cubicBezTo>
                  <a:pt x="9416" y="5727"/>
                  <a:pt x="9494" y="5898"/>
                  <a:pt x="9632" y="5898"/>
                </a:cubicBezTo>
                <a:cubicBezTo>
                  <a:pt x="9771" y="5898"/>
                  <a:pt x="9915" y="5727"/>
                  <a:pt x="9956" y="5518"/>
                </a:cubicBezTo>
                <a:cubicBezTo>
                  <a:pt x="9996" y="5308"/>
                  <a:pt x="9917" y="5140"/>
                  <a:pt x="9780" y="5140"/>
                </a:cubicBezTo>
                <a:close/>
                <a:moveTo>
                  <a:pt x="10382" y="5140"/>
                </a:moveTo>
                <a:cubicBezTo>
                  <a:pt x="10245" y="5140"/>
                  <a:pt x="10102" y="5308"/>
                  <a:pt x="10062" y="5518"/>
                </a:cubicBezTo>
                <a:cubicBezTo>
                  <a:pt x="10022" y="5727"/>
                  <a:pt x="10102" y="5898"/>
                  <a:pt x="10240" y="5898"/>
                </a:cubicBezTo>
                <a:cubicBezTo>
                  <a:pt x="10378" y="5898"/>
                  <a:pt x="10522" y="5727"/>
                  <a:pt x="10560" y="5518"/>
                </a:cubicBezTo>
                <a:cubicBezTo>
                  <a:pt x="10599" y="5308"/>
                  <a:pt x="10519" y="5140"/>
                  <a:pt x="10382" y="5140"/>
                </a:cubicBezTo>
                <a:close/>
                <a:moveTo>
                  <a:pt x="10993" y="5140"/>
                </a:moveTo>
                <a:cubicBezTo>
                  <a:pt x="10857" y="5140"/>
                  <a:pt x="10715" y="5308"/>
                  <a:pt x="10677" y="5518"/>
                </a:cubicBezTo>
                <a:cubicBezTo>
                  <a:pt x="10639" y="5727"/>
                  <a:pt x="10719" y="5898"/>
                  <a:pt x="10858" y="5898"/>
                </a:cubicBezTo>
                <a:cubicBezTo>
                  <a:pt x="10996" y="5898"/>
                  <a:pt x="11138" y="5727"/>
                  <a:pt x="11175" y="5518"/>
                </a:cubicBezTo>
                <a:cubicBezTo>
                  <a:pt x="11212" y="5308"/>
                  <a:pt x="11130" y="5140"/>
                  <a:pt x="10993" y="5140"/>
                </a:cubicBezTo>
                <a:close/>
                <a:moveTo>
                  <a:pt x="11596" y="5140"/>
                </a:moveTo>
                <a:cubicBezTo>
                  <a:pt x="11459" y="5140"/>
                  <a:pt x="11318" y="5308"/>
                  <a:pt x="11282" y="5518"/>
                </a:cubicBezTo>
                <a:cubicBezTo>
                  <a:pt x="11245" y="5727"/>
                  <a:pt x="11327" y="5898"/>
                  <a:pt x="11465" y="5898"/>
                </a:cubicBezTo>
                <a:cubicBezTo>
                  <a:pt x="11604" y="5898"/>
                  <a:pt x="11745" y="5727"/>
                  <a:pt x="11780" y="5518"/>
                </a:cubicBezTo>
                <a:cubicBezTo>
                  <a:pt x="11815" y="5308"/>
                  <a:pt x="11732" y="5140"/>
                  <a:pt x="11596" y="5140"/>
                </a:cubicBezTo>
                <a:close/>
                <a:moveTo>
                  <a:pt x="12208" y="5140"/>
                </a:moveTo>
                <a:cubicBezTo>
                  <a:pt x="12071" y="5140"/>
                  <a:pt x="11931" y="5308"/>
                  <a:pt x="11896" y="5518"/>
                </a:cubicBezTo>
                <a:cubicBezTo>
                  <a:pt x="11861" y="5727"/>
                  <a:pt x="11945" y="5898"/>
                  <a:pt x="12083" y="5898"/>
                </a:cubicBezTo>
                <a:cubicBezTo>
                  <a:pt x="12222" y="5898"/>
                  <a:pt x="12361" y="5727"/>
                  <a:pt x="12395" y="5518"/>
                </a:cubicBezTo>
                <a:cubicBezTo>
                  <a:pt x="12429" y="5308"/>
                  <a:pt x="12344" y="5140"/>
                  <a:pt x="12208" y="5140"/>
                </a:cubicBezTo>
                <a:close/>
                <a:moveTo>
                  <a:pt x="12819" y="5140"/>
                </a:moveTo>
                <a:cubicBezTo>
                  <a:pt x="12683" y="5140"/>
                  <a:pt x="12545" y="5308"/>
                  <a:pt x="12511" y="5518"/>
                </a:cubicBezTo>
                <a:cubicBezTo>
                  <a:pt x="12478" y="5727"/>
                  <a:pt x="12563" y="5898"/>
                  <a:pt x="12701" y="5898"/>
                </a:cubicBezTo>
                <a:cubicBezTo>
                  <a:pt x="12839" y="5898"/>
                  <a:pt x="12978" y="5727"/>
                  <a:pt x="13010" y="5518"/>
                </a:cubicBezTo>
                <a:cubicBezTo>
                  <a:pt x="13042" y="5308"/>
                  <a:pt x="12956" y="5140"/>
                  <a:pt x="12819" y="5140"/>
                </a:cubicBezTo>
                <a:close/>
                <a:moveTo>
                  <a:pt x="13421" y="5140"/>
                </a:moveTo>
                <a:cubicBezTo>
                  <a:pt x="13284" y="5140"/>
                  <a:pt x="13148" y="5308"/>
                  <a:pt x="13116" y="5518"/>
                </a:cubicBezTo>
                <a:cubicBezTo>
                  <a:pt x="13085" y="5727"/>
                  <a:pt x="13170" y="5898"/>
                  <a:pt x="13309" y="5898"/>
                </a:cubicBezTo>
                <a:cubicBezTo>
                  <a:pt x="13447" y="5898"/>
                  <a:pt x="13584" y="5727"/>
                  <a:pt x="13615" y="5518"/>
                </a:cubicBezTo>
                <a:cubicBezTo>
                  <a:pt x="13645" y="5308"/>
                  <a:pt x="13558" y="5140"/>
                  <a:pt x="13421" y="5140"/>
                </a:cubicBezTo>
                <a:close/>
                <a:moveTo>
                  <a:pt x="14033" y="5140"/>
                </a:moveTo>
                <a:cubicBezTo>
                  <a:pt x="13896" y="5140"/>
                  <a:pt x="13761" y="5308"/>
                  <a:pt x="13731" y="5518"/>
                </a:cubicBezTo>
                <a:cubicBezTo>
                  <a:pt x="13701" y="5727"/>
                  <a:pt x="13788" y="5898"/>
                  <a:pt x="13926" y="5898"/>
                </a:cubicBezTo>
                <a:cubicBezTo>
                  <a:pt x="14065" y="5898"/>
                  <a:pt x="14200" y="5727"/>
                  <a:pt x="14229" y="5518"/>
                </a:cubicBezTo>
                <a:cubicBezTo>
                  <a:pt x="14258" y="5308"/>
                  <a:pt x="14170" y="5140"/>
                  <a:pt x="14033" y="5140"/>
                </a:cubicBezTo>
                <a:close/>
                <a:moveTo>
                  <a:pt x="14635" y="5140"/>
                </a:moveTo>
                <a:cubicBezTo>
                  <a:pt x="14498" y="5140"/>
                  <a:pt x="14365" y="5308"/>
                  <a:pt x="14336" y="5518"/>
                </a:cubicBezTo>
                <a:cubicBezTo>
                  <a:pt x="14308" y="5727"/>
                  <a:pt x="14396" y="5898"/>
                  <a:pt x="14534" y="5898"/>
                </a:cubicBezTo>
                <a:cubicBezTo>
                  <a:pt x="14673" y="5898"/>
                  <a:pt x="14807" y="5727"/>
                  <a:pt x="14834" y="5518"/>
                </a:cubicBezTo>
                <a:cubicBezTo>
                  <a:pt x="14862" y="5308"/>
                  <a:pt x="14772" y="5140"/>
                  <a:pt x="14635" y="5140"/>
                </a:cubicBezTo>
                <a:close/>
                <a:moveTo>
                  <a:pt x="15247" y="5140"/>
                </a:moveTo>
                <a:cubicBezTo>
                  <a:pt x="15110" y="5140"/>
                  <a:pt x="14978" y="5308"/>
                  <a:pt x="14951" y="5518"/>
                </a:cubicBezTo>
                <a:cubicBezTo>
                  <a:pt x="14924" y="5727"/>
                  <a:pt x="15014" y="5898"/>
                  <a:pt x="15152" y="5898"/>
                </a:cubicBezTo>
                <a:cubicBezTo>
                  <a:pt x="15291" y="5898"/>
                  <a:pt x="15423" y="5727"/>
                  <a:pt x="15449" y="5518"/>
                </a:cubicBezTo>
                <a:cubicBezTo>
                  <a:pt x="15475" y="5308"/>
                  <a:pt x="15384" y="5140"/>
                  <a:pt x="15247" y="5140"/>
                </a:cubicBezTo>
                <a:close/>
                <a:moveTo>
                  <a:pt x="16461" y="5140"/>
                </a:moveTo>
                <a:cubicBezTo>
                  <a:pt x="16324" y="5140"/>
                  <a:pt x="16195" y="5308"/>
                  <a:pt x="16171" y="5518"/>
                </a:cubicBezTo>
                <a:cubicBezTo>
                  <a:pt x="16148" y="5727"/>
                  <a:pt x="16240" y="5898"/>
                  <a:pt x="16378" y="5898"/>
                </a:cubicBezTo>
                <a:cubicBezTo>
                  <a:pt x="16517" y="5898"/>
                  <a:pt x="16647" y="5727"/>
                  <a:pt x="16669" y="5518"/>
                </a:cubicBezTo>
                <a:cubicBezTo>
                  <a:pt x="16691" y="5308"/>
                  <a:pt x="16598" y="5140"/>
                  <a:pt x="16461" y="5140"/>
                </a:cubicBezTo>
                <a:close/>
                <a:moveTo>
                  <a:pt x="17064" y="5140"/>
                </a:moveTo>
                <a:cubicBezTo>
                  <a:pt x="16927" y="5140"/>
                  <a:pt x="16798" y="5308"/>
                  <a:pt x="16776" y="5518"/>
                </a:cubicBezTo>
                <a:cubicBezTo>
                  <a:pt x="16754" y="5727"/>
                  <a:pt x="16848" y="5898"/>
                  <a:pt x="16986" y="5898"/>
                </a:cubicBezTo>
                <a:cubicBezTo>
                  <a:pt x="17125" y="5898"/>
                  <a:pt x="17254" y="5727"/>
                  <a:pt x="17274" y="5518"/>
                </a:cubicBezTo>
                <a:cubicBezTo>
                  <a:pt x="17295" y="5308"/>
                  <a:pt x="17200" y="5140"/>
                  <a:pt x="17064" y="5140"/>
                </a:cubicBezTo>
                <a:close/>
                <a:moveTo>
                  <a:pt x="17676" y="5140"/>
                </a:moveTo>
                <a:cubicBezTo>
                  <a:pt x="17539" y="5140"/>
                  <a:pt x="17412" y="5308"/>
                  <a:pt x="17391" y="5518"/>
                </a:cubicBezTo>
                <a:cubicBezTo>
                  <a:pt x="17371" y="5727"/>
                  <a:pt x="17466" y="5898"/>
                  <a:pt x="17605" y="5898"/>
                </a:cubicBezTo>
                <a:cubicBezTo>
                  <a:pt x="17743" y="5898"/>
                  <a:pt x="17871" y="5727"/>
                  <a:pt x="17890" y="5518"/>
                </a:cubicBezTo>
                <a:cubicBezTo>
                  <a:pt x="17909" y="5308"/>
                  <a:pt x="17813" y="5140"/>
                  <a:pt x="17676" y="5140"/>
                </a:cubicBezTo>
                <a:close/>
                <a:moveTo>
                  <a:pt x="20707" y="5140"/>
                </a:moveTo>
                <a:cubicBezTo>
                  <a:pt x="20570" y="5140"/>
                  <a:pt x="20449" y="5308"/>
                  <a:pt x="20437" y="5518"/>
                </a:cubicBezTo>
                <a:cubicBezTo>
                  <a:pt x="20425" y="5727"/>
                  <a:pt x="20527" y="5898"/>
                  <a:pt x="20665" y="5898"/>
                </a:cubicBezTo>
                <a:cubicBezTo>
                  <a:pt x="20804" y="5898"/>
                  <a:pt x="20924" y="5727"/>
                  <a:pt x="20935" y="5518"/>
                </a:cubicBezTo>
                <a:cubicBezTo>
                  <a:pt x="20946" y="5308"/>
                  <a:pt x="20844" y="5140"/>
                  <a:pt x="20707" y="5140"/>
                </a:cubicBezTo>
                <a:close/>
                <a:moveTo>
                  <a:pt x="21320" y="5140"/>
                </a:moveTo>
                <a:cubicBezTo>
                  <a:pt x="21183" y="5140"/>
                  <a:pt x="21063" y="5308"/>
                  <a:pt x="21053" y="5518"/>
                </a:cubicBezTo>
                <a:cubicBezTo>
                  <a:pt x="21042" y="5727"/>
                  <a:pt x="21146" y="5898"/>
                  <a:pt x="21284" y="5898"/>
                </a:cubicBezTo>
                <a:cubicBezTo>
                  <a:pt x="21422" y="5898"/>
                  <a:pt x="21542" y="5727"/>
                  <a:pt x="21551" y="5518"/>
                </a:cubicBezTo>
                <a:cubicBezTo>
                  <a:pt x="21560" y="5308"/>
                  <a:pt x="21456" y="5140"/>
                  <a:pt x="21320" y="5140"/>
                </a:cubicBezTo>
                <a:close/>
                <a:moveTo>
                  <a:pt x="1604" y="6077"/>
                </a:moveTo>
                <a:cubicBezTo>
                  <a:pt x="1465" y="6077"/>
                  <a:pt x="1301" y="6250"/>
                  <a:pt x="1237" y="6464"/>
                </a:cubicBezTo>
                <a:cubicBezTo>
                  <a:pt x="1173" y="6679"/>
                  <a:pt x="1233" y="6854"/>
                  <a:pt x="1373" y="6854"/>
                </a:cubicBezTo>
                <a:cubicBezTo>
                  <a:pt x="1513" y="6854"/>
                  <a:pt x="1678" y="6679"/>
                  <a:pt x="1741" y="6464"/>
                </a:cubicBezTo>
                <a:cubicBezTo>
                  <a:pt x="1804" y="6250"/>
                  <a:pt x="1742" y="6077"/>
                  <a:pt x="1604" y="6077"/>
                </a:cubicBezTo>
                <a:close/>
                <a:moveTo>
                  <a:pt x="2225" y="6077"/>
                </a:moveTo>
                <a:cubicBezTo>
                  <a:pt x="2087" y="6077"/>
                  <a:pt x="1924" y="6250"/>
                  <a:pt x="1861" y="6464"/>
                </a:cubicBezTo>
                <a:cubicBezTo>
                  <a:pt x="1799" y="6679"/>
                  <a:pt x="1861" y="6854"/>
                  <a:pt x="2001" y="6854"/>
                </a:cubicBezTo>
                <a:cubicBezTo>
                  <a:pt x="2141" y="6854"/>
                  <a:pt x="2304" y="6679"/>
                  <a:pt x="2366" y="6464"/>
                </a:cubicBezTo>
                <a:cubicBezTo>
                  <a:pt x="2427" y="6250"/>
                  <a:pt x="2364" y="6077"/>
                  <a:pt x="2225" y="6077"/>
                </a:cubicBezTo>
                <a:close/>
                <a:moveTo>
                  <a:pt x="2836" y="6077"/>
                </a:moveTo>
                <a:cubicBezTo>
                  <a:pt x="2698" y="6077"/>
                  <a:pt x="2537" y="6250"/>
                  <a:pt x="2476" y="6464"/>
                </a:cubicBezTo>
                <a:cubicBezTo>
                  <a:pt x="2415" y="6679"/>
                  <a:pt x="2478" y="6854"/>
                  <a:pt x="2618" y="6854"/>
                </a:cubicBezTo>
                <a:cubicBezTo>
                  <a:pt x="2758" y="6854"/>
                  <a:pt x="2920" y="6679"/>
                  <a:pt x="2980" y="6464"/>
                </a:cubicBezTo>
                <a:cubicBezTo>
                  <a:pt x="3039" y="6250"/>
                  <a:pt x="2975" y="6077"/>
                  <a:pt x="2836" y="6077"/>
                </a:cubicBezTo>
                <a:close/>
                <a:moveTo>
                  <a:pt x="3448" y="6077"/>
                </a:moveTo>
                <a:cubicBezTo>
                  <a:pt x="3309" y="6077"/>
                  <a:pt x="3149" y="6250"/>
                  <a:pt x="3090" y="6464"/>
                </a:cubicBezTo>
                <a:cubicBezTo>
                  <a:pt x="3031" y="6679"/>
                  <a:pt x="3096" y="6854"/>
                  <a:pt x="3236" y="6854"/>
                </a:cubicBezTo>
                <a:cubicBezTo>
                  <a:pt x="3375" y="6854"/>
                  <a:pt x="3536" y="6679"/>
                  <a:pt x="3594" y="6464"/>
                </a:cubicBezTo>
                <a:cubicBezTo>
                  <a:pt x="3652" y="6250"/>
                  <a:pt x="3586" y="6077"/>
                  <a:pt x="3448" y="6077"/>
                </a:cubicBezTo>
                <a:close/>
                <a:moveTo>
                  <a:pt x="4069" y="6077"/>
                </a:moveTo>
                <a:cubicBezTo>
                  <a:pt x="3931" y="6077"/>
                  <a:pt x="3772" y="6250"/>
                  <a:pt x="3715" y="6464"/>
                </a:cubicBezTo>
                <a:cubicBezTo>
                  <a:pt x="3657" y="6679"/>
                  <a:pt x="3724" y="6854"/>
                  <a:pt x="3863" y="6854"/>
                </a:cubicBezTo>
                <a:cubicBezTo>
                  <a:pt x="4003" y="6854"/>
                  <a:pt x="4162" y="6679"/>
                  <a:pt x="4219" y="6464"/>
                </a:cubicBezTo>
                <a:cubicBezTo>
                  <a:pt x="4275" y="6250"/>
                  <a:pt x="4208" y="6077"/>
                  <a:pt x="4069" y="6077"/>
                </a:cubicBezTo>
                <a:close/>
                <a:moveTo>
                  <a:pt x="4681" y="6077"/>
                </a:moveTo>
                <a:cubicBezTo>
                  <a:pt x="4542" y="6077"/>
                  <a:pt x="4385" y="6250"/>
                  <a:pt x="4329" y="6464"/>
                </a:cubicBezTo>
                <a:cubicBezTo>
                  <a:pt x="4273" y="6679"/>
                  <a:pt x="4341" y="6854"/>
                  <a:pt x="4481" y="6854"/>
                </a:cubicBezTo>
                <a:cubicBezTo>
                  <a:pt x="4621" y="6854"/>
                  <a:pt x="4779" y="6679"/>
                  <a:pt x="4833" y="6464"/>
                </a:cubicBezTo>
                <a:cubicBezTo>
                  <a:pt x="4888" y="6250"/>
                  <a:pt x="4819" y="6077"/>
                  <a:pt x="4681" y="6077"/>
                </a:cubicBezTo>
                <a:close/>
                <a:moveTo>
                  <a:pt x="5292" y="6077"/>
                </a:moveTo>
                <a:cubicBezTo>
                  <a:pt x="5154" y="6077"/>
                  <a:pt x="4998" y="6250"/>
                  <a:pt x="4944" y="6464"/>
                </a:cubicBezTo>
                <a:cubicBezTo>
                  <a:pt x="4889" y="6679"/>
                  <a:pt x="4958" y="6854"/>
                  <a:pt x="5098" y="6854"/>
                </a:cubicBezTo>
                <a:cubicBezTo>
                  <a:pt x="5238" y="6854"/>
                  <a:pt x="5395" y="6679"/>
                  <a:pt x="5448" y="6464"/>
                </a:cubicBezTo>
                <a:cubicBezTo>
                  <a:pt x="5500" y="6250"/>
                  <a:pt x="5431" y="6077"/>
                  <a:pt x="5292" y="6077"/>
                </a:cubicBezTo>
                <a:close/>
                <a:moveTo>
                  <a:pt x="5904" y="6077"/>
                </a:moveTo>
                <a:cubicBezTo>
                  <a:pt x="5765" y="6077"/>
                  <a:pt x="5611" y="6250"/>
                  <a:pt x="5558" y="6464"/>
                </a:cubicBezTo>
                <a:cubicBezTo>
                  <a:pt x="5505" y="6679"/>
                  <a:pt x="5576" y="6854"/>
                  <a:pt x="5716" y="6854"/>
                </a:cubicBezTo>
                <a:cubicBezTo>
                  <a:pt x="5856" y="6854"/>
                  <a:pt x="6011" y="6679"/>
                  <a:pt x="6062" y="6464"/>
                </a:cubicBezTo>
                <a:cubicBezTo>
                  <a:pt x="6113" y="6250"/>
                  <a:pt x="6042" y="6077"/>
                  <a:pt x="5904" y="6077"/>
                </a:cubicBezTo>
                <a:close/>
                <a:moveTo>
                  <a:pt x="6525" y="6077"/>
                </a:moveTo>
                <a:cubicBezTo>
                  <a:pt x="6387" y="6077"/>
                  <a:pt x="6234" y="6250"/>
                  <a:pt x="6183" y="6464"/>
                </a:cubicBezTo>
                <a:cubicBezTo>
                  <a:pt x="6132" y="6679"/>
                  <a:pt x="6204" y="6854"/>
                  <a:pt x="6344" y="6854"/>
                </a:cubicBezTo>
                <a:cubicBezTo>
                  <a:pt x="6483" y="6854"/>
                  <a:pt x="6637" y="6679"/>
                  <a:pt x="6687" y="6464"/>
                </a:cubicBezTo>
                <a:cubicBezTo>
                  <a:pt x="6736" y="6250"/>
                  <a:pt x="6664" y="6077"/>
                  <a:pt x="6525" y="6077"/>
                </a:cubicBezTo>
                <a:close/>
                <a:moveTo>
                  <a:pt x="7137" y="6077"/>
                </a:moveTo>
                <a:cubicBezTo>
                  <a:pt x="6998" y="6077"/>
                  <a:pt x="6847" y="6250"/>
                  <a:pt x="6798" y="6464"/>
                </a:cubicBezTo>
                <a:cubicBezTo>
                  <a:pt x="6748" y="6679"/>
                  <a:pt x="6821" y="6854"/>
                  <a:pt x="6961" y="6854"/>
                </a:cubicBezTo>
                <a:cubicBezTo>
                  <a:pt x="7101" y="6854"/>
                  <a:pt x="7253" y="6679"/>
                  <a:pt x="7301" y="6464"/>
                </a:cubicBezTo>
                <a:cubicBezTo>
                  <a:pt x="7349" y="6250"/>
                  <a:pt x="7275" y="6077"/>
                  <a:pt x="7137" y="6077"/>
                </a:cubicBezTo>
                <a:close/>
                <a:moveTo>
                  <a:pt x="7749" y="6077"/>
                </a:moveTo>
                <a:cubicBezTo>
                  <a:pt x="7610" y="6077"/>
                  <a:pt x="7460" y="6250"/>
                  <a:pt x="7412" y="6464"/>
                </a:cubicBezTo>
                <a:cubicBezTo>
                  <a:pt x="7365" y="6679"/>
                  <a:pt x="7439" y="6854"/>
                  <a:pt x="7579" y="6854"/>
                </a:cubicBezTo>
                <a:cubicBezTo>
                  <a:pt x="7719" y="6854"/>
                  <a:pt x="7870" y="6679"/>
                  <a:pt x="7916" y="6464"/>
                </a:cubicBezTo>
                <a:cubicBezTo>
                  <a:pt x="7962" y="6250"/>
                  <a:pt x="7887" y="6077"/>
                  <a:pt x="7749" y="6077"/>
                </a:cubicBezTo>
                <a:close/>
                <a:moveTo>
                  <a:pt x="8370" y="6077"/>
                </a:moveTo>
                <a:cubicBezTo>
                  <a:pt x="8232" y="6077"/>
                  <a:pt x="8083" y="6250"/>
                  <a:pt x="8037" y="6464"/>
                </a:cubicBezTo>
                <a:cubicBezTo>
                  <a:pt x="7991" y="6679"/>
                  <a:pt x="8067" y="6854"/>
                  <a:pt x="8207" y="6854"/>
                </a:cubicBezTo>
                <a:cubicBezTo>
                  <a:pt x="8346" y="6854"/>
                  <a:pt x="8496" y="6679"/>
                  <a:pt x="8541" y="6464"/>
                </a:cubicBezTo>
                <a:cubicBezTo>
                  <a:pt x="8585" y="6250"/>
                  <a:pt x="8509" y="6077"/>
                  <a:pt x="8370" y="6077"/>
                </a:cubicBezTo>
                <a:close/>
                <a:moveTo>
                  <a:pt x="8982" y="6077"/>
                </a:moveTo>
                <a:cubicBezTo>
                  <a:pt x="8844" y="6077"/>
                  <a:pt x="8696" y="6250"/>
                  <a:pt x="8652" y="6464"/>
                </a:cubicBezTo>
                <a:cubicBezTo>
                  <a:pt x="8607" y="6679"/>
                  <a:pt x="8685" y="6854"/>
                  <a:pt x="8824" y="6854"/>
                </a:cubicBezTo>
                <a:cubicBezTo>
                  <a:pt x="8964" y="6854"/>
                  <a:pt x="9113" y="6679"/>
                  <a:pt x="9156" y="6464"/>
                </a:cubicBezTo>
                <a:cubicBezTo>
                  <a:pt x="9198" y="6250"/>
                  <a:pt x="9120" y="6077"/>
                  <a:pt x="8982" y="6077"/>
                </a:cubicBezTo>
                <a:close/>
                <a:moveTo>
                  <a:pt x="9594" y="6077"/>
                </a:moveTo>
                <a:cubicBezTo>
                  <a:pt x="9455" y="6077"/>
                  <a:pt x="9309" y="6250"/>
                  <a:pt x="9266" y="6464"/>
                </a:cubicBezTo>
                <a:cubicBezTo>
                  <a:pt x="9224" y="6679"/>
                  <a:pt x="9302" y="6854"/>
                  <a:pt x="9442" y="6854"/>
                </a:cubicBezTo>
                <a:cubicBezTo>
                  <a:pt x="9582" y="6854"/>
                  <a:pt x="9729" y="6679"/>
                  <a:pt x="9770" y="6464"/>
                </a:cubicBezTo>
                <a:cubicBezTo>
                  <a:pt x="9811" y="6250"/>
                  <a:pt x="9732" y="6077"/>
                  <a:pt x="9594" y="6077"/>
                </a:cubicBezTo>
                <a:close/>
                <a:moveTo>
                  <a:pt x="10216" y="6077"/>
                </a:moveTo>
                <a:cubicBezTo>
                  <a:pt x="10077" y="6077"/>
                  <a:pt x="9932" y="6250"/>
                  <a:pt x="9891" y="6464"/>
                </a:cubicBezTo>
                <a:cubicBezTo>
                  <a:pt x="9850" y="6679"/>
                  <a:pt x="9930" y="6854"/>
                  <a:pt x="10070" y="6854"/>
                </a:cubicBezTo>
                <a:cubicBezTo>
                  <a:pt x="10210" y="6854"/>
                  <a:pt x="10356" y="6679"/>
                  <a:pt x="10395" y="6464"/>
                </a:cubicBezTo>
                <a:cubicBezTo>
                  <a:pt x="10435" y="6250"/>
                  <a:pt x="10354" y="6077"/>
                  <a:pt x="10216" y="6077"/>
                </a:cubicBezTo>
                <a:close/>
                <a:moveTo>
                  <a:pt x="10827" y="6077"/>
                </a:moveTo>
                <a:cubicBezTo>
                  <a:pt x="10688" y="6077"/>
                  <a:pt x="10545" y="6250"/>
                  <a:pt x="10506" y="6464"/>
                </a:cubicBezTo>
                <a:cubicBezTo>
                  <a:pt x="10466" y="6679"/>
                  <a:pt x="10548" y="6854"/>
                  <a:pt x="10688" y="6854"/>
                </a:cubicBezTo>
                <a:cubicBezTo>
                  <a:pt x="10827" y="6854"/>
                  <a:pt x="10972" y="6679"/>
                  <a:pt x="11010" y="6464"/>
                </a:cubicBezTo>
                <a:cubicBezTo>
                  <a:pt x="11047" y="6250"/>
                  <a:pt x="10965" y="6077"/>
                  <a:pt x="10827" y="6077"/>
                </a:cubicBezTo>
                <a:close/>
                <a:moveTo>
                  <a:pt x="13284" y="6077"/>
                </a:moveTo>
                <a:cubicBezTo>
                  <a:pt x="13146" y="6077"/>
                  <a:pt x="13008" y="6250"/>
                  <a:pt x="12975" y="6464"/>
                </a:cubicBezTo>
                <a:cubicBezTo>
                  <a:pt x="12943" y="6679"/>
                  <a:pt x="13029" y="6854"/>
                  <a:pt x="13169" y="6854"/>
                </a:cubicBezTo>
                <a:cubicBezTo>
                  <a:pt x="13309" y="6854"/>
                  <a:pt x="13448" y="6679"/>
                  <a:pt x="13480" y="6464"/>
                </a:cubicBezTo>
                <a:cubicBezTo>
                  <a:pt x="13511" y="6250"/>
                  <a:pt x="13423" y="6077"/>
                  <a:pt x="13284" y="6077"/>
                </a:cubicBezTo>
                <a:close/>
                <a:moveTo>
                  <a:pt x="13896" y="6077"/>
                </a:moveTo>
                <a:cubicBezTo>
                  <a:pt x="13758" y="6077"/>
                  <a:pt x="13621" y="6250"/>
                  <a:pt x="13590" y="6464"/>
                </a:cubicBezTo>
                <a:cubicBezTo>
                  <a:pt x="13559" y="6679"/>
                  <a:pt x="13648" y="6854"/>
                  <a:pt x="13787" y="6854"/>
                </a:cubicBezTo>
                <a:cubicBezTo>
                  <a:pt x="13927" y="6854"/>
                  <a:pt x="14064" y="6679"/>
                  <a:pt x="14094" y="6464"/>
                </a:cubicBezTo>
                <a:cubicBezTo>
                  <a:pt x="14123" y="6250"/>
                  <a:pt x="14035" y="6077"/>
                  <a:pt x="13896" y="6077"/>
                </a:cubicBezTo>
                <a:close/>
                <a:moveTo>
                  <a:pt x="16977" y="6077"/>
                </a:moveTo>
                <a:cubicBezTo>
                  <a:pt x="16838" y="6077"/>
                  <a:pt x="16708" y="6250"/>
                  <a:pt x="16685" y="6464"/>
                </a:cubicBezTo>
                <a:cubicBezTo>
                  <a:pt x="16663" y="6679"/>
                  <a:pt x="16758" y="6854"/>
                  <a:pt x="16898" y="6854"/>
                </a:cubicBezTo>
                <a:cubicBezTo>
                  <a:pt x="17038" y="6854"/>
                  <a:pt x="17169" y="6679"/>
                  <a:pt x="17190" y="6464"/>
                </a:cubicBezTo>
                <a:cubicBezTo>
                  <a:pt x="17211" y="6250"/>
                  <a:pt x="17115" y="6077"/>
                  <a:pt x="16977" y="6077"/>
                </a:cubicBezTo>
                <a:close/>
                <a:moveTo>
                  <a:pt x="1949" y="7014"/>
                </a:moveTo>
                <a:cubicBezTo>
                  <a:pt x="1809" y="7014"/>
                  <a:pt x="1644" y="7191"/>
                  <a:pt x="1580" y="7410"/>
                </a:cubicBezTo>
                <a:cubicBezTo>
                  <a:pt x="1516" y="7630"/>
                  <a:pt x="1578" y="7810"/>
                  <a:pt x="1719" y="7810"/>
                </a:cubicBezTo>
                <a:cubicBezTo>
                  <a:pt x="1861" y="7810"/>
                  <a:pt x="2027" y="7630"/>
                  <a:pt x="2090" y="7410"/>
                </a:cubicBezTo>
                <a:cubicBezTo>
                  <a:pt x="2153" y="7191"/>
                  <a:pt x="2089" y="7014"/>
                  <a:pt x="1949" y="7014"/>
                </a:cubicBezTo>
                <a:close/>
                <a:moveTo>
                  <a:pt x="2570" y="7014"/>
                </a:moveTo>
                <a:cubicBezTo>
                  <a:pt x="2430" y="7014"/>
                  <a:pt x="2266" y="7191"/>
                  <a:pt x="2204" y="7410"/>
                </a:cubicBezTo>
                <a:cubicBezTo>
                  <a:pt x="2142" y="7630"/>
                  <a:pt x="2205" y="7810"/>
                  <a:pt x="2347" y="7810"/>
                </a:cubicBezTo>
                <a:cubicBezTo>
                  <a:pt x="2489" y="7810"/>
                  <a:pt x="2653" y="7630"/>
                  <a:pt x="2714" y="7410"/>
                </a:cubicBezTo>
                <a:cubicBezTo>
                  <a:pt x="2775" y="7191"/>
                  <a:pt x="2710" y="7014"/>
                  <a:pt x="2570" y="7014"/>
                </a:cubicBezTo>
                <a:close/>
                <a:moveTo>
                  <a:pt x="5056" y="7014"/>
                </a:moveTo>
                <a:cubicBezTo>
                  <a:pt x="4916" y="7014"/>
                  <a:pt x="4757" y="7191"/>
                  <a:pt x="4702" y="7410"/>
                </a:cubicBezTo>
                <a:cubicBezTo>
                  <a:pt x="4647" y="7630"/>
                  <a:pt x="4716" y="7810"/>
                  <a:pt x="4857" y="7810"/>
                </a:cubicBezTo>
                <a:cubicBezTo>
                  <a:pt x="4999" y="7810"/>
                  <a:pt x="5158" y="7630"/>
                  <a:pt x="5212" y="7410"/>
                </a:cubicBezTo>
                <a:cubicBezTo>
                  <a:pt x="5266" y="7191"/>
                  <a:pt x="5196" y="7014"/>
                  <a:pt x="5056" y="7014"/>
                </a:cubicBezTo>
                <a:close/>
                <a:moveTo>
                  <a:pt x="5678" y="7014"/>
                </a:moveTo>
                <a:cubicBezTo>
                  <a:pt x="5537" y="7014"/>
                  <a:pt x="5380" y="7191"/>
                  <a:pt x="5327" y="7410"/>
                </a:cubicBezTo>
                <a:cubicBezTo>
                  <a:pt x="5273" y="7630"/>
                  <a:pt x="5343" y="7810"/>
                  <a:pt x="5485" y="7810"/>
                </a:cubicBezTo>
                <a:cubicBezTo>
                  <a:pt x="5627" y="7810"/>
                  <a:pt x="5784" y="7630"/>
                  <a:pt x="5837" y="7410"/>
                </a:cubicBezTo>
                <a:cubicBezTo>
                  <a:pt x="5889" y="7191"/>
                  <a:pt x="5818" y="7014"/>
                  <a:pt x="5678" y="7014"/>
                </a:cubicBezTo>
                <a:close/>
                <a:moveTo>
                  <a:pt x="6299" y="7014"/>
                </a:moveTo>
                <a:cubicBezTo>
                  <a:pt x="6159" y="7014"/>
                  <a:pt x="6003" y="7191"/>
                  <a:pt x="5951" y="7410"/>
                </a:cubicBezTo>
                <a:cubicBezTo>
                  <a:pt x="5899" y="7630"/>
                  <a:pt x="5971" y="7810"/>
                  <a:pt x="6113" y="7810"/>
                </a:cubicBezTo>
                <a:cubicBezTo>
                  <a:pt x="6254" y="7810"/>
                  <a:pt x="6411" y="7630"/>
                  <a:pt x="6462" y="7410"/>
                </a:cubicBezTo>
                <a:cubicBezTo>
                  <a:pt x="6512" y="7191"/>
                  <a:pt x="6439" y="7014"/>
                  <a:pt x="6299" y="7014"/>
                </a:cubicBezTo>
                <a:close/>
                <a:moveTo>
                  <a:pt x="6921" y="7014"/>
                </a:moveTo>
                <a:cubicBezTo>
                  <a:pt x="6780" y="7014"/>
                  <a:pt x="6626" y="7191"/>
                  <a:pt x="6576" y="7410"/>
                </a:cubicBezTo>
                <a:cubicBezTo>
                  <a:pt x="6526" y="7630"/>
                  <a:pt x="6599" y="7810"/>
                  <a:pt x="6740" y="7810"/>
                </a:cubicBezTo>
                <a:cubicBezTo>
                  <a:pt x="6882" y="7810"/>
                  <a:pt x="7037" y="7630"/>
                  <a:pt x="7086" y="7410"/>
                </a:cubicBezTo>
                <a:cubicBezTo>
                  <a:pt x="7135" y="7191"/>
                  <a:pt x="7061" y="7014"/>
                  <a:pt x="6921" y="7014"/>
                </a:cubicBezTo>
                <a:close/>
                <a:moveTo>
                  <a:pt x="7542" y="7014"/>
                </a:moveTo>
                <a:cubicBezTo>
                  <a:pt x="7402" y="7014"/>
                  <a:pt x="7249" y="7191"/>
                  <a:pt x="7201" y="7410"/>
                </a:cubicBezTo>
                <a:cubicBezTo>
                  <a:pt x="7152" y="7630"/>
                  <a:pt x="7227" y="7810"/>
                  <a:pt x="7368" y="7810"/>
                </a:cubicBezTo>
                <a:cubicBezTo>
                  <a:pt x="7510" y="7810"/>
                  <a:pt x="7663" y="7630"/>
                  <a:pt x="7711" y="7410"/>
                </a:cubicBezTo>
                <a:cubicBezTo>
                  <a:pt x="7758" y="7191"/>
                  <a:pt x="7683" y="7014"/>
                  <a:pt x="7542" y="7014"/>
                </a:cubicBezTo>
                <a:close/>
                <a:moveTo>
                  <a:pt x="8164" y="7014"/>
                </a:moveTo>
                <a:cubicBezTo>
                  <a:pt x="8024" y="7014"/>
                  <a:pt x="7872" y="7191"/>
                  <a:pt x="7825" y="7410"/>
                </a:cubicBezTo>
                <a:cubicBezTo>
                  <a:pt x="7778" y="7630"/>
                  <a:pt x="7855" y="7810"/>
                  <a:pt x="7996" y="7810"/>
                </a:cubicBezTo>
                <a:cubicBezTo>
                  <a:pt x="8138" y="7810"/>
                  <a:pt x="8290" y="7630"/>
                  <a:pt x="8336" y="7410"/>
                </a:cubicBezTo>
                <a:cubicBezTo>
                  <a:pt x="8381" y="7191"/>
                  <a:pt x="8304" y="7014"/>
                  <a:pt x="8164" y="7014"/>
                </a:cubicBezTo>
                <a:close/>
                <a:moveTo>
                  <a:pt x="8786" y="7014"/>
                </a:moveTo>
                <a:cubicBezTo>
                  <a:pt x="8645" y="7014"/>
                  <a:pt x="8495" y="7191"/>
                  <a:pt x="8450" y="7410"/>
                </a:cubicBezTo>
                <a:cubicBezTo>
                  <a:pt x="8405" y="7630"/>
                  <a:pt x="8483" y="7810"/>
                  <a:pt x="8624" y="7810"/>
                </a:cubicBezTo>
                <a:cubicBezTo>
                  <a:pt x="8766" y="7810"/>
                  <a:pt x="8916" y="7630"/>
                  <a:pt x="8960" y="7410"/>
                </a:cubicBezTo>
                <a:cubicBezTo>
                  <a:pt x="9004" y="7191"/>
                  <a:pt x="8926" y="7014"/>
                  <a:pt x="8786" y="7014"/>
                </a:cubicBezTo>
                <a:close/>
                <a:moveTo>
                  <a:pt x="9407" y="7014"/>
                </a:moveTo>
                <a:cubicBezTo>
                  <a:pt x="9267" y="7014"/>
                  <a:pt x="9118" y="7191"/>
                  <a:pt x="9075" y="7410"/>
                </a:cubicBezTo>
                <a:cubicBezTo>
                  <a:pt x="9031" y="7630"/>
                  <a:pt x="9110" y="7810"/>
                  <a:pt x="9252" y="7810"/>
                </a:cubicBezTo>
                <a:cubicBezTo>
                  <a:pt x="9394" y="7810"/>
                  <a:pt x="9543" y="7630"/>
                  <a:pt x="9585" y="7410"/>
                </a:cubicBezTo>
                <a:cubicBezTo>
                  <a:pt x="9627" y="7191"/>
                  <a:pt x="9547" y="7014"/>
                  <a:pt x="9407" y="7014"/>
                </a:cubicBezTo>
                <a:close/>
                <a:moveTo>
                  <a:pt x="10029" y="7014"/>
                </a:moveTo>
                <a:cubicBezTo>
                  <a:pt x="9889" y="7014"/>
                  <a:pt x="9741" y="7191"/>
                  <a:pt x="9700" y="7410"/>
                </a:cubicBezTo>
                <a:cubicBezTo>
                  <a:pt x="9658" y="7630"/>
                  <a:pt x="9738" y="7810"/>
                  <a:pt x="9880" y="7810"/>
                </a:cubicBezTo>
                <a:cubicBezTo>
                  <a:pt x="10021" y="7810"/>
                  <a:pt x="10169" y="7630"/>
                  <a:pt x="10210" y="7410"/>
                </a:cubicBezTo>
                <a:cubicBezTo>
                  <a:pt x="10250" y="7191"/>
                  <a:pt x="10169" y="7014"/>
                  <a:pt x="10029" y="7014"/>
                </a:cubicBezTo>
                <a:close/>
                <a:moveTo>
                  <a:pt x="10650" y="7014"/>
                </a:moveTo>
                <a:cubicBezTo>
                  <a:pt x="10510" y="7014"/>
                  <a:pt x="10364" y="7191"/>
                  <a:pt x="10324" y="7410"/>
                </a:cubicBezTo>
                <a:cubicBezTo>
                  <a:pt x="10284" y="7630"/>
                  <a:pt x="10366" y="7810"/>
                  <a:pt x="10508" y="7810"/>
                </a:cubicBezTo>
                <a:cubicBezTo>
                  <a:pt x="10649" y="7810"/>
                  <a:pt x="10796" y="7630"/>
                  <a:pt x="10835" y="7410"/>
                </a:cubicBezTo>
                <a:cubicBezTo>
                  <a:pt x="10873" y="7191"/>
                  <a:pt x="10791" y="7014"/>
                  <a:pt x="10650" y="7014"/>
                </a:cubicBezTo>
                <a:close/>
                <a:moveTo>
                  <a:pt x="13148" y="7014"/>
                </a:moveTo>
                <a:cubicBezTo>
                  <a:pt x="13008" y="7014"/>
                  <a:pt x="12867" y="7191"/>
                  <a:pt x="12834" y="7410"/>
                </a:cubicBezTo>
                <a:cubicBezTo>
                  <a:pt x="12801" y="7630"/>
                  <a:pt x="12888" y="7810"/>
                  <a:pt x="13030" y="7810"/>
                </a:cubicBezTo>
                <a:cubicBezTo>
                  <a:pt x="13172" y="7810"/>
                  <a:pt x="13313" y="7630"/>
                  <a:pt x="13345" y="7410"/>
                </a:cubicBezTo>
                <a:cubicBezTo>
                  <a:pt x="13376" y="7191"/>
                  <a:pt x="13288" y="7014"/>
                  <a:pt x="13148" y="7014"/>
                </a:cubicBezTo>
                <a:close/>
                <a:moveTo>
                  <a:pt x="13770" y="7014"/>
                </a:moveTo>
                <a:cubicBezTo>
                  <a:pt x="13630" y="7014"/>
                  <a:pt x="13491" y="7191"/>
                  <a:pt x="13459" y="7410"/>
                </a:cubicBezTo>
                <a:cubicBezTo>
                  <a:pt x="13427" y="7630"/>
                  <a:pt x="13517" y="7810"/>
                  <a:pt x="13658" y="7810"/>
                </a:cubicBezTo>
                <a:cubicBezTo>
                  <a:pt x="13800" y="7810"/>
                  <a:pt x="13939" y="7630"/>
                  <a:pt x="13969" y="7410"/>
                </a:cubicBezTo>
                <a:cubicBezTo>
                  <a:pt x="13999" y="7191"/>
                  <a:pt x="13910" y="7014"/>
                  <a:pt x="13770" y="7014"/>
                </a:cubicBezTo>
                <a:close/>
                <a:moveTo>
                  <a:pt x="14392" y="7014"/>
                </a:moveTo>
                <a:cubicBezTo>
                  <a:pt x="14252" y="7014"/>
                  <a:pt x="14114" y="7191"/>
                  <a:pt x="14084" y="7410"/>
                </a:cubicBezTo>
                <a:cubicBezTo>
                  <a:pt x="14054" y="7630"/>
                  <a:pt x="14145" y="7810"/>
                  <a:pt x="14286" y="7810"/>
                </a:cubicBezTo>
                <a:cubicBezTo>
                  <a:pt x="14428" y="7810"/>
                  <a:pt x="14566" y="7630"/>
                  <a:pt x="14594" y="7410"/>
                </a:cubicBezTo>
                <a:cubicBezTo>
                  <a:pt x="14623" y="7191"/>
                  <a:pt x="14532" y="7014"/>
                  <a:pt x="14392" y="7014"/>
                </a:cubicBezTo>
                <a:close/>
                <a:moveTo>
                  <a:pt x="15014" y="7014"/>
                </a:moveTo>
                <a:cubicBezTo>
                  <a:pt x="14874" y="7014"/>
                  <a:pt x="14737" y="7191"/>
                  <a:pt x="14709" y="7410"/>
                </a:cubicBezTo>
                <a:cubicBezTo>
                  <a:pt x="14681" y="7630"/>
                  <a:pt x="14773" y="7810"/>
                  <a:pt x="14914" y="7810"/>
                </a:cubicBezTo>
                <a:cubicBezTo>
                  <a:pt x="15056" y="7810"/>
                  <a:pt x="15193" y="7630"/>
                  <a:pt x="15219" y="7410"/>
                </a:cubicBezTo>
                <a:cubicBezTo>
                  <a:pt x="15246" y="7191"/>
                  <a:pt x="15154" y="7014"/>
                  <a:pt x="15014" y="7014"/>
                </a:cubicBezTo>
                <a:close/>
                <a:moveTo>
                  <a:pt x="411" y="8002"/>
                </a:moveTo>
                <a:cubicBezTo>
                  <a:pt x="269" y="8002"/>
                  <a:pt x="98" y="8182"/>
                  <a:pt x="29" y="8407"/>
                </a:cubicBezTo>
                <a:cubicBezTo>
                  <a:pt x="-40" y="8632"/>
                  <a:pt x="20" y="8817"/>
                  <a:pt x="163" y="8817"/>
                </a:cubicBezTo>
                <a:cubicBezTo>
                  <a:pt x="306" y="8817"/>
                  <a:pt x="478" y="8632"/>
                  <a:pt x="546" y="8407"/>
                </a:cubicBezTo>
                <a:cubicBezTo>
                  <a:pt x="613" y="8182"/>
                  <a:pt x="553" y="8002"/>
                  <a:pt x="411" y="8002"/>
                </a:cubicBezTo>
                <a:close/>
                <a:moveTo>
                  <a:pt x="1032" y="8002"/>
                </a:moveTo>
                <a:cubicBezTo>
                  <a:pt x="890" y="8002"/>
                  <a:pt x="721" y="8182"/>
                  <a:pt x="653" y="8407"/>
                </a:cubicBezTo>
                <a:cubicBezTo>
                  <a:pt x="586" y="8632"/>
                  <a:pt x="647" y="8817"/>
                  <a:pt x="791" y="8817"/>
                </a:cubicBezTo>
                <a:cubicBezTo>
                  <a:pt x="934" y="8817"/>
                  <a:pt x="1104" y="8632"/>
                  <a:pt x="1170" y="8407"/>
                </a:cubicBezTo>
                <a:cubicBezTo>
                  <a:pt x="1236" y="8182"/>
                  <a:pt x="1174" y="8002"/>
                  <a:pt x="1032" y="8002"/>
                </a:cubicBezTo>
                <a:close/>
                <a:moveTo>
                  <a:pt x="6073" y="8002"/>
                </a:moveTo>
                <a:cubicBezTo>
                  <a:pt x="5931" y="8002"/>
                  <a:pt x="5773" y="8182"/>
                  <a:pt x="5720" y="8407"/>
                </a:cubicBezTo>
                <a:cubicBezTo>
                  <a:pt x="5666" y="8632"/>
                  <a:pt x="5739" y="8817"/>
                  <a:pt x="5882" y="8817"/>
                </a:cubicBezTo>
                <a:cubicBezTo>
                  <a:pt x="6026" y="8817"/>
                  <a:pt x="6184" y="8632"/>
                  <a:pt x="6236" y="8407"/>
                </a:cubicBezTo>
                <a:cubicBezTo>
                  <a:pt x="6288" y="8182"/>
                  <a:pt x="6215" y="8002"/>
                  <a:pt x="6073" y="8002"/>
                </a:cubicBezTo>
                <a:close/>
                <a:moveTo>
                  <a:pt x="6704" y="8002"/>
                </a:moveTo>
                <a:cubicBezTo>
                  <a:pt x="6563" y="8002"/>
                  <a:pt x="6406" y="8182"/>
                  <a:pt x="6354" y="8407"/>
                </a:cubicBezTo>
                <a:cubicBezTo>
                  <a:pt x="6303" y="8632"/>
                  <a:pt x="6377" y="8817"/>
                  <a:pt x="6520" y="8817"/>
                </a:cubicBezTo>
                <a:cubicBezTo>
                  <a:pt x="6663" y="8817"/>
                  <a:pt x="6821" y="8632"/>
                  <a:pt x="6871" y="8407"/>
                </a:cubicBezTo>
                <a:cubicBezTo>
                  <a:pt x="6921" y="8182"/>
                  <a:pt x="6846" y="8002"/>
                  <a:pt x="6704" y="8002"/>
                </a:cubicBezTo>
                <a:close/>
                <a:moveTo>
                  <a:pt x="7336" y="8002"/>
                </a:moveTo>
                <a:cubicBezTo>
                  <a:pt x="7194" y="8002"/>
                  <a:pt x="7039" y="8182"/>
                  <a:pt x="6989" y="8407"/>
                </a:cubicBezTo>
                <a:cubicBezTo>
                  <a:pt x="6939" y="8632"/>
                  <a:pt x="7015" y="8817"/>
                  <a:pt x="7158" y="8817"/>
                </a:cubicBezTo>
                <a:cubicBezTo>
                  <a:pt x="7302" y="8817"/>
                  <a:pt x="7457" y="8632"/>
                  <a:pt x="7506" y="8407"/>
                </a:cubicBezTo>
                <a:cubicBezTo>
                  <a:pt x="7554" y="8182"/>
                  <a:pt x="7478" y="8002"/>
                  <a:pt x="7336" y="8002"/>
                </a:cubicBezTo>
                <a:close/>
                <a:moveTo>
                  <a:pt x="7957" y="8002"/>
                </a:moveTo>
                <a:cubicBezTo>
                  <a:pt x="7816" y="8002"/>
                  <a:pt x="7662" y="8182"/>
                  <a:pt x="7614" y="8407"/>
                </a:cubicBezTo>
                <a:cubicBezTo>
                  <a:pt x="7566" y="8632"/>
                  <a:pt x="7643" y="8817"/>
                  <a:pt x="7786" y="8817"/>
                </a:cubicBezTo>
                <a:cubicBezTo>
                  <a:pt x="7929" y="8817"/>
                  <a:pt x="8083" y="8632"/>
                  <a:pt x="8130" y="8407"/>
                </a:cubicBezTo>
                <a:cubicBezTo>
                  <a:pt x="8177" y="8182"/>
                  <a:pt x="8099" y="8002"/>
                  <a:pt x="7957" y="8002"/>
                </a:cubicBezTo>
                <a:close/>
                <a:moveTo>
                  <a:pt x="8589" y="8002"/>
                </a:moveTo>
                <a:cubicBezTo>
                  <a:pt x="8447" y="8002"/>
                  <a:pt x="8295" y="8182"/>
                  <a:pt x="8249" y="8407"/>
                </a:cubicBezTo>
                <a:cubicBezTo>
                  <a:pt x="8202" y="8632"/>
                  <a:pt x="8281" y="8817"/>
                  <a:pt x="8424" y="8817"/>
                </a:cubicBezTo>
                <a:cubicBezTo>
                  <a:pt x="8567" y="8817"/>
                  <a:pt x="8720" y="8632"/>
                  <a:pt x="8765" y="8407"/>
                </a:cubicBezTo>
                <a:cubicBezTo>
                  <a:pt x="8810" y="8182"/>
                  <a:pt x="8731" y="8002"/>
                  <a:pt x="8589" y="8002"/>
                </a:cubicBezTo>
                <a:close/>
                <a:moveTo>
                  <a:pt x="9221" y="8002"/>
                </a:moveTo>
                <a:cubicBezTo>
                  <a:pt x="9079" y="8002"/>
                  <a:pt x="8928" y="8182"/>
                  <a:pt x="8883" y="8407"/>
                </a:cubicBezTo>
                <a:cubicBezTo>
                  <a:pt x="8839" y="8632"/>
                  <a:pt x="8919" y="8817"/>
                  <a:pt x="9062" y="8817"/>
                </a:cubicBezTo>
                <a:cubicBezTo>
                  <a:pt x="9205" y="8817"/>
                  <a:pt x="9357" y="8632"/>
                  <a:pt x="9400" y="8407"/>
                </a:cubicBezTo>
                <a:cubicBezTo>
                  <a:pt x="9443" y="8182"/>
                  <a:pt x="9363" y="8002"/>
                  <a:pt x="9221" y="8002"/>
                </a:cubicBezTo>
                <a:close/>
                <a:moveTo>
                  <a:pt x="9853" y="8002"/>
                </a:moveTo>
                <a:cubicBezTo>
                  <a:pt x="9711" y="8002"/>
                  <a:pt x="9561" y="8182"/>
                  <a:pt x="9518" y="8407"/>
                </a:cubicBezTo>
                <a:cubicBezTo>
                  <a:pt x="9475" y="8632"/>
                  <a:pt x="9557" y="8817"/>
                  <a:pt x="9700" y="8817"/>
                </a:cubicBezTo>
                <a:cubicBezTo>
                  <a:pt x="9843" y="8817"/>
                  <a:pt x="9994" y="8632"/>
                  <a:pt x="10035" y="8407"/>
                </a:cubicBezTo>
                <a:cubicBezTo>
                  <a:pt x="10077" y="8182"/>
                  <a:pt x="9995" y="8002"/>
                  <a:pt x="9853" y="8002"/>
                </a:cubicBezTo>
                <a:close/>
                <a:moveTo>
                  <a:pt x="10484" y="8002"/>
                </a:moveTo>
                <a:cubicBezTo>
                  <a:pt x="10342" y="8002"/>
                  <a:pt x="10194" y="8182"/>
                  <a:pt x="10153" y="8407"/>
                </a:cubicBezTo>
                <a:cubicBezTo>
                  <a:pt x="10112" y="8632"/>
                  <a:pt x="10194" y="8817"/>
                  <a:pt x="10338" y="8817"/>
                </a:cubicBezTo>
                <a:cubicBezTo>
                  <a:pt x="10481" y="8817"/>
                  <a:pt x="10630" y="8632"/>
                  <a:pt x="10670" y="8407"/>
                </a:cubicBezTo>
                <a:cubicBezTo>
                  <a:pt x="10709" y="8182"/>
                  <a:pt x="10626" y="8002"/>
                  <a:pt x="10484" y="8002"/>
                </a:cubicBezTo>
                <a:close/>
                <a:moveTo>
                  <a:pt x="11106" y="8002"/>
                </a:moveTo>
                <a:cubicBezTo>
                  <a:pt x="10964" y="8002"/>
                  <a:pt x="10817" y="8182"/>
                  <a:pt x="10778" y="8407"/>
                </a:cubicBezTo>
                <a:cubicBezTo>
                  <a:pt x="10739" y="8632"/>
                  <a:pt x="10823" y="8817"/>
                  <a:pt x="10966" y="8817"/>
                </a:cubicBezTo>
                <a:cubicBezTo>
                  <a:pt x="11109" y="8817"/>
                  <a:pt x="11257" y="8632"/>
                  <a:pt x="11295" y="8407"/>
                </a:cubicBezTo>
                <a:cubicBezTo>
                  <a:pt x="11333" y="8182"/>
                  <a:pt x="11248" y="8002"/>
                  <a:pt x="11106" y="8002"/>
                </a:cubicBezTo>
                <a:close/>
                <a:moveTo>
                  <a:pt x="11738" y="8002"/>
                </a:moveTo>
                <a:cubicBezTo>
                  <a:pt x="11596" y="8002"/>
                  <a:pt x="11450" y="8182"/>
                  <a:pt x="11413" y="8407"/>
                </a:cubicBezTo>
                <a:cubicBezTo>
                  <a:pt x="11375" y="8632"/>
                  <a:pt x="11461" y="8817"/>
                  <a:pt x="11604" y="8817"/>
                </a:cubicBezTo>
                <a:cubicBezTo>
                  <a:pt x="11748" y="8817"/>
                  <a:pt x="11893" y="8632"/>
                  <a:pt x="11930" y="8407"/>
                </a:cubicBezTo>
                <a:cubicBezTo>
                  <a:pt x="11966" y="8182"/>
                  <a:pt x="11880" y="8002"/>
                  <a:pt x="11738" y="8002"/>
                </a:cubicBezTo>
                <a:close/>
                <a:moveTo>
                  <a:pt x="13001" y="8002"/>
                </a:moveTo>
                <a:cubicBezTo>
                  <a:pt x="12860" y="8002"/>
                  <a:pt x="12717" y="8182"/>
                  <a:pt x="12683" y="8407"/>
                </a:cubicBezTo>
                <a:cubicBezTo>
                  <a:pt x="12649" y="8632"/>
                  <a:pt x="12737" y="8817"/>
                  <a:pt x="12880" y="8817"/>
                </a:cubicBezTo>
                <a:cubicBezTo>
                  <a:pt x="13024" y="8817"/>
                  <a:pt x="13167" y="8632"/>
                  <a:pt x="13200" y="8407"/>
                </a:cubicBezTo>
                <a:cubicBezTo>
                  <a:pt x="13232" y="8182"/>
                  <a:pt x="13143" y="8002"/>
                  <a:pt x="13001" y="8002"/>
                </a:cubicBezTo>
                <a:close/>
                <a:moveTo>
                  <a:pt x="13633" y="8002"/>
                </a:moveTo>
                <a:cubicBezTo>
                  <a:pt x="13491" y="8002"/>
                  <a:pt x="13350" y="8182"/>
                  <a:pt x="13318" y="8407"/>
                </a:cubicBezTo>
                <a:cubicBezTo>
                  <a:pt x="13286" y="8632"/>
                  <a:pt x="13375" y="8817"/>
                  <a:pt x="13519" y="8817"/>
                </a:cubicBezTo>
                <a:cubicBezTo>
                  <a:pt x="13662" y="8817"/>
                  <a:pt x="13803" y="8632"/>
                  <a:pt x="13834" y="8407"/>
                </a:cubicBezTo>
                <a:cubicBezTo>
                  <a:pt x="13865" y="8182"/>
                  <a:pt x="13775" y="8002"/>
                  <a:pt x="13633" y="8002"/>
                </a:cubicBezTo>
                <a:close/>
                <a:moveTo>
                  <a:pt x="14255" y="8002"/>
                </a:moveTo>
                <a:cubicBezTo>
                  <a:pt x="14113" y="8002"/>
                  <a:pt x="13974" y="8182"/>
                  <a:pt x="13943" y="8407"/>
                </a:cubicBezTo>
                <a:cubicBezTo>
                  <a:pt x="13912" y="8632"/>
                  <a:pt x="14004" y="8817"/>
                  <a:pt x="14147" y="8817"/>
                </a:cubicBezTo>
                <a:cubicBezTo>
                  <a:pt x="14290" y="8817"/>
                  <a:pt x="14430" y="8632"/>
                  <a:pt x="14460" y="8407"/>
                </a:cubicBezTo>
                <a:cubicBezTo>
                  <a:pt x="14489" y="8182"/>
                  <a:pt x="14397" y="8002"/>
                  <a:pt x="14255" y="8002"/>
                </a:cubicBezTo>
                <a:close/>
                <a:moveTo>
                  <a:pt x="14887" y="8002"/>
                </a:moveTo>
                <a:cubicBezTo>
                  <a:pt x="14745" y="8002"/>
                  <a:pt x="14607" y="8182"/>
                  <a:pt x="14578" y="8407"/>
                </a:cubicBezTo>
                <a:cubicBezTo>
                  <a:pt x="14549" y="8632"/>
                  <a:pt x="14642" y="8817"/>
                  <a:pt x="14785" y="8817"/>
                </a:cubicBezTo>
                <a:cubicBezTo>
                  <a:pt x="14929" y="8817"/>
                  <a:pt x="15067" y="8632"/>
                  <a:pt x="15095" y="8407"/>
                </a:cubicBezTo>
                <a:cubicBezTo>
                  <a:pt x="15122" y="8182"/>
                  <a:pt x="15029" y="8002"/>
                  <a:pt x="14887" y="8002"/>
                </a:cubicBezTo>
                <a:close/>
                <a:moveTo>
                  <a:pt x="15519" y="8002"/>
                </a:moveTo>
                <a:cubicBezTo>
                  <a:pt x="15378" y="8002"/>
                  <a:pt x="15240" y="8182"/>
                  <a:pt x="15213" y="8407"/>
                </a:cubicBezTo>
                <a:cubicBezTo>
                  <a:pt x="15186" y="8632"/>
                  <a:pt x="15280" y="8817"/>
                  <a:pt x="15423" y="8817"/>
                </a:cubicBezTo>
                <a:cubicBezTo>
                  <a:pt x="15567" y="8817"/>
                  <a:pt x="15704" y="8632"/>
                  <a:pt x="15730" y="8407"/>
                </a:cubicBezTo>
                <a:cubicBezTo>
                  <a:pt x="15756" y="8182"/>
                  <a:pt x="15661" y="8002"/>
                  <a:pt x="15519" y="8002"/>
                </a:cubicBezTo>
                <a:close/>
                <a:moveTo>
                  <a:pt x="5837" y="8989"/>
                </a:moveTo>
                <a:cubicBezTo>
                  <a:pt x="5693" y="8989"/>
                  <a:pt x="5533" y="9174"/>
                  <a:pt x="5478" y="9405"/>
                </a:cubicBezTo>
                <a:cubicBezTo>
                  <a:pt x="5423" y="9636"/>
                  <a:pt x="5496" y="9824"/>
                  <a:pt x="5641" y="9824"/>
                </a:cubicBezTo>
                <a:cubicBezTo>
                  <a:pt x="5786" y="9824"/>
                  <a:pt x="5948" y="9636"/>
                  <a:pt x="6001" y="9405"/>
                </a:cubicBezTo>
                <a:cubicBezTo>
                  <a:pt x="6054" y="9174"/>
                  <a:pt x="5980" y="8989"/>
                  <a:pt x="5837" y="8989"/>
                </a:cubicBezTo>
                <a:close/>
                <a:moveTo>
                  <a:pt x="6478" y="8989"/>
                </a:moveTo>
                <a:cubicBezTo>
                  <a:pt x="6335" y="8989"/>
                  <a:pt x="6176" y="9174"/>
                  <a:pt x="6123" y="9405"/>
                </a:cubicBezTo>
                <a:cubicBezTo>
                  <a:pt x="6070" y="9636"/>
                  <a:pt x="6144" y="9824"/>
                  <a:pt x="6289" y="9824"/>
                </a:cubicBezTo>
                <a:cubicBezTo>
                  <a:pt x="6435" y="9824"/>
                  <a:pt x="6594" y="9636"/>
                  <a:pt x="6646" y="9405"/>
                </a:cubicBezTo>
                <a:cubicBezTo>
                  <a:pt x="6697" y="9174"/>
                  <a:pt x="6622" y="8989"/>
                  <a:pt x="6478" y="8989"/>
                </a:cubicBezTo>
                <a:close/>
                <a:moveTo>
                  <a:pt x="7110" y="8989"/>
                </a:moveTo>
                <a:cubicBezTo>
                  <a:pt x="6966" y="8989"/>
                  <a:pt x="6809" y="9174"/>
                  <a:pt x="6758" y="9405"/>
                </a:cubicBezTo>
                <a:cubicBezTo>
                  <a:pt x="6706" y="9636"/>
                  <a:pt x="6782" y="9824"/>
                  <a:pt x="6927" y="9824"/>
                </a:cubicBezTo>
                <a:cubicBezTo>
                  <a:pt x="7073" y="9824"/>
                  <a:pt x="7231" y="9636"/>
                  <a:pt x="7281" y="9405"/>
                </a:cubicBezTo>
                <a:cubicBezTo>
                  <a:pt x="7330" y="9174"/>
                  <a:pt x="7254" y="8989"/>
                  <a:pt x="7110" y="8989"/>
                </a:cubicBezTo>
                <a:close/>
                <a:moveTo>
                  <a:pt x="7751" y="8989"/>
                </a:moveTo>
                <a:cubicBezTo>
                  <a:pt x="7608" y="8989"/>
                  <a:pt x="7452" y="9174"/>
                  <a:pt x="7402" y="9405"/>
                </a:cubicBezTo>
                <a:cubicBezTo>
                  <a:pt x="7353" y="9636"/>
                  <a:pt x="7431" y="9824"/>
                  <a:pt x="7576" y="9824"/>
                </a:cubicBezTo>
                <a:cubicBezTo>
                  <a:pt x="7721" y="9824"/>
                  <a:pt x="7878" y="9636"/>
                  <a:pt x="7926" y="9405"/>
                </a:cubicBezTo>
                <a:cubicBezTo>
                  <a:pt x="7973" y="9174"/>
                  <a:pt x="7895" y="8989"/>
                  <a:pt x="7751" y="8989"/>
                </a:cubicBezTo>
                <a:close/>
                <a:moveTo>
                  <a:pt x="8393" y="8989"/>
                </a:moveTo>
                <a:cubicBezTo>
                  <a:pt x="8249" y="8989"/>
                  <a:pt x="8095" y="9174"/>
                  <a:pt x="8047" y="9405"/>
                </a:cubicBezTo>
                <a:cubicBezTo>
                  <a:pt x="8000" y="9636"/>
                  <a:pt x="8079" y="9824"/>
                  <a:pt x="8224" y="9824"/>
                </a:cubicBezTo>
                <a:cubicBezTo>
                  <a:pt x="8369" y="9824"/>
                  <a:pt x="8524" y="9636"/>
                  <a:pt x="8570" y="9405"/>
                </a:cubicBezTo>
                <a:cubicBezTo>
                  <a:pt x="8616" y="9174"/>
                  <a:pt x="8537" y="8989"/>
                  <a:pt x="8393" y="8989"/>
                </a:cubicBezTo>
                <a:close/>
                <a:moveTo>
                  <a:pt x="9025" y="8989"/>
                </a:moveTo>
                <a:cubicBezTo>
                  <a:pt x="8881" y="8989"/>
                  <a:pt x="8728" y="9174"/>
                  <a:pt x="8682" y="9405"/>
                </a:cubicBezTo>
                <a:cubicBezTo>
                  <a:pt x="8636" y="9636"/>
                  <a:pt x="8717" y="9824"/>
                  <a:pt x="8862" y="9824"/>
                </a:cubicBezTo>
                <a:cubicBezTo>
                  <a:pt x="9007" y="9824"/>
                  <a:pt x="9161" y="9636"/>
                  <a:pt x="9205" y="9405"/>
                </a:cubicBezTo>
                <a:cubicBezTo>
                  <a:pt x="9249" y="9174"/>
                  <a:pt x="9168" y="8989"/>
                  <a:pt x="9025" y="8989"/>
                </a:cubicBezTo>
                <a:close/>
                <a:moveTo>
                  <a:pt x="9666" y="8989"/>
                </a:moveTo>
                <a:cubicBezTo>
                  <a:pt x="9523" y="8989"/>
                  <a:pt x="9371" y="9174"/>
                  <a:pt x="9327" y="9405"/>
                </a:cubicBezTo>
                <a:cubicBezTo>
                  <a:pt x="9283" y="9636"/>
                  <a:pt x="9365" y="9824"/>
                  <a:pt x="9510" y="9824"/>
                </a:cubicBezTo>
                <a:cubicBezTo>
                  <a:pt x="9655" y="9824"/>
                  <a:pt x="9807" y="9636"/>
                  <a:pt x="9850" y="9405"/>
                </a:cubicBezTo>
                <a:cubicBezTo>
                  <a:pt x="9892" y="9174"/>
                  <a:pt x="9810" y="8989"/>
                  <a:pt x="9666" y="8989"/>
                </a:cubicBezTo>
                <a:close/>
                <a:moveTo>
                  <a:pt x="10298" y="8989"/>
                </a:moveTo>
                <a:cubicBezTo>
                  <a:pt x="10154" y="8989"/>
                  <a:pt x="10004" y="9174"/>
                  <a:pt x="9962" y="9405"/>
                </a:cubicBezTo>
                <a:cubicBezTo>
                  <a:pt x="9920" y="9636"/>
                  <a:pt x="10003" y="9824"/>
                  <a:pt x="10148" y="9824"/>
                </a:cubicBezTo>
                <a:cubicBezTo>
                  <a:pt x="10293" y="9824"/>
                  <a:pt x="10444" y="9636"/>
                  <a:pt x="10485" y="9405"/>
                </a:cubicBezTo>
                <a:cubicBezTo>
                  <a:pt x="10525" y="9174"/>
                  <a:pt x="10441" y="8989"/>
                  <a:pt x="10298" y="8989"/>
                </a:cubicBezTo>
                <a:close/>
                <a:moveTo>
                  <a:pt x="10940" y="8989"/>
                </a:moveTo>
                <a:cubicBezTo>
                  <a:pt x="10796" y="8989"/>
                  <a:pt x="10647" y="9174"/>
                  <a:pt x="10607" y="9405"/>
                </a:cubicBezTo>
                <a:cubicBezTo>
                  <a:pt x="10566" y="9636"/>
                  <a:pt x="10651" y="9824"/>
                  <a:pt x="10796" y="9824"/>
                </a:cubicBezTo>
                <a:cubicBezTo>
                  <a:pt x="10941" y="9824"/>
                  <a:pt x="11091" y="9636"/>
                  <a:pt x="11130" y="9405"/>
                </a:cubicBezTo>
                <a:cubicBezTo>
                  <a:pt x="11169" y="9174"/>
                  <a:pt x="11083" y="8989"/>
                  <a:pt x="10940" y="8989"/>
                </a:cubicBezTo>
                <a:close/>
                <a:moveTo>
                  <a:pt x="11572" y="8989"/>
                </a:moveTo>
                <a:cubicBezTo>
                  <a:pt x="11428" y="8989"/>
                  <a:pt x="11280" y="9174"/>
                  <a:pt x="11242" y="9405"/>
                </a:cubicBezTo>
                <a:cubicBezTo>
                  <a:pt x="11203" y="9636"/>
                  <a:pt x="11290" y="9824"/>
                  <a:pt x="11435" y="9824"/>
                </a:cubicBezTo>
                <a:cubicBezTo>
                  <a:pt x="11580" y="9824"/>
                  <a:pt x="11728" y="9636"/>
                  <a:pt x="11765" y="9405"/>
                </a:cubicBezTo>
                <a:cubicBezTo>
                  <a:pt x="11802" y="9174"/>
                  <a:pt x="11715" y="8989"/>
                  <a:pt x="11572" y="8989"/>
                </a:cubicBezTo>
                <a:close/>
                <a:moveTo>
                  <a:pt x="12213" y="8989"/>
                </a:moveTo>
                <a:cubicBezTo>
                  <a:pt x="12070" y="8989"/>
                  <a:pt x="11924" y="9174"/>
                  <a:pt x="11887" y="9405"/>
                </a:cubicBezTo>
                <a:cubicBezTo>
                  <a:pt x="11850" y="9636"/>
                  <a:pt x="11938" y="9824"/>
                  <a:pt x="12083" y="9824"/>
                </a:cubicBezTo>
                <a:cubicBezTo>
                  <a:pt x="12228" y="9824"/>
                  <a:pt x="12374" y="9636"/>
                  <a:pt x="12410" y="9405"/>
                </a:cubicBezTo>
                <a:cubicBezTo>
                  <a:pt x="12445" y="9174"/>
                  <a:pt x="12357" y="8989"/>
                  <a:pt x="12213" y="8989"/>
                </a:cubicBezTo>
                <a:close/>
                <a:moveTo>
                  <a:pt x="12855" y="8989"/>
                </a:moveTo>
                <a:cubicBezTo>
                  <a:pt x="12711" y="8989"/>
                  <a:pt x="12567" y="9174"/>
                  <a:pt x="12532" y="9405"/>
                </a:cubicBezTo>
                <a:cubicBezTo>
                  <a:pt x="12497" y="9636"/>
                  <a:pt x="12586" y="9824"/>
                  <a:pt x="12731" y="9824"/>
                </a:cubicBezTo>
                <a:cubicBezTo>
                  <a:pt x="12876" y="9824"/>
                  <a:pt x="13021" y="9636"/>
                  <a:pt x="13055" y="9405"/>
                </a:cubicBezTo>
                <a:cubicBezTo>
                  <a:pt x="13088" y="9174"/>
                  <a:pt x="12998" y="8989"/>
                  <a:pt x="12855" y="8989"/>
                </a:cubicBezTo>
                <a:close/>
                <a:moveTo>
                  <a:pt x="13487" y="8989"/>
                </a:moveTo>
                <a:cubicBezTo>
                  <a:pt x="13343" y="8989"/>
                  <a:pt x="13200" y="9174"/>
                  <a:pt x="13167" y="9405"/>
                </a:cubicBezTo>
                <a:cubicBezTo>
                  <a:pt x="13134" y="9636"/>
                  <a:pt x="13224" y="9824"/>
                  <a:pt x="13369" y="9824"/>
                </a:cubicBezTo>
                <a:cubicBezTo>
                  <a:pt x="13514" y="9824"/>
                  <a:pt x="13658" y="9636"/>
                  <a:pt x="13690" y="9405"/>
                </a:cubicBezTo>
                <a:cubicBezTo>
                  <a:pt x="13721" y="9174"/>
                  <a:pt x="13630" y="8989"/>
                  <a:pt x="13487" y="8989"/>
                </a:cubicBezTo>
                <a:close/>
                <a:moveTo>
                  <a:pt x="14129" y="8989"/>
                </a:moveTo>
                <a:cubicBezTo>
                  <a:pt x="13985" y="8989"/>
                  <a:pt x="13843" y="9174"/>
                  <a:pt x="13812" y="9405"/>
                </a:cubicBezTo>
                <a:cubicBezTo>
                  <a:pt x="13781" y="9636"/>
                  <a:pt x="13873" y="9824"/>
                  <a:pt x="14018" y="9824"/>
                </a:cubicBezTo>
                <a:cubicBezTo>
                  <a:pt x="14163" y="9824"/>
                  <a:pt x="14305" y="9636"/>
                  <a:pt x="14335" y="9405"/>
                </a:cubicBezTo>
                <a:cubicBezTo>
                  <a:pt x="14365" y="9174"/>
                  <a:pt x="14272" y="8989"/>
                  <a:pt x="14129" y="8989"/>
                </a:cubicBezTo>
                <a:close/>
                <a:moveTo>
                  <a:pt x="6242" y="10027"/>
                </a:moveTo>
                <a:cubicBezTo>
                  <a:pt x="6097" y="10027"/>
                  <a:pt x="5936" y="10217"/>
                  <a:pt x="5881" y="10453"/>
                </a:cubicBezTo>
                <a:cubicBezTo>
                  <a:pt x="5827" y="10691"/>
                  <a:pt x="5902" y="10883"/>
                  <a:pt x="6049" y="10883"/>
                </a:cubicBezTo>
                <a:cubicBezTo>
                  <a:pt x="6196" y="10883"/>
                  <a:pt x="6358" y="10691"/>
                  <a:pt x="6411" y="10453"/>
                </a:cubicBezTo>
                <a:cubicBezTo>
                  <a:pt x="6464" y="10217"/>
                  <a:pt x="6388" y="10027"/>
                  <a:pt x="6242" y="10027"/>
                </a:cubicBezTo>
                <a:close/>
                <a:moveTo>
                  <a:pt x="6894" y="10027"/>
                </a:moveTo>
                <a:cubicBezTo>
                  <a:pt x="6748" y="10027"/>
                  <a:pt x="6589" y="10217"/>
                  <a:pt x="6536" y="10453"/>
                </a:cubicBezTo>
                <a:cubicBezTo>
                  <a:pt x="6484" y="10691"/>
                  <a:pt x="6560" y="10883"/>
                  <a:pt x="6707" y="10883"/>
                </a:cubicBezTo>
                <a:cubicBezTo>
                  <a:pt x="6854" y="10883"/>
                  <a:pt x="7015" y="10691"/>
                  <a:pt x="7066" y="10453"/>
                </a:cubicBezTo>
                <a:cubicBezTo>
                  <a:pt x="7117" y="10217"/>
                  <a:pt x="7039" y="10027"/>
                  <a:pt x="6894" y="10027"/>
                </a:cubicBezTo>
                <a:close/>
                <a:moveTo>
                  <a:pt x="7535" y="10027"/>
                </a:moveTo>
                <a:cubicBezTo>
                  <a:pt x="7390" y="10027"/>
                  <a:pt x="7232" y="10217"/>
                  <a:pt x="7181" y="10453"/>
                </a:cubicBezTo>
                <a:cubicBezTo>
                  <a:pt x="7130" y="10691"/>
                  <a:pt x="7208" y="10883"/>
                  <a:pt x="7355" y="10883"/>
                </a:cubicBezTo>
                <a:cubicBezTo>
                  <a:pt x="7502" y="10883"/>
                  <a:pt x="7661" y="10691"/>
                  <a:pt x="7711" y="10453"/>
                </a:cubicBezTo>
                <a:cubicBezTo>
                  <a:pt x="7759" y="10217"/>
                  <a:pt x="7681" y="10027"/>
                  <a:pt x="7535" y="10027"/>
                </a:cubicBezTo>
                <a:close/>
                <a:moveTo>
                  <a:pt x="8177" y="10027"/>
                </a:moveTo>
                <a:cubicBezTo>
                  <a:pt x="8032" y="10027"/>
                  <a:pt x="7875" y="10217"/>
                  <a:pt x="7826" y="10453"/>
                </a:cubicBezTo>
                <a:cubicBezTo>
                  <a:pt x="7777" y="10691"/>
                  <a:pt x="7856" y="10883"/>
                  <a:pt x="8003" y="10883"/>
                </a:cubicBezTo>
                <a:cubicBezTo>
                  <a:pt x="8150" y="10883"/>
                  <a:pt x="8308" y="10691"/>
                  <a:pt x="8355" y="10453"/>
                </a:cubicBezTo>
                <a:cubicBezTo>
                  <a:pt x="8402" y="10217"/>
                  <a:pt x="8322" y="10027"/>
                  <a:pt x="8177" y="10027"/>
                </a:cubicBezTo>
                <a:close/>
                <a:moveTo>
                  <a:pt x="8829" y="10027"/>
                </a:moveTo>
                <a:cubicBezTo>
                  <a:pt x="8683" y="10027"/>
                  <a:pt x="8527" y="10217"/>
                  <a:pt x="8481" y="10453"/>
                </a:cubicBezTo>
                <a:cubicBezTo>
                  <a:pt x="8434" y="10691"/>
                  <a:pt x="8514" y="10883"/>
                  <a:pt x="8662" y="10883"/>
                </a:cubicBezTo>
                <a:cubicBezTo>
                  <a:pt x="8809" y="10883"/>
                  <a:pt x="8965" y="10691"/>
                  <a:pt x="9010" y="10453"/>
                </a:cubicBezTo>
                <a:cubicBezTo>
                  <a:pt x="9055" y="10217"/>
                  <a:pt x="8974" y="10027"/>
                  <a:pt x="8829" y="10027"/>
                </a:cubicBezTo>
                <a:close/>
                <a:moveTo>
                  <a:pt x="9470" y="10027"/>
                </a:moveTo>
                <a:cubicBezTo>
                  <a:pt x="9325" y="10027"/>
                  <a:pt x="9171" y="10217"/>
                  <a:pt x="9126" y="10453"/>
                </a:cubicBezTo>
                <a:cubicBezTo>
                  <a:pt x="9080" y="10691"/>
                  <a:pt x="9163" y="10883"/>
                  <a:pt x="9310" y="10883"/>
                </a:cubicBezTo>
                <a:cubicBezTo>
                  <a:pt x="9457" y="10883"/>
                  <a:pt x="9612" y="10691"/>
                  <a:pt x="9655" y="10453"/>
                </a:cubicBezTo>
                <a:cubicBezTo>
                  <a:pt x="9699" y="10217"/>
                  <a:pt x="9616" y="10027"/>
                  <a:pt x="9470" y="10027"/>
                </a:cubicBezTo>
                <a:close/>
                <a:moveTo>
                  <a:pt x="10122" y="10027"/>
                </a:moveTo>
                <a:cubicBezTo>
                  <a:pt x="9976" y="10027"/>
                  <a:pt x="9824" y="10217"/>
                  <a:pt x="9781" y="10453"/>
                </a:cubicBezTo>
                <a:cubicBezTo>
                  <a:pt x="9737" y="10691"/>
                  <a:pt x="9821" y="10883"/>
                  <a:pt x="9968" y="10883"/>
                </a:cubicBezTo>
                <a:cubicBezTo>
                  <a:pt x="10115" y="10883"/>
                  <a:pt x="10268" y="10691"/>
                  <a:pt x="10310" y="10453"/>
                </a:cubicBezTo>
                <a:cubicBezTo>
                  <a:pt x="10352" y="10217"/>
                  <a:pt x="10267" y="10027"/>
                  <a:pt x="10122" y="10027"/>
                </a:cubicBezTo>
                <a:close/>
                <a:moveTo>
                  <a:pt x="10763" y="10027"/>
                </a:moveTo>
                <a:cubicBezTo>
                  <a:pt x="10618" y="10027"/>
                  <a:pt x="10467" y="10217"/>
                  <a:pt x="10426" y="10453"/>
                </a:cubicBezTo>
                <a:cubicBezTo>
                  <a:pt x="10384" y="10691"/>
                  <a:pt x="10469" y="10883"/>
                  <a:pt x="10616" y="10883"/>
                </a:cubicBezTo>
                <a:cubicBezTo>
                  <a:pt x="10763" y="10883"/>
                  <a:pt x="10915" y="10691"/>
                  <a:pt x="10955" y="10453"/>
                </a:cubicBezTo>
                <a:cubicBezTo>
                  <a:pt x="10995" y="10217"/>
                  <a:pt x="10909" y="10027"/>
                  <a:pt x="10763" y="10027"/>
                </a:cubicBezTo>
                <a:close/>
                <a:moveTo>
                  <a:pt x="11405" y="10027"/>
                </a:moveTo>
                <a:cubicBezTo>
                  <a:pt x="11260" y="10027"/>
                  <a:pt x="11110" y="10217"/>
                  <a:pt x="11070" y="10453"/>
                </a:cubicBezTo>
                <a:cubicBezTo>
                  <a:pt x="11031" y="10691"/>
                  <a:pt x="11118" y="10883"/>
                  <a:pt x="11265" y="10883"/>
                </a:cubicBezTo>
                <a:cubicBezTo>
                  <a:pt x="11412" y="10883"/>
                  <a:pt x="11562" y="10691"/>
                  <a:pt x="11600" y="10453"/>
                </a:cubicBezTo>
                <a:cubicBezTo>
                  <a:pt x="11638" y="10217"/>
                  <a:pt x="11551" y="10027"/>
                  <a:pt x="11405" y="10027"/>
                </a:cubicBezTo>
                <a:close/>
                <a:moveTo>
                  <a:pt x="12057" y="10027"/>
                </a:moveTo>
                <a:cubicBezTo>
                  <a:pt x="11911" y="10027"/>
                  <a:pt x="11763" y="10217"/>
                  <a:pt x="11726" y="10453"/>
                </a:cubicBezTo>
                <a:cubicBezTo>
                  <a:pt x="11688" y="10691"/>
                  <a:pt x="11776" y="10883"/>
                  <a:pt x="11923" y="10883"/>
                </a:cubicBezTo>
                <a:cubicBezTo>
                  <a:pt x="12070" y="10883"/>
                  <a:pt x="12219" y="10691"/>
                  <a:pt x="12255" y="10453"/>
                </a:cubicBezTo>
                <a:cubicBezTo>
                  <a:pt x="12291" y="10217"/>
                  <a:pt x="12202" y="10027"/>
                  <a:pt x="12057" y="10027"/>
                </a:cubicBezTo>
                <a:close/>
                <a:moveTo>
                  <a:pt x="12698" y="10027"/>
                </a:moveTo>
                <a:cubicBezTo>
                  <a:pt x="12553" y="10027"/>
                  <a:pt x="12406" y="10217"/>
                  <a:pt x="12371" y="10453"/>
                </a:cubicBezTo>
                <a:cubicBezTo>
                  <a:pt x="12335" y="10691"/>
                  <a:pt x="12425" y="10883"/>
                  <a:pt x="12572" y="10883"/>
                </a:cubicBezTo>
                <a:cubicBezTo>
                  <a:pt x="12719" y="10883"/>
                  <a:pt x="12866" y="10691"/>
                  <a:pt x="12900" y="10453"/>
                </a:cubicBezTo>
                <a:cubicBezTo>
                  <a:pt x="12935" y="10217"/>
                  <a:pt x="12844" y="10027"/>
                  <a:pt x="12698" y="10027"/>
                </a:cubicBezTo>
                <a:close/>
                <a:moveTo>
                  <a:pt x="13340" y="10027"/>
                </a:moveTo>
                <a:cubicBezTo>
                  <a:pt x="13195" y="10027"/>
                  <a:pt x="13050" y="10217"/>
                  <a:pt x="13016" y="10453"/>
                </a:cubicBezTo>
                <a:cubicBezTo>
                  <a:pt x="12982" y="10691"/>
                  <a:pt x="13073" y="10883"/>
                  <a:pt x="13220" y="10883"/>
                </a:cubicBezTo>
                <a:cubicBezTo>
                  <a:pt x="13367" y="10883"/>
                  <a:pt x="13512" y="10691"/>
                  <a:pt x="13545" y="10453"/>
                </a:cubicBezTo>
                <a:cubicBezTo>
                  <a:pt x="13578" y="10217"/>
                  <a:pt x="13486" y="10027"/>
                  <a:pt x="13340" y="10027"/>
                </a:cubicBezTo>
                <a:close/>
                <a:moveTo>
                  <a:pt x="13992" y="10027"/>
                </a:moveTo>
                <a:cubicBezTo>
                  <a:pt x="13847" y="10027"/>
                  <a:pt x="13703" y="10217"/>
                  <a:pt x="13671" y="10453"/>
                </a:cubicBezTo>
                <a:cubicBezTo>
                  <a:pt x="13639" y="10691"/>
                  <a:pt x="13732" y="10883"/>
                  <a:pt x="13878" y="10883"/>
                </a:cubicBezTo>
                <a:cubicBezTo>
                  <a:pt x="14025" y="10883"/>
                  <a:pt x="14170" y="10691"/>
                  <a:pt x="14201" y="10453"/>
                </a:cubicBezTo>
                <a:cubicBezTo>
                  <a:pt x="14231" y="10217"/>
                  <a:pt x="14138" y="10027"/>
                  <a:pt x="13992" y="10027"/>
                </a:cubicBezTo>
                <a:close/>
                <a:moveTo>
                  <a:pt x="14634" y="10027"/>
                </a:moveTo>
                <a:cubicBezTo>
                  <a:pt x="14489" y="10027"/>
                  <a:pt x="14346" y="10217"/>
                  <a:pt x="14316" y="10453"/>
                </a:cubicBezTo>
                <a:cubicBezTo>
                  <a:pt x="14286" y="10691"/>
                  <a:pt x="14380" y="10883"/>
                  <a:pt x="14527" y="10883"/>
                </a:cubicBezTo>
                <a:cubicBezTo>
                  <a:pt x="14674" y="10883"/>
                  <a:pt x="14817" y="10691"/>
                  <a:pt x="14845" y="10453"/>
                </a:cubicBezTo>
                <a:cubicBezTo>
                  <a:pt x="14874" y="10217"/>
                  <a:pt x="14780" y="10027"/>
                  <a:pt x="14634" y="10027"/>
                </a:cubicBezTo>
                <a:close/>
                <a:moveTo>
                  <a:pt x="6007" y="11065"/>
                </a:moveTo>
                <a:cubicBezTo>
                  <a:pt x="5860" y="11065"/>
                  <a:pt x="5695" y="11260"/>
                  <a:pt x="5640" y="11502"/>
                </a:cubicBezTo>
                <a:cubicBezTo>
                  <a:pt x="5584" y="11746"/>
                  <a:pt x="5659" y="11943"/>
                  <a:pt x="5808" y="11943"/>
                </a:cubicBezTo>
                <a:cubicBezTo>
                  <a:pt x="5957" y="11943"/>
                  <a:pt x="6122" y="11746"/>
                  <a:pt x="6176" y="11502"/>
                </a:cubicBezTo>
                <a:cubicBezTo>
                  <a:pt x="6230" y="11260"/>
                  <a:pt x="6154" y="11065"/>
                  <a:pt x="6007" y="11065"/>
                </a:cubicBezTo>
                <a:close/>
                <a:moveTo>
                  <a:pt x="6658" y="11065"/>
                </a:moveTo>
                <a:cubicBezTo>
                  <a:pt x="6511" y="11065"/>
                  <a:pt x="6348" y="11260"/>
                  <a:pt x="6295" y="11502"/>
                </a:cubicBezTo>
                <a:cubicBezTo>
                  <a:pt x="6241" y="11746"/>
                  <a:pt x="6317" y="11943"/>
                  <a:pt x="6466" y="11943"/>
                </a:cubicBezTo>
                <a:cubicBezTo>
                  <a:pt x="6615" y="11943"/>
                  <a:pt x="6779" y="11746"/>
                  <a:pt x="6831" y="11502"/>
                </a:cubicBezTo>
                <a:cubicBezTo>
                  <a:pt x="6883" y="11260"/>
                  <a:pt x="6806" y="11065"/>
                  <a:pt x="6658" y="11065"/>
                </a:cubicBezTo>
                <a:close/>
                <a:moveTo>
                  <a:pt x="7320" y="11065"/>
                </a:moveTo>
                <a:cubicBezTo>
                  <a:pt x="7173" y="11065"/>
                  <a:pt x="7011" y="11260"/>
                  <a:pt x="6960" y="11502"/>
                </a:cubicBezTo>
                <a:cubicBezTo>
                  <a:pt x="6908" y="11746"/>
                  <a:pt x="6986" y="11943"/>
                  <a:pt x="7135" y="11943"/>
                </a:cubicBezTo>
                <a:cubicBezTo>
                  <a:pt x="7283" y="11943"/>
                  <a:pt x="7445" y="11746"/>
                  <a:pt x="7496" y="11502"/>
                </a:cubicBezTo>
                <a:cubicBezTo>
                  <a:pt x="7546" y="11260"/>
                  <a:pt x="7467" y="11065"/>
                  <a:pt x="7320" y="11065"/>
                </a:cubicBezTo>
                <a:close/>
                <a:moveTo>
                  <a:pt x="7971" y="11065"/>
                </a:moveTo>
                <a:cubicBezTo>
                  <a:pt x="7824" y="11065"/>
                  <a:pt x="7664" y="11260"/>
                  <a:pt x="7614" y="11502"/>
                </a:cubicBezTo>
                <a:cubicBezTo>
                  <a:pt x="7564" y="11746"/>
                  <a:pt x="7644" y="11943"/>
                  <a:pt x="7793" y="11943"/>
                </a:cubicBezTo>
                <a:cubicBezTo>
                  <a:pt x="7941" y="11943"/>
                  <a:pt x="8102" y="11746"/>
                  <a:pt x="8150" y="11502"/>
                </a:cubicBezTo>
                <a:cubicBezTo>
                  <a:pt x="8199" y="11260"/>
                  <a:pt x="8118" y="11065"/>
                  <a:pt x="7971" y="11065"/>
                </a:cubicBezTo>
                <a:close/>
                <a:moveTo>
                  <a:pt x="8623" y="11065"/>
                </a:moveTo>
                <a:cubicBezTo>
                  <a:pt x="8475" y="11065"/>
                  <a:pt x="8317" y="11260"/>
                  <a:pt x="8269" y="11502"/>
                </a:cubicBezTo>
                <a:cubicBezTo>
                  <a:pt x="8221" y="11746"/>
                  <a:pt x="8302" y="11943"/>
                  <a:pt x="8451" y="11943"/>
                </a:cubicBezTo>
                <a:cubicBezTo>
                  <a:pt x="8600" y="11943"/>
                  <a:pt x="8759" y="11746"/>
                  <a:pt x="8805" y="11502"/>
                </a:cubicBezTo>
                <a:cubicBezTo>
                  <a:pt x="8852" y="11260"/>
                  <a:pt x="8770" y="11065"/>
                  <a:pt x="8623" y="11065"/>
                </a:cubicBezTo>
                <a:close/>
                <a:moveTo>
                  <a:pt x="9274" y="11065"/>
                </a:moveTo>
                <a:cubicBezTo>
                  <a:pt x="9127" y="11065"/>
                  <a:pt x="8970" y="11260"/>
                  <a:pt x="8924" y="11502"/>
                </a:cubicBezTo>
                <a:cubicBezTo>
                  <a:pt x="8878" y="11746"/>
                  <a:pt x="8961" y="11943"/>
                  <a:pt x="9110" y="11943"/>
                </a:cubicBezTo>
                <a:cubicBezTo>
                  <a:pt x="9259" y="11943"/>
                  <a:pt x="9416" y="11746"/>
                  <a:pt x="9461" y="11502"/>
                </a:cubicBezTo>
                <a:cubicBezTo>
                  <a:pt x="9505" y="11260"/>
                  <a:pt x="9422" y="11065"/>
                  <a:pt x="9274" y="11065"/>
                </a:cubicBezTo>
                <a:close/>
                <a:moveTo>
                  <a:pt x="9926" y="11065"/>
                </a:moveTo>
                <a:cubicBezTo>
                  <a:pt x="9778" y="11065"/>
                  <a:pt x="9624" y="11260"/>
                  <a:pt x="9579" y="11502"/>
                </a:cubicBezTo>
                <a:cubicBezTo>
                  <a:pt x="9535" y="11746"/>
                  <a:pt x="9619" y="11943"/>
                  <a:pt x="9768" y="11943"/>
                </a:cubicBezTo>
                <a:cubicBezTo>
                  <a:pt x="9917" y="11943"/>
                  <a:pt x="10072" y="11746"/>
                  <a:pt x="10115" y="11502"/>
                </a:cubicBezTo>
                <a:cubicBezTo>
                  <a:pt x="10158" y="11260"/>
                  <a:pt x="10073" y="11065"/>
                  <a:pt x="9926" y="11065"/>
                </a:cubicBezTo>
                <a:close/>
                <a:moveTo>
                  <a:pt x="10587" y="11065"/>
                </a:moveTo>
                <a:cubicBezTo>
                  <a:pt x="10440" y="11065"/>
                  <a:pt x="10287" y="11260"/>
                  <a:pt x="10244" y="11502"/>
                </a:cubicBezTo>
                <a:cubicBezTo>
                  <a:pt x="10202" y="11746"/>
                  <a:pt x="10288" y="11943"/>
                  <a:pt x="10437" y="11943"/>
                </a:cubicBezTo>
                <a:cubicBezTo>
                  <a:pt x="10585" y="11943"/>
                  <a:pt x="10740" y="11746"/>
                  <a:pt x="10781" y="11502"/>
                </a:cubicBezTo>
                <a:cubicBezTo>
                  <a:pt x="10821" y="11260"/>
                  <a:pt x="10735" y="11065"/>
                  <a:pt x="10587" y="11065"/>
                </a:cubicBezTo>
                <a:close/>
                <a:moveTo>
                  <a:pt x="11239" y="11065"/>
                </a:moveTo>
                <a:cubicBezTo>
                  <a:pt x="11092" y="11065"/>
                  <a:pt x="10940" y="11260"/>
                  <a:pt x="10899" y="11502"/>
                </a:cubicBezTo>
                <a:cubicBezTo>
                  <a:pt x="10859" y="11746"/>
                  <a:pt x="10947" y="11943"/>
                  <a:pt x="11095" y="11943"/>
                </a:cubicBezTo>
                <a:cubicBezTo>
                  <a:pt x="11244" y="11943"/>
                  <a:pt x="11397" y="11746"/>
                  <a:pt x="11436" y="11502"/>
                </a:cubicBezTo>
                <a:cubicBezTo>
                  <a:pt x="11475" y="11260"/>
                  <a:pt x="11386" y="11065"/>
                  <a:pt x="11239" y="11065"/>
                </a:cubicBezTo>
                <a:close/>
                <a:moveTo>
                  <a:pt x="11891" y="11065"/>
                </a:moveTo>
                <a:cubicBezTo>
                  <a:pt x="11743" y="11065"/>
                  <a:pt x="11593" y="11260"/>
                  <a:pt x="11555" y="11502"/>
                </a:cubicBezTo>
                <a:cubicBezTo>
                  <a:pt x="11516" y="11746"/>
                  <a:pt x="11605" y="11943"/>
                  <a:pt x="11754" y="11943"/>
                </a:cubicBezTo>
                <a:cubicBezTo>
                  <a:pt x="11902" y="11943"/>
                  <a:pt x="12053" y="11746"/>
                  <a:pt x="12091" y="11502"/>
                </a:cubicBezTo>
                <a:cubicBezTo>
                  <a:pt x="12128" y="11260"/>
                  <a:pt x="12038" y="11065"/>
                  <a:pt x="11891" y="11065"/>
                </a:cubicBezTo>
                <a:close/>
                <a:moveTo>
                  <a:pt x="12542" y="11065"/>
                </a:moveTo>
                <a:cubicBezTo>
                  <a:pt x="12395" y="11065"/>
                  <a:pt x="12246" y="11260"/>
                  <a:pt x="12210" y="11502"/>
                </a:cubicBezTo>
                <a:cubicBezTo>
                  <a:pt x="12173" y="11746"/>
                  <a:pt x="12263" y="11943"/>
                  <a:pt x="12412" y="11943"/>
                </a:cubicBezTo>
                <a:cubicBezTo>
                  <a:pt x="12561" y="11943"/>
                  <a:pt x="12711" y="11746"/>
                  <a:pt x="12746" y="11502"/>
                </a:cubicBezTo>
                <a:cubicBezTo>
                  <a:pt x="12781" y="11260"/>
                  <a:pt x="12690" y="11065"/>
                  <a:pt x="12542" y="11065"/>
                </a:cubicBezTo>
                <a:close/>
                <a:moveTo>
                  <a:pt x="13194" y="11065"/>
                </a:moveTo>
                <a:cubicBezTo>
                  <a:pt x="13047" y="11065"/>
                  <a:pt x="12899" y="11260"/>
                  <a:pt x="12865" y="11502"/>
                </a:cubicBezTo>
                <a:cubicBezTo>
                  <a:pt x="12830" y="11746"/>
                  <a:pt x="12922" y="11943"/>
                  <a:pt x="13071" y="11943"/>
                </a:cubicBezTo>
                <a:cubicBezTo>
                  <a:pt x="13219" y="11943"/>
                  <a:pt x="13367" y="11746"/>
                  <a:pt x="13401" y="11502"/>
                </a:cubicBezTo>
                <a:cubicBezTo>
                  <a:pt x="13434" y="11260"/>
                  <a:pt x="13341" y="11065"/>
                  <a:pt x="13194" y="11065"/>
                </a:cubicBezTo>
                <a:close/>
                <a:moveTo>
                  <a:pt x="5761" y="12129"/>
                </a:moveTo>
                <a:cubicBezTo>
                  <a:pt x="5612" y="12129"/>
                  <a:pt x="5445" y="12329"/>
                  <a:pt x="5388" y="12578"/>
                </a:cubicBezTo>
                <a:cubicBezTo>
                  <a:pt x="5331" y="12827"/>
                  <a:pt x="5407" y="13030"/>
                  <a:pt x="5557" y="13030"/>
                </a:cubicBezTo>
                <a:cubicBezTo>
                  <a:pt x="5708" y="13030"/>
                  <a:pt x="5876" y="12827"/>
                  <a:pt x="5932" y="12578"/>
                </a:cubicBezTo>
                <a:cubicBezTo>
                  <a:pt x="5987" y="12329"/>
                  <a:pt x="5910" y="12129"/>
                  <a:pt x="5761" y="12129"/>
                </a:cubicBezTo>
                <a:close/>
                <a:moveTo>
                  <a:pt x="6423" y="12129"/>
                </a:moveTo>
                <a:cubicBezTo>
                  <a:pt x="6274" y="12129"/>
                  <a:pt x="6108" y="12329"/>
                  <a:pt x="6053" y="12578"/>
                </a:cubicBezTo>
                <a:cubicBezTo>
                  <a:pt x="5998" y="12827"/>
                  <a:pt x="6075" y="13030"/>
                  <a:pt x="6226" y="13030"/>
                </a:cubicBezTo>
                <a:cubicBezTo>
                  <a:pt x="6376" y="13030"/>
                  <a:pt x="6543" y="12827"/>
                  <a:pt x="6596" y="12578"/>
                </a:cubicBezTo>
                <a:cubicBezTo>
                  <a:pt x="6650" y="12329"/>
                  <a:pt x="6572" y="12129"/>
                  <a:pt x="6423" y="12129"/>
                </a:cubicBezTo>
                <a:close/>
                <a:moveTo>
                  <a:pt x="7094" y="12129"/>
                </a:moveTo>
                <a:cubicBezTo>
                  <a:pt x="6945" y="12129"/>
                  <a:pt x="6781" y="12329"/>
                  <a:pt x="6728" y="12578"/>
                </a:cubicBezTo>
                <a:cubicBezTo>
                  <a:pt x="6675" y="12827"/>
                  <a:pt x="6753" y="13030"/>
                  <a:pt x="6904" y="13030"/>
                </a:cubicBezTo>
                <a:cubicBezTo>
                  <a:pt x="7055" y="13030"/>
                  <a:pt x="7219" y="12827"/>
                  <a:pt x="7271" y="12578"/>
                </a:cubicBezTo>
                <a:cubicBezTo>
                  <a:pt x="7323" y="12329"/>
                  <a:pt x="7243" y="12129"/>
                  <a:pt x="7094" y="12129"/>
                </a:cubicBezTo>
                <a:close/>
                <a:moveTo>
                  <a:pt x="7756" y="12129"/>
                </a:moveTo>
                <a:cubicBezTo>
                  <a:pt x="7606" y="12129"/>
                  <a:pt x="7444" y="12329"/>
                  <a:pt x="7393" y="12578"/>
                </a:cubicBezTo>
                <a:cubicBezTo>
                  <a:pt x="7342" y="12827"/>
                  <a:pt x="7422" y="13030"/>
                  <a:pt x="7573" y="13030"/>
                </a:cubicBezTo>
                <a:cubicBezTo>
                  <a:pt x="7723" y="13030"/>
                  <a:pt x="7886" y="12827"/>
                  <a:pt x="7936" y="12578"/>
                </a:cubicBezTo>
                <a:cubicBezTo>
                  <a:pt x="7986" y="12329"/>
                  <a:pt x="7905" y="12129"/>
                  <a:pt x="7756" y="12129"/>
                </a:cubicBezTo>
                <a:close/>
                <a:moveTo>
                  <a:pt x="8417" y="12129"/>
                </a:moveTo>
                <a:cubicBezTo>
                  <a:pt x="8268" y="12129"/>
                  <a:pt x="8107" y="12329"/>
                  <a:pt x="8058" y="12578"/>
                </a:cubicBezTo>
                <a:cubicBezTo>
                  <a:pt x="8008" y="12827"/>
                  <a:pt x="8090" y="13030"/>
                  <a:pt x="8241" y="13030"/>
                </a:cubicBezTo>
                <a:cubicBezTo>
                  <a:pt x="8392" y="13030"/>
                  <a:pt x="8553" y="12827"/>
                  <a:pt x="8601" y="12578"/>
                </a:cubicBezTo>
                <a:cubicBezTo>
                  <a:pt x="8648" y="12329"/>
                  <a:pt x="8566" y="12129"/>
                  <a:pt x="8417" y="12129"/>
                </a:cubicBezTo>
                <a:close/>
                <a:moveTo>
                  <a:pt x="9079" y="12129"/>
                </a:moveTo>
                <a:cubicBezTo>
                  <a:pt x="8930" y="12129"/>
                  <a:pt x="8770" y="12329"/>
                  <a:pt x="8723" y="12578"/>
                </a:cubicBezTo>
                <a:cubicBezTo>
                  <a:pt x="8675" y="12827"/>
                  <a:pt x="8759" y="13030"/>
                  <a:pt x="8910" y="13030"/>
                </a:cubicBezTo>
                <a:cubicBezTo>
                  <a:pt x="9060" y="13030"/>
                  <a:pt x="9220" y="12827"/>
                  <a:pt x="9266" y="12578"/>
                </a:cubicBezTo>
                <a:cubicBezTo>
                  <a:pt x="9312" y="12329"/>
                  <a:pt x="9228" y="12129"/>
                  <a:pt x="9079" y="12129"/>
                </a:cubicBezTo>
                <a:close/>
                <a:moveTo>
                  <a:pt x="9740" y="12129"/>
                </a:moveTo>
                <a:cubicBezTo>
                  <a:pt x="9591" y="12129"/>
                  <a:pt x="9433" y="12329"/>
                  <a:pt x="9388" y="12578"/>
                </a:cubicBezTo>
                <a:cubicBezTo>
                  <a:pt x="9342" y="12827"/>
                  <a:pt x="9427" y="13030"/>
                  <a:pt x="9578" y="13030"/>
                </a:cubicBezTo>
                <a:cubicBezTo>
                  <a:pt x="9729" y="13030"/>
                  <a:pt x="9887" y="12827"/>
                  <a:pt x="9931" y="12578"/>
                </a:cubicBezTo>
                <a:cubicBezTo>
                  <a:pt x="9975" y="12329"/>
                  <a:pt x="9889" y="12129"/>
                  <a:pt x="9740" y="12129"/>
                </a:cubicBezTo>
                <a:close/>
                <a:moveTo>
                  <a:pt x="10402" y="12129"/>
                </a:moveTo>
                <a:cubicBezTo>
                  <a:pt x="10252" y="12129"/>
                  <a:pt x="10097" y="12329"/>
                  <a:pt x="10053" y="12578"/>
                </a:cubicBezTo>
                <a:cubicBezTo>
                  <a:pt x="10009" y="12827"/>
                  <a:pt x="10096" y="13030"/>
                  <a:pt x="10247" y="13030"/>
                </a:cubicBezTo>
                <a:cubicBezTo>
                  <a:pt x="10397" y="13030"/>
                  <a:pt x="10554" y="12827"/>
                  <a:pt x="10596" y="12578"/>
                </a:cubicBezTo>
                <a:cubicBezTo>
                  <a:pt x="10638" y="12329"/>
                  <a:pt x="10551" y="12129"/>
                  <a:pt x="10402" y="12129"/>
                </a:cubicBezTo>
                <a:close/>
                <a:moveTo>
                  <a:pt x="11064" y="12129"/>
                </a:moveTo>
                <a:cubicBezTo>
                  <a:pt x="10914" y="12129"/>
                  <a:pt x="10760" y="12329"/>
                  <a:pt x="10718" y="12578"/>
                </a:cubicBezTo>
                <a:cubicBezTo>
                  <a:pt x="10676" y="12827"/>
                  <a:pt x="10765" y="13030"/>
                  <a:pt x="10916" y="13030"/>
                </a:cubicBezTo>
                <a:cubicBezTo>
                  <a:pt x="11066" y="13030"/>
                  <a:pt x="11221" y="12827"/>
                  <a:pt x="11262" y="12578"/>
                </a:cubicBezTo>
                <a:cubicBezTo>
                  <a:pt x="11301" y="12329"/>
                  <a:pt x="11213" y="12129"/>
                  <a:pt x="11064" y="12129"/>
                </a:cubicBezTo>
                <a:close/>
                <a:moveTo>
                  <a:pt x="11725" y="12129"/>
                </a:moveTo>
                <a:cubicBezTo>
                  <a:pt x="11576" y="12129"/>
                  <a:pt x="11423" y="12329"/>
                  <a:pt x="11383" y="12578"/>
                </a:cubicBezTo>
                <a:cubicBezTo>
                  <a:pt x="11344" y="12827"/>
                  <a:pt x="11433" y="13030"/>
                  <a:pt x="11584" y="13030"/>
                </a:cubicBezTo>
                <a:cubicBezTo>
                  <a:pt x="11735" y="13030"/>
                  <a:pt x="11888" y="12827"/>
                  <a:pt x="11926" y="12578"/>
                </a:cubicBezTo>
                <a:cubicBezTo>
                  <a:pt x="11964" y="12329"/>
                  <a:pt x="11874" y="12129"/>
                  <a:pt x="11725" y="12129"/>
                </a:cubicBezTo>
                <a:close/>
                <a:moveTo>
                  <a:pt x="12386" y="12129"/>
                </a:moveTo>
                <a:cubicBezTo>
                  <a:pt x="12237" y="12129"/>
                  <a:pt x="12086" y="12329"/>
                  <a:pt x="12048" y="12578"/>
                </a:cubicBezTo>
                <a:cubicBezTo>
                  <a:pt x="12011" y="12827"/>
                  <a:pt x="12102" y="13030"/>
                  <a:pt x="12252" y="13030"/>
                </a:cubicBezTo>
                <a:cubicBezTo>
                  <a:pt x="12403" y="13030"/>
                  <a:pt x="12555" y="12827"/>
                  <a:pt x="12591" y="12578"/>
                </a:cubicBezTo>
                <a:cubicBezTo>
                  <a:pt x="12628" y="12329"/>
                  <a:pt x="12535" y="12129"/>
                  <a:pt x="12386" y="12129"/>
                </a:cubicBezTo>
                <a:close/>
                <a:moveTo>
                  <a:pt x="6187" y="13243"/>
                </a:moveTo>
                <a:cubicBezTo>
                  <a:pt x="6036" y="13243"/>
                  <a:pt x="5868" y="13448"/>
                  <a:pt x="5812" y="13702"/>
                </a:cubicBezTo>
                <a:cubicBezTo>
                  <a:pt x="5755" y="13959"/>
                  <a:pt x="5832" y="14167"/>
                  <a:pt x="5985" y="14167"/>
                </a:cubicBezTo>
                <a:cubicBezTo>
                  <a:pt x="6138" y="14167"/>
                  <a:pt x="6307" y="13959"/>
                  <a:pt x="6362" y="13702"/>
                </a:cubicBezTo>
                <a:cubicBezTo>
                  <a:pt x="6417" y="13448"/>
                  <a:pt x="6338" y="13243"/>
                  <a:pt x="6187" y="13243"/>
                </a:cubicBezTo>
                <a:close/>
                <a:moveTo>
                  <a:pt x="6858" y="13243"/>
                </a:moveTo>
                <a:cubicBezTo>
                  <a:pt x="6707" y="13243"/>
                  <a:pt x="6541" y="13448"/>
                  <a:pt x="6487" y="13702"/>
                </a:cubicBezTo>
                <a:cubicBezTo>
                  <a:pt x="6432" y="13959"/>
                  <a:pt x="6511" y="14167"/>
                  <a:pt x="6663" y="14167"/>
                </a:cubicBezTo>
                <a:cubicBezTo>
                  <a:pt x="6816" y="14167"/>
                  <a:pt x="6984" y="13959"/>
                  <a:pt x="7037" y="13702"/>
                </a:cubicBezTo>
                <a:cubicBezTo>
                  <a:pt x="7090" y="13448"/>
                  <a:pt x="7009" y="13243"/>
                  <a:pt x="6858" y="13243"/>
                </a:cubicBezTo>
                <a:close/>
                <a:moveTo>
                  <a:pt x="7530" y="13243"/>
                </a:moveTo>
                <a:cubicBezTo>
                  <a:pt x="7379" y="13243"/>
                  <a:pt x="7214" y="13448"/>
                  <a:pt x="7161" y="13702"/>
                </a:cubicBezTo>
                <a:cubicBezTo>
                  <a:pt x="7109" y="13959"/>
                  <a:pt x="7189" y="14167"/>
                  <a:pt x="7342" y="14167"/>
                </a:cubicBezTo>
                <a:cubicBezTo>
                  <a:pt x="7495" y="14167"/>
                  <a:pt x="7661" y="13959"/>
                  <a:pt x="7712" y="13702"/>
                </a:cubicBezTo>
                <a:cubicBezTo>
                  <a:pt x="7763" y="13448"/>
                  <a:pt x="7681" y="13243"/>
                  <a:pt x="7530" y="13243"/>
                </a:cubicBezTo>
                <a:close/>
                <a:moveTo>
                  <a:pt x="8202" y="13243"/>
                </a:moveTo>
                <a:cubicBezTo>
                  <a:pt x="8050" y="13243"/>
                  <a:pt x="7887" y="13448"/>
                  <a:pt x="7837" y="13702"/>
                </a:cubicBezTo>
                <a:cubicBezTo>
                  <a:pt x="7786" y="13959"/>
                  <a:pt x="7868" y="14167"/>
                  <a:pt x="8021" y="14167"/>
                </a:cubicBezTo>
                <a:cubicBezTo>
                  <a:pt x="8174" y="14167"/>
                  <a:pt x="8337" y="13959"/>
                  <a:pt x="8387" y="13702"/>
                </a:cubicBezTo>
                <a:cubicBezTo>
                  <a:pt x="8436" y="13448"/>
                  <a:pt x="8353" y="13243"/>
                  <a:pt x="8202" y="13243"/>
                </a:cubicBezTo>
                <a:close/>
                <a:moveTo>
                  <a:pt x="8873" y="13243"/>
                </a:moveTo>
                <a:cubicBezTo>
                  <a:pt x="8722" y="13243"/>
                  <a:pt x="8560" y="13448"/>
                  <a:pt x="8512" y="13702"/>
                </a:cubicBezTo>
                <a:cubicBezTo>
                  <a:pt x="8463" y="13959"/>
                  <a:pt x="8547" y="14167"/>
                  <a:pt x="8700" y="14167"/>
                </a:cubicBezTo>
                <a:cubicBezTo>
                  <a:pt x="8852" y="14167"/>
                  <a:pt x="9015" y="13959"/>
                  <a:pt x="9062" y="13702"/>
                </a:cubicBezTo>
                <a:cubicBezTo>
                  <a:pt x="9109" y="13448"/>
                  <a:pt x="9024" y="13243"/>
                  <a:pt x="8873" y="13243"/>
                </a:cubicBezTo>
                <a:close/>
                <a:moveTo>
                  <a:pt x="9534" y="13243"/>
                </a:moveTo>
                <a:cubicBezTo>
                  <a:pt x="9383" y="13243"/>
                  <a:pt x="9223" y="13448"/>
                  <a:pt x="9177" y="13702"/>
                </a:cubicBezTo>
                <a:cubicBezTo>
                  <a:pt x="9130" y="13959"/>
                  <a:pt x="9215" y="14167"/>
                  <a:pt x="9368" y="14167"/>
                </a:cubicBezTo>
                <a:cubicBezTo>
                  <a:pt x="9521" y="14167"/>
                  <a:pt x="9681" y="13959"/>
                  <a:pt x="9727" y="13702"/>
                </a:cubicBezTo>
                <a:cubicBezTo>
                  <a:pt x="9772" y="13448"/>
                  <a:pt x="9685" y="13243"/>
                  <a:pt x="9534" y="13243"/>
                </a:cubicBezTo>
                <a:close/>
                <a:moveTo>
                  <a:pt x="10206" y="13243"/>
                </a:moveTo>
                <a:cubicBezTo>
                  <a:pt x="10055" y="13243"/>
                  <a:pt x="9896" y="13448"/>
                  <a:pt x="9852" y="13702"/>
                </a:cubicBezTo>
                <a:cubicBezTo>
                  <a:pt x="9807" y="13959"/>
                  <a:pt x="9894" y="14167"/>
                  <a:pt x="10047" y="14167"/>
                </a:cubicBezTo>
                <a:cubicBezTo>
                  <a:pt x="10199" y="14167"/>
                  <a:pt x="10359" y="13959"/>
                  <a:pt x="10402" y="13702"/>
                </a:cubicBezTo>
                <a:cubicBezTo>
                  <a:pt x="10445" y="13448"/>
                  <a:pt x="10357" y="13243"/>
                  <a:pt x="10206" y="13243"/>
                </a:cubicBezTo>
                <a:close/>
                <a:moveTo>
                  <a:pt x="10877" y="13243"/>
                </a:moveTo>
                <a:cubicBezTo>
                  <a:pt x="10726" y="13243"/>
                  <a:pt x="10569" y="13448"/>
                  <a:pt x="10527" y="13702"/>
                </a:cubicBezTo>
                <a:cubicBezTo>
                  <a:pt x="10484" y="13959"/>
                  <a:pt x="10573" y="14167"/>
                  <a:pt x="10726" y="14167"/>
                </a:cubicBezTo>
                <a:cubicBezTo>
                  <a:pt x="10878" y="14167"/>
                  <a:pt x="11036" y="13959"/>
                  <a:pt x="11077" y="13702"/>
                </a:cubicBezTo>
                <a:cubicBezTo>
                  <a:pt x="11118" y="13448"/>
                  <a:pt x="11028" y="13243"/>
                  <a:pt x="10877" y="13243"/>
                </a:cubicBezTo>
                <a:close/>
                <a:moveTo>
                  <a:pt x="11549" y="13243"/>
                </a:moveTo>
                <a:cubicBezTo>
                  <a:pt x="11398" y="13243"/>
                  <a:pt x="11243" y="13448"/>
                  <a:pt x="11202" y="13702"/>
                </a:cubicBezTo>
                <a:cubicBezTo>
                  <a:pt x="11161" y="13959"/>
                  <a:pt x="11252" y="14167"/>
                  <a:pt x="11404" y="14167"/>
                </a:cubicBezTo>
                <a:cubicBezTo>
                  <a:pt x="11557" y="14167"/>
                  <a:pt x="11713" y="13959"/>
                  <a:pt x="11752" y="13702"/>
                </a:cubicBezTo>
                <a:cubicBezTo>
                  <a:pt x="11791" y="13448"/>
                  <a:pt x="11700" y="13243"/>
                  <a:pt x="11549" y="13243"/>
                </a:cubicBezTo>
                <a:close/>
                <a:moveTo>
                  <a:pt x="12220" y="13243"/>
                </a:moveTo>
                <a:cubicBezTo>
                  <a:pt x="12069" y="13243"/>
                  <a:pt x="11916" y="13448"/>
                  <a:pt x="11877" y="13702"/>
                </a:cubicBezTo>
                <a:cubicBezTo>
                  <a:pt x="11838" y="13959"/>
                  <a:pt x="11931" y="14167"/>
                  <a:pt x="12083" y="14167"/>
                </a:cubicBezTo>
                <a:cubicBezTo>
                  <a:pt x="12236" y="14167"/>
                  <a:pt x="12390" y="13959"/>
                  <a:pt x="12427" y="13702"/>
                </a:cubicBezTo>
                <a:cubicBezTo>
                  <a:pt x="12465" y="13448"/>
                  <a:pt x="12371" y="13243"/>
                  <a:pt x="12220" y="13243"/>
                </a:cubicBezTo>
                <a:close/>
                <a:moveTo>
                  <a:pt x="6623" y="14383"/>
                </a:moveTo>
                <a:cubicBezTo>
                  <a:pt x="6470" y="14383"/>
                  <a:pt x="6301" y="14594"/>
                  <a:pt x="6245" y="14855"/>
                </a:cubicBezTo>
                <a:cubicBezTo>
                  <a:pt x="6189" y="15117"/>
                  <a:pt x="6269" y="15332"/>
                  <a:pt x="6423" y="15332"/>
                </a:cubicBezTo>
                <a:cubicBezTo>
                  <a:pt x="6578" y="15332"/>
                  <a:pt x="6748" y="15117"/>
                  <a:pt x="6803" y="14855"/>
                </a:cubicBezTo>
                <a:cubicBezTo>
                  <a:pt x="6857" y="14594"/>
                  <a:pt x="6776" y="14383"/>
                  <a:pt x="6623" y="14383"/>
                </a:cubicBezTo>
                <a:close/>
                <a:moveTo>
                  <a:pt x="7295" y="14383"/>
                </a:moveTo>
                <a:cubicBezTo>
                  <a:pt x="7141" y="14383"/>
                  <a:pt x="6974" y="14594"/>
                  <a:pt x="6920" y="14855"/>
                </a:cubicBezTo>
                <a:cubicBezTo>
                  <a:pt x="6866" y="15117"/>
                  <a:pt x="6947" y="15332"/>
                  <a:pt x="7102" y="15332"/>
                </a:cubicBezTo>
                <a:cubicBezTo>
                  <a:pt x="7256" y="15332"/>
                  <a:pt x="7425" y="15117"/>
                  <a:pt x="7477" y="14855"/>
                </a:cubicBezTo>
                <a:cubicBezTo>
                  <a:pt x="7529" y="14594"/>
                  <a:pt x="7447" y="14383"/>
                  <a:pt x="7295" y="14383"/>
                </a:cubicBezTo>
                <a:close/>
                <a:moveTo>
                  <a:pt x="7976" y="14383"/>
                </a:moveTo>
                <a:cubicBezTo>
                  <a:pt x="7823" y="14383"/>
                  <a:pt x="7657" y="14594"/>
                  <a:pt x="7605" y="14855"/>
                </a:cubicBezTo>
                <a:cubicBezTo>
                  <a:pt x="7553" y="15117"/>
                  <a:pt x="7636" y="15332"/>
                  <a:pt x="7791" y="15332"/>
                </a:cubicBezTo>
                <a:cubicBezTo>
                  <a:pt x="7945" y="15332"/>
                  <a:pt x="8112" y="15117"/>
                  <a:pt x="8162" y="14855"/>
                </a:cubicBezTo>
                <a:cubicBezTo>
                  <a:pt x="8212" y="14594"/>
                  <a:pt x="8129" y="14383"/>
                  <a:pt x="7976" y="14383"/>
                </a:cubicBezTo>
                <a:close/>
                <a:moveTo>
                  <a:pt x="8658" y="14383"/>
                </a:moveTo>
                <a:cubicBezTo>
                  <a:pt x="8505" y="14383"/>
                  <a:pt x="8340" y="14594"/>
                  <a:pt x="8290" y="14855"/>
                </a:cubicBezTo>
                <a:cubicBezTo>
                  <a:pt x="8240" y="15117"/>
                  <a:pt x="8325" y="15332"/>
                  <a:pt x="8480" y="15332"/>
                </a:cubicBezTo>
                <a:cubicBezTo>
                  <a:pt x="8634" y="15332"/>
                  <a:pt x="8799" y="15117"/>
                  <a:pt x="8848" y="14855"/>
                </a:cubicBezTo>
                <a:cubicBezTo>
                  <a:pt x="8896" y="14594"/>
                  <a:pt x="8811" y="14383"/>
                  <a:pt x="8658" y="14383"/>
                </a:cubicBezTo>
                <a:close/>
                <a:moveTo>
                  <a:pt x="9338" y="14383"/>
                </a:moveTo>
                <a:cubicBezTo>
                  <a:pt x="9185" y="14383"/>
                  <a:pt x="9023" y="14594"/>
                  <a:pt x="8975" y="14855"/>
                </a:cubicBezTo>
                <a:cubicBezTo>
                  <a:pt x="8927" y="15117"/>
                  <a:pt x="9013" y="15332"/>
                  <a:pt x="9168" y="15332"/>
                </a:cubicBezTo>
                <a:cubicBezTo>
                  <a:pt x="9323" y="15332"/>
                  <a:pt x="9486" y="15117"/>
                  <a:pt x="9532" y="14855"/>
                </a:cubicBezTo>
                <a:cubicBezTo>
                  <a:pt x="9579" y="14594"/>
                  <a:pt x="9492" y="14383"/>
                  <a:pt x="9338" y="14383"/>
                </a:cubicBezTo>
                <a:close/>
                <a:moveTo>
                  <a:pt x="10010" y="14383"/>
                </a:moveTo>
                <a:cubicBezTo>
                  <a:pt x="9857" y="14383"/>
                  <a:pt x="9696" y="14594"/>
                  <a:pt x="9650" y="14855"/>
                </a:cubicBezTo>
                <a:cubicBezTo>
                  <a:pt x="9604" y="15117"/>
                  <a:pt x="9692" y="15332"/>
                  <a:pt x="9847" y="15332"/>
                </a:cubicBezTo>
                <a:cubicBezTo>
                  <a:pt x="10002" y="15332"/>
                  <a:pt x="10163" y="15117"/>
                  <a:pt x="10208" y="14855"/>
                </a:cubicBezTo>
                <a:cubicBezTo>
                  <a:pt x="10252" y="14594"/>
                  <a:pt x="10163" y="14383"/>
                  <a:pt x="10010" y="14383"/>
                </a:cubicBezTo>
                <a:close/>
                <a:moveTo>
                  <a:pt x="10692" y="14383"/>
                </a:moveTo>
                <a:cubicBezTo>
                  <a:pt x="10539" y="14383"/>
                  <a:pt x="10379" y="14594"/>
                  <a:pt x="10335" y="14855"/>
                </a:cubicBezTo>
                <a:cubicBezTo>
                  <a:pt x="10291" y="15117"/>
                  <a:pt x="10381" y="15332"/>
                  <a:pt x="10536" y="15332"/>
                </a:cubicBezTo>
                <a:cubicBezTo>
                  <a:pt x="10691" y="15332"/>
                  <a:pt x="10851" y="15117"/>
                  <a:pt x="10893" y="14855"/>
                </a:cubicBezTo>
                <a:cubicBezTo>
                  <a:pt x="10935" y="14594"/>
                  <a:pt x="10845" y="14383"/>
                  <a:pt x="10692" y="14383"/>
                </a:cubicBezTo>
                <a:close/>
                <a:moveTo>
                  <a:pt x="11373" y="14383"/>
                </a:moveTo>
                <a:cubicBezTo>
                  <a:pt x="11220" y="14383"/>
                  <a:pt x="11062" y="14594"/>
                  <a:pt x="11021" y="14855"/>
                </a:cubicBezTo>
                <a:cubicBezTo>
                  <a:pt x="10979" y="15117"/>
                  <a:pt x="11070" y="15332"/>
                  <a:pt x="11225" y="15332"/>
                </a:cubicBezTo>
                <a:cubicBezTo>
                  <a:pt x="11380" y="15332"/>
                  <a:pt x="11538" y="15117"/>
                  <a:pt x="11578" y="14855"/>
                </a:cubicBezTo>
                <a:cubicBezTo>
                  <a:pt x="11618" y="14594"/>
                  <a:pt x="11526" y="14383"/>
                  <a:pt x="11373" y="14383"/>
                </a:cubicBezTo>
                <a:close/>
                <a:moveTo>
                  <a:pt x="7059" y="15547"/>
                </a:moveTo>
                <a:cubicBezTo>
                  <a:pt x="6904" y="15547"/>
                  <a:pt x="6734" y="15763"/>
                  <a:pt x="6678" y="16032"/>
                </a:cubicBezTo>
                <a:cubicBezTo>
                  <a:pt x="6623" y="16302"/>
                  <a:pt x="6704" y="16522"/>
                  <a:pt x="6861" y="16522"/>
                </a:cubicBezTo>
                <a:cubicBezTo>
                  <a:pt x="7018" y="16522"/>
                  <a:pt x="7189" y="16302"/>
                  <a:pt x="7243" y="16032"/>
                </a:cubicBezTo>
                <a:cubicBezTo>
                  <a:pt x="7297" y="15763"/>
                  <a:pt x="7214" y="15547"/>
                  <a:pt x="7059" y="15547"/>
                </a:cubicBezTo>
                <a:close/>
                <a:moveTo>
                  <a:pt x="7751" y="15547"/>
                </a:moveTo>
                <a:cubicBezTo>
                  <a:pt x="7595" y="15547"/>
                  <a:pt x="7427" y="15763"/>
                  <a:pt x="7373" y="16032"/>
                </a:cubicBezTo>
                <a:cubicBezTo>
                  <a:pt x="7320" y="16302"/>
                  <a:pt x="7403" y="16522"/>
                  <a:pt x="7560" y="16522"/>
                </a:cubicBezTo>
                <a:cubicBezTo>
                  <a:pt x="7717" y="16522"/>
                  <a:pt x="7886" y="16302"/>
                  <a:pt x="7938" y="16032"/>
                </a:cubicBezTo>
                <a:cubicBezTo>
                  <a:pt x="7990" y="15763"/>
                  <a:pt x="7906" y="15547"/>
                  <a:pt x="7751" y="15547"/>
                </a:cubicBezTo>
                <a:close/>
                <a:moveTo>
                  <a:pt x="8442" y="15547"/>
                </a:moveTo>
                <a:cubicBezTo>
                  <a:pt x="8287" y="15547"/>
                  <a:pt x="8120" y="15763"/>
                  <a:pt x="8068" y="16032"/>
                </a:cubicBezTo>
                <a:cubicBezTo>
                  <a:pt x="8017" y="16302"/>
                  <a:pt x="8103" y="16522"/>
                  <a:pt x="8260" y="16522"/>
                </a:cubicBezTo>
                <a:cubicBezTo>
                  <a:pt x="8416" y="16522"/>
                  <a:pt x="8584" y="16302"/>
                  <a:pt x="8634" y="16032"/>
                </a:cubicBezTo>
                <a:cubicBezTo>
                  <a:pt x="8683" y="15763"/>
                  <a:pt x="8597" y="15547"/>
                  <a:pt x="8442" y="15547"/>
                </a:cubicBezTo>
                <a:close/>
                <a:moveTo>
                  <a:pt x="11187" y="15547"/>
                </a:moveTo>
                <a:cubicBezTo>
                  <a:pt x="11032" y="15547"/>
                  <a:pt x="10872" y="15763"/>
                  <a:pt x="10830" y="16032"/>
                </a:cubicBezTo>
                <a:cubicBezTo>
                  <a:pt x="10786" y="16302"/>
                  <a:pt x="10879" y="16522"/>
                  <a:pt x="11035" y="16522"/>
                </a:cubicBezTo>
                <a:cubicBezTo>
                  <a:pt x="11192" y="16522"/>
                  <a:pt x="11353" y="16302"/>
                  <a:pt x="11394" y="16032"/>
                </a:cubicBezTo>
                <a:cubicBezTo>
                  <a:pt x="11435" y="15763"/>
                  <a:pt x="11342" y="15547"/>
                  <a:pt x="11187" y="15547"/>
                </a:cubicBezTo>
                <a:close/>
                <a:moveTo>
                  <a:pt x="7516" y="16737"/>
                </a:moveTo>
                <a:cubicBezTo>
                  <a:pt x="7358" y="16737"/>
                  <a:pt x="7187" y="16959"/>
                  <a:pt x="7132" y="17235"/>
                </a:cubicBezTo>
                <a:cubicBezTo>
                  <a:pt x="7077" y="17513"/>
                  <a:pt x="7161" y="17739"/>
                  <a:pt x="7320" y="17739"/>
                </a:cubicBezTo>
                <a:cubicBezTo>
                  <a:pt x="7479" y="17739"/>
                  <a:pt x="7651" y="17513"/>
                  <a:pt x="7705" y="17235"/>
                </a:cubicBezTo>
                <a:cubicBezTo>
                  <a:pt x="7757" y="16959"/>
                  <a:pt x="7673" y="16737"/>
                  <a:pt x="7516" y="16737"/>
                </a:cubicBezTo>
                <a:close/>
                <a:moveTo>
                  <a:pt x="8217" y="16737"/>
                </a:moveTo>
                <a:cubicBezTo>
                  <a:pt x="8060" y="16737"/>
                  <a:pt x="7890" y="16959"/>
                  <a:pt x="7837" y="17235"/>
                </a:cubicBezTo>
                <a:cubicBezTo>
                  <a:pt x="7784" y="17513"/>
                  <a:pt x="7870" y="17739"/>
                  <a:pt x="8029" y="17739"/>
                </a:cubicBezTo>
                <a:cubicBezTo>
                  <a:pt x="8188" y="17739"/>
                  <a:pt x="8359" y="17513"/>
                  <a:pt x="8410" y="17235"/>
                </a:cubicBezTo>
                <a:cubicBezTo>
                  <a:pt x="8461" y="16959"/>
                  <a:pt x="8374" y="16737"/>
                  <a:pt x="8217" y="16737"/>
                </a:cubicBezTo>
                <a:close/>
                <a:moveTo>
                  <a:pt x="11703" y="16737"/>
                </a:moveTo>
                <a:cubicBezTo>
                  <a:pt x="11546" y="16737"/>
                  <a:pt x="11385" y="16959"/>
                  <a:pt x="11344" y="17235"/>
                </a:cubicBezTo>
                <a:cubicBezTo>
                  <a:pt x="11301" y="17513"/>
                  <a:pt x="11396" y="17739"/>
                  <a:pt x="11555" y="17739"/>
                </a:cubicBezTo>
                <a:cubicBezTo>
                  <a:pt x="11714" y="17739"/>
                  <a:pt x="11876" y="17513"/>
                  <a:pt x="11916" y="17235"/>
                </a:cubicBezTo>
                <a:cubicBezTo>
                  <a:pt x="11956" y="16959"/>
                  <a:pt x="11861" y="16737"/>
                  <a:pt x="11703" y="16737"/>
                </a:cubicBezTo>
                <a:close/>
                <a:moveTo>
                  <a:pt x="7281" y="17953"/>
                </a:moveTo>
                <a:cubicBezTo>
                  <a:pt x="7121" y="17953"/>
                  <a:pt x="6947" y="18182"/>
                  <a:pt x="6891" y="18466"/>
                </a:cubicBezTo>
                <a:cubicBezTo>
                  <a:pt x="6834" y="18750"/>
                  <a:pt x="6918" y="18983"/>
                  <a:pt x="7080" y="18983"/>
                </a:cubicBezTo>
                <a:cubicBezTo>
                  <a:pt x="7241" y="18983"/>
                  <a:pt x="7416" y="18750"/>
                  <a:pt x="7471" y="18466"/>
                </a:cubicBezTo>
                <a:cubicBezTo>
                  <a:pt x="7525" y="18182"/>
                  <a:pt x="7440" y="17953"/>
                  <a:pt x="7281" y="17953"/>
                </a:cubicBezTo>
                <a:close/>
                <a:moveTo>
                  <a:pt x="7982" y="17953"/>
                </a:moveTo>
                <a:cubicBezTo>
                  <a:pt x="7823" y="17953"/>
                  <a:pt x="7650" y="18182"/>
                  <a:pt x="7595" y="18466"/>
                </a:cubicBezTo>
                <a:cubicBezTo>
                  <a:pt x="7541" y="18750"/>
                  <a:pt x="7628" y="18983"/>
                  <a:pt x="7789" y="18983"/>
                </a:cubicBezTo>
                <a:cubicBezTo>
                  <a:pt x="7950" y="18983"/>
                  <a:pt x="8124" y="18750"/>
                  <a:pt x="8176" y="18466"/>
                </a:cubicBezTo>
                <a:cubicBezTo>
                  <a:pt x="8229" y="18182"/>
                  <a:pt x="8141" y="17953"/>
                  <a:pt x="7982" y="17953"/>
                </a:cubicBezTo>
                <a:close/>
                <a:moveTo>
                  <a:pt x="8693" y="17953"/>
                </a:moveTo>
                <a:cubicBezTo>
                  <a:pt x="8534" y="17953"/>
                  <a:pt x="8363" y="18182"/>
                  <a:pt x="8311" y="18466"/>
                </a:cubicBezTo>
                <a:cubicBezTo>
                  <a:pt x="8259" y="18750"/>
                  <a:pt x="8347" y="18983"/>
                  <a:pt x="8508" y="18983"/>
                </a:cubicBezTo>
                <a:cubicBezTo>
                  <a:pt x="8669" y="18983"/>
                  <a:pt x="8841" y="18750"/>
                  <a:pt x="8891" y="18466"/>
                </a:cubicBezTo>
                <a:cubicBezTo>
                  <a:pt x="8941" y="18182"/>
                  <a:pt x="8852" y="17953"/>
                  <a:pt x="8693" y="17953"/>
                </a:cubicBezTo>
                <a:close/>
                <a:moveTo>
                  <a:pt x="9404" y="17953"/>
                </a:moveTo>
                <a:cubicBezTo>
                  <a:pt x="9245" y="17953"/>
                  <a:pt x="9076" y="18182"/>
                  <a:pt x="9026" y="18466"/>
                </a:cubicBezTo>
                <a:cubicBezTo>
                  <a:pt x="8976" y="18750"/>
                  <a:pt x="9066" y="18983"/>
                  <a:pt x="9227" y="18983"/>
                </a:cubicBezTo>
                <a:cubicBezTo>
                  <a:pt x="9389" y="18983"/>
                  <a:pt x="9558" y="18750"/>
                  <a:pt x="9606" y="18466"/>
                </a:cubicBezTo>
                <a:cubicBezTo>
                  <a:pt x="9654" y="18182"/>
                  <a:pt x="9564" y="17953"/>
                  <a:pt x="9404" y="17953"/>
                </a:cubicBezTo>
                <a:close/>
                <a:moveTo>
                  <a:pt x="11518" y="17953"/>
                </a:moveTo>
                <a:cubicBezTo>
                  <a:pt x="11359" y="17953"/>
                  <a:pt x="11195" y="18182"/>
                  <a:pt x="11152" y="18466"/>
                </a:cubicBezTo>
                <a:cubicBezTo>
                  <a:pt x="11109" y="18750"/>
                  <a:pt x="11204" y="18983"/>
                  <a:pt x="11365" y="18983"/>
                </a:cubicBezTo>
                <a:cubicBezTo>
                  <a:pt x="11527" y="18983"/>
                  <a:pt x="11691" y="18750"/>
                  <a:pt x="11733" y="18466"/>
                </a:cubicBezTo>
                <a:cubicBezTo>
                  <a:pt x="11774" y="18182"/>
                  <a:pt x="11678" y="17953"/>
                  <a:pt x="11518" y="17953"/>
                </a:cubicBezTo>
                <a:close/>
                <a:moveTo>
                  <a:pt x="12230" y="17953"/>
                </a:moveTo>
                <a:cubicBezTo>
                  <a:pt x="12070" y="17953"/>
                  <a:pt x="11909" y="18182"/>
                  <a:pt x="11868" y="18466"/>
                </a:cubicBezTo>
                <a:cubicBezTo>
                  <a:pt x="11827" y="18750"/>
                  <a:pt x="11924" y="18983"/>
                  <a:pt x="12085" y="18983"/>
                </a:cubicBezTo>
                <a:cubicBezTo>
                  <a:pt x="12246" y="18983"/>
                  <a:pt x="12409" y="18750"/>
                  <a:pt x="12448" y="18466"/>
                </a:cubicBezTo>
                <a:cubicBezTo>
                  <a:pt x="12487" y="18182"/>
                  <a:pt x="12389" y="17953"/>
                  <a:pt x="12230" y="17953"/>
                </a:cubicBezTo>
                <a:close/>
                <a:moveTo>
                  <a:pt x="8468" y="19219"/>
                </a:moveTo>
                <a:cubicBezTo>
                  <a:pt x="8306" y="19219"/>
                  <a:pt x="8132" y="19455"/>
                  <a:pt x="8079" y="19746"/>
                </a:cubicBezTo>
                <a:cubicBezTo>
                  <a:pt x="8026" y="20039"/>
                  <a:pt x="8114" y="20279"/>
                  <a:pt x="8278" y="20279"/>
                </a:cubicBezTo>
                <a:cubicBezTo>
                  <a:pt x="8441" y="20279"/>
                  <a:pt x="8616" y="20039"/>
                  <a:pt x="8668" y="19746"/>
                </a:cubicBezTo>
                <a:cubicBezTo>
                  <a:pt x="8719" y="19455"/>
                  <a:pt x="8630" y="19219"/>
                  <a:pt x="8468" y="19219"/>
                </a:cubicBezTo>
                <a:close/>
                <a:moveTo>
                  <a:pt x="9179" y="19219"/>
                </a:moveTo>
                <a:cubicBezTo>
                  <a:pt x="9018" y="19219"/>
                  <a:pt x="8845" y="19455"/>
                  <a:pt x="8794" y="19746"/>
                </a:cubicBezTo>
                <a:cubicBezTo>
                  <a:pt x="8743" y="20039"/>
                  <a:pt x="8834" y="20279"/>
                  <a:pt x="8997" y="20279"/>
                </a:cubicBezTo>
                <a:cubicBezTo>
                  <a:pt x="9161" y="20279"/>
                  <a:pt x="9334" y="20039"/>
                  <a:pt x="9383" y="19746"/>
                </a:cubicBezTo>
                <a:cubicBezTo>
                  <a:pt x="9432" y="19455"/>
                  <a:pt x="9341" y="19219"/>
                  <a:pt x="9179" y="19219"/>
                </a:cubicBezTo>
                <a:close/>
                <a:moveTo>
                  <a:pt x="9901" y="19219"/>
                </a:moveTo>
                <a:cubicBezTo>
                  <a:pt x="9739" y="19219"/>
                  <a:pt x="9568" y="19455"/>
                  <a:pt x="9520" y="19746"/>
                </a:cubicBezTo>
                <a:cubicBezTo>
                  <a:pt x="9471" y="20039"/>
                  <a:pt x="9564" y="20279"/>
                  <a:pt x="9727" y="20279"/>
                </a:cubicBezTo>
                <a:cubicBezTo>
                  <a:pt x="9891" y="20279"/>
                  <a:pt x="10061" y="20039"/>
                  <a:pt x="10109" y="19746"/>
                </a:cubicBezTo>
                <a:cubicBezTo>
                  <a:pt x="10155" y="19455"/>
                  <a:pt x="10062" y="19219"/>
                  <a:pt x="9901" y="19219"/>
                </a:cubicBezTo>
                <a:close/>
                <a:moveTo>
                  <a:pt x="9686" y="20510"/>
                </a:moveTo>
                <a:cubicBezTo>
                  <a:pt x="9522" y="20510"/>
                  <a:pt x="9348" y="20752"/>
                  <a:pt x="9298" y="21052"/>
                </a:cubicBezTo>
                <a:cubicBezTo>
                  <a:pt x="9248" y="21353"/>
                  <a:pt x="9341" y="21600"/>
                  <a:pt x="9507" y="21600"/>
                </a:cubicBezTo>
                <a:cubicBezTo>
                  <a:pt x="9673" y="21600"/>
                  <a:pt x="9847" y="21353"/>
                  <a:pt x="9896" y="21052"/>
                </a:cubicBezTo>
                <a:cubicBezTo>
                  <a:pt x="9944" y="20752"/>
                  <a:pt x="9850" y="20510"/>
                  <a:pt x="9686" y="20510"/>
                </a:cubicBezTo>
                <a:close/>
              </a:path>
            </a:pathLst>
          </a:custGeom>
          <a:solidFill>
            <a:schemeClr val="accent4"/>
          </a:solidFill>
          <a:ln w="12700">
            <a:miter lim="400000"/>
          </a:ln>
        </p:spPr>
        <p:txBody>
          <a:bodyPr lIns="0" tIns="0" rIns="0" bIns="0" anchor="ctr"/>
          <a:lstStyle/>
          <a:p>
            <a:pPr lvl="0">
              <a:defRPr sz="1400">
                <a:solidFill>
                  <a:srgbClr val="FFFFFF"/>
                </a:solidFill>
                <a:effectLst>
                  <a:outerShdw blurRad="38100" dist="12700" dir="5400000" rotWithShape="0">
                    <a:srgbClr val="000000">
                      <a:alpha val="50000"/>
                    </a:srgbClr>
                  </a:outerShdw>
                </a:effectLst>
              </a:defRPr>
            </a:pPr>
            <a:endParaRPr sz="1050"/>
          </a:p>
        </p:txBody>
      </p:sp>
      <p:sp>
        <p:nvSpPr>
          <p:cNvPr id="7" name="Shape 7"/>
          <p:cNvSpPr/>
          <p:nvPr/>
        </p:nvSpPr>
        <p:spPr>
          <a:xfrm>
            <a:off x="3991822" y="3485532"/>
            <a:ext cx="1233054" cy="420926"/>
          </a:xfrm>
          <a:custGeom>
            <a:avLst/>
            <a:gdLst/>
            <a:ahLst/>
            <a:cxnLst>
              <a:cxn ang="0">
                <a:pos x="wd2" y="hd2"/>
              </a:cxn>
              <a:cxn ang="5400000">
                <a:pos x="wd2" y="hd2"/>
              </a:cxn>
              <a:cxn ang="10800000">
                <a:pos x="wd2" y="hd2"/>
              </a:cxn>
              <a:cxn ang="16200000">
                <a:pos x="wd2" y="hd2"/>
              </a:cxn>
            </a:cxnLst>
            <a:rect l="0" t="0" r="r" b="b"/>
            <a:pathLst>
              <a:path w="21545" h="21600" extrusionOk="0">
                <a:moveTo>
                  <a:pt x="7346" y="0"/>
                </a:moveTo>
                <a:cubicBezTo>
                  <a:pt x="7061" y="0"/>
                  <a:pt x="6832" y="406"/>
                  <a:pt x="6834" y="908"/>
                </a:cubicBezTo>
                <a:cubicBezTo>
                  <a:pt x="6835" y="1412"/>
                  <a:pt x="7069" y="1823"/>
                  <a:pt x="7357" y="1823"/>
                </a:cubicBezTo>
                <a:cubicBezTo>
                  <a:pt x="7644" y="1823"/>
                  <a:pt x="7873" y="1412"/>
                  <a:pt x="7869" y="908"/>
                </a:cubicBezTo>
                <a:cubicBezTo>
                  <a:pt x="7865" y="406"/>
                  <a:pt x="7630" y="0"/>
                  <a:pt x="7346" y="0"/>
                </a:cubicBezTo>
                <a:close/>
                <a:moveTo>
                  <a:pt x="8592" y="0"/>
                </a:moveTo>
                <a:cubicBezTo>
                  <a:pt x="8308" y="0"/>
                  <a:pt x="8081" y="406"/>
                  <a:pt x="8086" y="908"/>
                </a:cubicBezTo>
                <a:cubicBezTo>
                  <a:pt x="8091" y="1412"/>
                  <a:pt x="8328" y="1823"/>
                  <a:pt x="8615" y="1823"/>
                </a:cubicBezTo>
                <a:cubicBezTo>
                  <a:pt x="8903" y="1823"/>
                  <a:pt x="9130" y="1412"/>
                  <a:pt x="9122" y="908"/>
                </a:cubicBezTo>
                <a:cubicBezTo>
                  <a:pt x="9115" y="406"/>
                  <a:pt x="8878" y="0"/>
                  <a:pt x="8592" y="0"/>
                </a:cubicBezTo>
                <a:close/>
                <a:moveTo>
                  <a:pt x="9860" y="0"/>
                </a:moveTo>
                <a:cubicBezTo>
                  <a:pt x="9575" y="0"/>
                  <a:pt x="9350" y="406"/>
                  <a:pt x="9359" y="908"/>
                </a:cubicBezTo>
                <a:cubicBezTo>
                  <a:pt x="9367" y="1412"/>
                  <a:pt x="9607" y="1823"/>
                  <a:pt x="9894" y="1823"/>
                </a:cubicBezTo>
                <a:cubicBezTo>
                  <a:pt x="10181" y="1823"/>
                  <a:pt x="10405" y="1412"/>
                  <a:pt x="10394" y="908"/>
                </a:cubicBezTo>
                <a:cubicBezTo>
                  <a:pt x="10383" y="406"/>
                  <a:pt x="10144" y="0"/>
                  <a:pt x="9860" y="0"/>
                </a:cubicBezTo>
                <a:close/>
                <a:moveTo>
                  <a:pt x="11127" y="0"/>
                </a:moveTo>
                <a:cubicBezTo>
                  <a:pt x="10842" y="0"/>
                  <a:pt x="10621" y="406"/>
                  <a:pt x="10633" y="908"/>
                </a:cubicBezTo>
                <a:cubicBezTo>
                  <a:pt x="10644" y="1412"/>
                  <a:pt x="10886" y="1823"/>
                  <a:pt x="11174" y="1823"/>
                </a:cubicBezTo>
                <a:cubicBezTo>
                  <a:pt x="11462" y="1823"/>
                  <a:pt x="11682" y="1412"/>
                  <a:pt x="11667" y="908"/>
                </a:cubicBezTo>
                <a:cubicBezTo>
                  <a:pt x="11653" y="406"/>
                  <a:pt x="11412" y="0"/>
                  <a:pt x="11127" y="0"/>
                </a:cubicBezTo>
                <a:close/>
                <a:moveTo>
                  <a:pt x="12395" y="0"/>
                </a:moveTo>
                <a:cubicBezTo>
                  <a:pt x="12110" y="0"/>
                  <a:pt x="11891" y="406"/>
                  <a:pt x="11906" y="908"/>
                </a:cubicBezTo>
                <a:cubicBezTo>
                  <a:pt x="11921" y="1412"/>
                  <a:pt x="12167" y="1823"/>
                  <a:pt x="12454" y="1823"/>
                </a:cubicBezTo>
                <a:cubicBezTo>
                  <a:pt x="12741" y="1823"/>
                  <a:pt x="12959" y="1412"/>
                  <a:pt x="12941" y="908"/>
                </a:cubicBezTo>
                <a:cubicBezTo>
                  <a:pt x="12924" y="406"/>
                  <a:pt x="12680" y="0"/>
                  <a:pt x="12395" y="0"/>
                </a:cubicBezTo>
                <a:close/>
                <a:moveTo>
                  <a:pt x="6085" y="2181"/>
                </a:moveTo>
                <a:cubicBezTo>
                  <a:pt x="5798" y="2181"/>
                  <a:pt x="5562" y="2595"/>
                  <a:pt x="5560" y="3110"/>
                </a:cubicBezTo>
                <a:cubicBezTo>
                  <a:pt x="5558" y="3626"/>
                  <a:pt x="5794" y="4047"/>
                  <a:pt x="6084" y="4047"/>
                </a:cubicBezTo>
                <a:cubicBezTo>
                  <a:pt x="6374" y="4047"/>
                  <a:pt x="6608" y="3626"/>
                  <a:pt x="6607" y="3110"/>
                </a:cubicBezTo>
                <a:cubicBezTo>
                  <a:pt x="6606" y="2595"/>
                  <a:pt x="6372" y="2181"/>
                  <a:pt x="6085" y="2181"/>
                </a:cubicBezTo>
                <a:close/>
                <a:moveTo>
                  <a:pt x="7352" y="2181"/>
                </a:moveTo>
                <a:cubicBezTo>
                  <a:pt x="7064" y="2181"/>
                  <a:pt x="6832" y="2595"/>
                  <a:pt x="6834" y="3110"/>
                </a:cubicBezTo>
                <a:cubicBezTo>
                  <a:pt x="6835" y="3626"/>
                  <a:pt x="7073" y="4047"/>
                  <a:pt x="7363" y="4047"/>
                </a:cubicBezTo>
                <a:cubicBezTo>
                  <a:pt x="7653" y="4047"/>
                  <a:pt x="7886" y="3626"/>
                  <a:pt x="7881" y="3110"/>
                </a:cubicBezTo>
                <a:cubicBezTo>
                  <a:pt x="7877" y="2595"/>
                  <a:pt x="7639" y="2181"/>
                  <a:pt x="7352" y="2181"/>
                </a:cubicBezTo>
                <a:close/>
                <a:moveTo>
                  <a:pt x="8619" y="2181"/>
                </a:moveTo>
                <a:cubicBezTo>
                  <a:pt x="8332" y="2181"/>
                  <a:pt x="8102" y="2595"/>
                  <a:pt x="8107" y="3110"/>
                </a:cubicBezTo>
                <a:cubicBezTo>
                  <a:pt x="8112" y="3626"/>
                  <a:pt x="8352" y="4047"/>
                  <a:pt x="8642" y="4047"/>
                </a:cubicBezTo>
                <a:cubicBezTo>
                  <a:pt x="8934" y="4047"/>
                  <a:pt x="9163" y="3626"/>
                  <a:pt x="9155" y="3110"/>
                </a:cubicBezTo>
                <a:cubicBezTo>
                  <a:pt x="9147" y="2595"/>
                  <a:pt x="8908" y="2181"/>
                  <a:pt x="8619" y="2181"/>
                </a:cubicBezTo>
                <a:close/>
                <a:moveTo>
                  <a:pt x="9908" y="2181"/>
                </a:moveTo>
                <a:cubicBezTo>
                  <a:pt x="9620" y="2181"/>
                  <a:pt x="9393" y="2595"/>
                  <a:pt x="9401" y="3110"/>
                </a:cubicBezTo>
                <a:cubicBezTo>
                  <a:pt x="9410" y="3626"/>
                  <a:pt x="9653" y="4047"/>
                  <a:pt x="9944" y="4047"/>
                </a:cubicBezTo>
                <a:cubicBezTo>
                  <a:pt x="10234" y="4047"/>
                  <a:pt x="10460" y="3626"/>
                  <a:pt x="10448" y="3110"/>
                </a:cubicBezTo>
                <a:cubicBezTo>
                  <a:pt x="10437" y="2595"/>
                  <a:pt x="10196" y="2181"/>
                  <a:pt x="9908" y="2181"/>
                </a:cubicBezTo>
                <a:close/>
                <a:moveTo>
                  <a:pt x="11175" y="2181"/>
                </a:moveTo>
                <a:cubicBezTo>
                  <a:pt x="10887" y="2181"/>
                  <a:pt x="10664" y="2595"/>
                  <a:pt x="10675" y="3110"/>
                </a:cubicBezTo>
                <a:cubicBezTo>
                  <a:pt x="10687" y="3626"/>
                  <a:pt x="10932" y="4047"/>
                  <a:pt x="11223" y="4047"/>
                </a:cubicBezTo>
                <a:cubicBezTo>
                  <a:pt x="11514" y="4047"/>
                  <a:pt x="11737" y="3626"/>
                  <a:pt x="11722" y="3110"/>
                </a:cubicBezTo>
                <a:cubicBezTo>
                  <a:pt x="11708" y="2595"/>
                  <a:pt x="11464" y="2181"/>
                  <a:pt x="11175" y="2181"/>
                </a:cubicBezTo>
                <a:close/>
                <a:moveTo>
                  <a:pt x="12464" y="2181"/>
                </a:moveTo>
                <a:cubicBezTo>
                  <a:pt x="12176" y="2181"/>
                  <a:pt x="11955" y="2595"/>
                  <a:pt x="11970" y="3110"/>
                </a:cubicBezTo>
                <a:cubicBezTo>
                  <a:pt x="11985" y="3626"/>
                  <a:pt x="12234" y="4047"/>
                  <a:pt x="12524" y="4047"/>
                </a:cubicBezTo>
                <a:cubicBezTo>
                  <a:pt x="12815" y="4047"/>
                  <a:pt x="13035" y="3626"/>
                  <a:pt x="13017" y="3110"/>
                </a:cubicBezTo>
                <a:cubicBezTo>
                  <a:pt x="12999" y="2595"/>
                  <a:pt x="12752" y="2181"/>
                  <a:pt x="12464" y="2181"/>
                </a:cubicBezTo>
                <a:close/>
                <a:moveTo>
                  <a:pt x="13836" y="2181"/>
                </a:moveTo>
                <a:cubicBezTo>
                  <a:pt x="13549" y="2181"/>
                  <a:pt x="13331" y="2595"/>
                  <a:pt x="13350" y="3110"/>
                </a:cubicBezTo>
                <a:cubicBezTo>
                  <a:pt x="13369" y="3626"/>
                  <a:pt x="13619" y="4047"/>
                  <a:pt x="13909" y="4047"/>
                </a:cubicBezTo>
                <a:cubicBezTo>
                  <a:pt x="14200" y="4047"/>
                  <a:pt x="14418" y="3626"/>
                  <a:pt x="14396" y="3110"/>
                </a:cubicBezTo>
                <a:cubicBezTo>
                  <a:pt x="14374" y="2595"/>
                  <a:pt x="14124" y="2181"/>
                  <a:pt x="13836" y="2181"/>
                </a:cubicBezTo>
                <a:close/>
                <a:moveTo>
                  <a:pt x="15104" y="2181"/>
                </a:moveTo>
                <a:cubicBezTo>
                  <a:pt x="14816" y="2181"/>
                  <a:pt x="14600" y="2595"/>
                  <a:pt x="14623" y="3110"/>
                </a:cubicBezTo>
                <a:cubicBezTo>
                  <a:pt x="14645" y="3626"/>
                  <a:pt x="14900" y="4047"/>
                  <a:pt x="15190" y="4047"/>
                </a:cubicBezTo>
                <a:cubicBezTo>
                  <a:pt x="15480" y="4047"/>
                  <a:pt x="15696" y="3626"/>
                  <a:pt x="15671" y="3110"/>
                </a:cubicBezTo>
                <a:cubicBezTo>
                  <a:pt x="15645" y="2595"/>
                  <a:pt x="15392" y="2181"/>
                  <a:pt x="15104" y="2181"/>
                </a:cubicBezTo>
                <a:close/>
                <a:moveTo>
                  <a:pt x="4783" y="4487"/>
                </a:moveTo>
                <a:cubicBezTo>
                  <a:pt x="4491" y="4487"/>
                  <a:pt x="4250" y="4913"/>
                  <a:pt x="4245" y="5439"/>
                </a:cubicBezTo>
                <a:cubicBezTo>
                  <a:pt x="4239" y="5969"/>
                  <a:pt x="4474" y="6400"/>
                  <a:pt x="4768" y="6400"/>
                </a:cubicBezTo>
                <a:cubicBezTo>
                  <a:pt x="5062" y="6400"/>
                  <a:pt x="5303" y="5969"/>
                  <a:pt x="5305" y="5439"/>
                </a:cubicBezTo>
                <a:cubicBezTo>
                  <a:pt x="5308" y="4913"/>
                  <a:pt x="5074" y="4487"/>
                  <a:pt x="4783" y="4487"/>
                </a:cubicBezTo>
                <a:close/>
                <a:moveTo>
                  <a:pt x="6070" y="4487"/>
                </a:moveTo>
                <a:cubicBezTo>
                  <a:pt x="5780" y="4487"/>
                  <a:pt x="5541" y="4913"/>
                  <a:pt x="5539" y="5439"/>
                </a:cubicBezTo>
                <a:cubicBezTo>
                  <a:pt x="5537" y="5969"/>
                  <a:pt x="5775" y="6400"/>
                  <a:pt x="6068" y="6400"/>
                </a:cubicBezTo>
                <a:cubicBezTo>
                  <a:pt x="6362" y="6400"/>
                  <a:pt x="6600" y="5969"/>
                  <a:pt x="6599" y="5439"/>
                </a:cubicBezTo>
                <a:cubicBezTo>
                  <a:pt x="6598" y="4913"/>
                  <a:pt x="6361" y="4487"/>
                  <a:pt x="6070" y="4487"/>
                </a:cubicBezTo>
                <a:close/>
                <a:moveTo>
                  <a:pt x="7358" y="4487"/>
                </a:moveTo>
                <a:cubicBezTo>
                  <a:pt x="7067" y="4487"/>
                  <a:pt x="6832" y="4913"/>
                  <a:pt x="6834" y="5439"/>
                </a:cubicBezTo>
                <a:cubicBezTo>
                  <a:pt x="6835" y="5969"/>
                  <a:pt x="7075" y="6400"/>
                  <a:pt x="7369" y="6400"/>
                </a:cubicBezTo>
                <a:cubicBezTo>
                  <a:pt x="7663" y="6400"/>
                  <a:pt x="7898" y="5969"/>
                  <a:pt x="7894" y="5439"/>
                </a:cubicBezTo>
                <a:cubicBezTo>
                  <a:pt x="7889" y="4913"/>
                  <a:pt x="7649" y="4487"/>
                  <a:pt x="7358" y="4487"/>
                </a:cubicBezTo>
                <a:close/>
                <a:moveTo>
                  <a:pt x="10040" y="4487"/>
                </a:moveTo>
                <a:cubicBezTo>
                  <a:pt x="9749" y="4487"/>
                  <a:pt x="9520" y="4913"/>
                  <a:pt x="9529" y="5439"/>
                </a:cubicBezTo>
                <a:cubicBezTo>
                  <a:pt x="9537" y="5969"/>
                  <a:pt x="9784" y="6400"/>
                  <a:pt x="10078" y="6400"/>
                </a:cubicBezTo>
                <a:cubicBezTo>
                  <a:pt x="10372" y="6400"/>
                  <a:pt x="10600" y="5969"/>
                  <a:pt x="10588" y="5439"/>
                </a:cubicBezTo>
                <a:cubicBezTo>
                  <a:pt x="10577" y="4913"/>
                  <a:pt x="10331" y="4487"/>
                  <a:pt x="10040" y="4487"/>
                </a:cubicBezTo>
                <a:close/>
                <a:moveTo>
                  <a:pt x="11245" y="4487"/>
                </a:moveTo>
                <a:cubicBezTo>
                  <a:pt x="10953" y="4487"/>
                  <a:pt x="10727" y="4913"/>
                  <a:pt x="10739" y="5439"/>
                </a:cubicBezTo>
                <a:cubicBezTo>
                  <a:pt x="10751" y="5969"/>
                  <a:pt x="10999" y="6400"/>
                  <a:pt x="11293" y="6400"/>
                </a:cubicBezTo>
                <a:cubicBezTo>
                  <a:pt x="11588" y="6400"/>
                  <a:pt x="11813" y="5969"/>
                  <a:pt x="11799" y="5439"/>
                </a:cubicBezTo>
                <a:cubicBezTo>
                  <a:pt x="11784" y="4913"/>
                  <a:pt x="11537" y="4487"/>
                  <a:pt x="11245" y="4487"/>
                </a:cubicBezTo>
                <a:close/>
                <a:moveTo>
                  <a:pt x="12533" y="4487"/>
                </a:moveTo>
                <a:cubicBezTo>
                  <a:pt x="12242" y="4487"/>
                  <a:pt x="12018" y="4913"/>
                  <a:pt x="12033" y="5439"/>
                </a:cubicBezTo>
                <a:cubicBezTo>
                  <a:pt x="12049" y="5969"/>
                  <a:pt x="12301" y="6400"/>
                  <a:pt x="12595" y="6400"/>
                </a:cubicBezTo>
                <a:cubicBezTo>
                  <a:pt x="12890" y="6400"/>
                  <a:pt x="13112" y="5969"/>
                  <a:pt x="13094" y="5439"/>
                </a:cubicBezTo>
                <a:cubicBezTo>
                  <a:pt x="13075" y="4913"/>
                  <a:pt x="12825" y="4487"/>
                  <a:pt x="12533" y="4487"/>
                </a:cubicBezTo>
                <a:close/>
                <a:moveTo>
                  <a:pt x="13927" y="4487"/>
                </a:moveTo>
                <a:cubicBezTo>
                  <a:pt x="13636" y="4487"/>
                  <a:pt x="13415" y="4913"/>
                  <a:pt x="13434" y="5439"/>
                </a:cubicBezTo>
                <a:cubicBezTo>
                  <a:pt x="13454" y="5969"/>
                  <a:pt x="13709" y="6400"/>
                  <a:pt x="14002" y="6400"/>
                </a:cubicBezTo>
                <a:cubicBezTo>
                  <a:pt x="14296" y="6400"/>
                  <a:pt x="14516" y="5969"/>
                  <a:pt x="14494" y="5439"/>
                </a:cubicBezTo>
                <a:cubicBezTo>
                  <a:pt x="14471" y="4913"/>
                  <a:pt x="14218" y="4487"/>
                  <a:pt x="13927" y="4487"/>
                </a:cubicBezTo>
                <a:close/>
                <a:moveTo>
                  <a:pt x="15215" y="4487"/>
                </a:moveTo>
                <a:cubicBezTo>
                  <a:pt x="14925" y="4487"/>
                  <a:pt x="14707" y="4913"/>
                  <a:pt x="14730" y="5439"/>
                </a:cubicBezTo>
                <a:cubicBezTo>
                  <a:pt x="14753" y="5969"/>
                  <a:pt x="15010" y="6400"/>
                  <a:pt x="15303" y="6400"/>
                </a:cubicBezTo>
                <a:cubicBezTo>
                  <a:pt x="15597" y="6400"/>
                  <a:pt x="15815" y="5969"/>
                  <a:pt x="15789" y="5439"/>
                </a:cubicBezTo>
                <a:cubicBezTo>
                  <a:pt x="15763" y="4913"/>
                  <a:pt x="15506" y="4487"/>
                  <a:pt x="15215" y="4487"/>
                </a:cubicBezTo>
                <a:close/>
                <a:moveTo>
                  <a:pt x="16504" y="4487"/>
                </a:moveTo>
                <a:cubicBezTo>
                  <a:pt x="16212" y="4487"/>
                  <a:pt x="15998" y="4913"/>
                  <a:pt x="16024" y="5439"/>
                </a:cubicBezTo>
                <a:cubicBezTo>
                  <a:pt x="16050" y="5969"/>
                  <a:pt x="16310" y="6400"/>
                  <a:pt x="16605" y="6400"/>
                </a:cubicBezTo>
                <a:cubicBezTo>
                  <a:pt x="16898" y="6400"/>
                  <a:pt x="17114" y="5969"/>
                  <a:pt x="17084" y="5439"/>
                </a:cubicBezTo>
                <a:cubicBezTo>
                  <a:pt x="17055" y="4913"/>
                  <a:pt x="16795" y="4487"/>
                  <a:pt x="16504" y="4487"/>
                </a:cubicBezTo>
                <a:close/>
                <a:moveTo>
                  <a:pt x="17793" y="4487"/>
                </a:moveTo>
                <a:cubicBezTo>
                  <a:pt x="17501" y="4487"/>
                  <a:pt x="17289" y="4913"/>
                  <a:pt x="17319" y="5439"/>
                </a:cubicBezTo>
                <a:cubicBezTo>
                  <a:pt x="17349" y="5969"/>
                  <a:pt x="17612" y="6400"/>
                  <a:pt x="17907" y="6400"/>
                </a:cubicBezTo>
                <a:cubicBezTo>
                  <a:pt x="18201" y="6400"/>
                  <a:pt x="18412" y="5969"/>
                  <a:pt x="18379" y="5439"/>
                </a:cubicBezTo>
                <a:cubicBezTo>
                  <a:pt x="18346" y="4913"/>
                  <a:pt x="18084" y="4487"/>
                  <a:pt x="17793" y="4487"/>
                </a:cubicBezTo>
                <a:close/>
                <a:moveTo>
                  <a:pt x="19082" y="4487"/>
                </a:moveTo>
                <a:cubicBezTo>
                  <a:pt x="18791" y="4487"/>
                  <a:pt x="18581" y="4913"/>
                  <a:pt x="18614" y="5439"/>
                </a:cubicBezTo>
                <a:cubicBezTo>
                  <a:pt x="18648" y="5969"/>
                  <a:pt x="18915" y="6400"/>
                  <a:pt x="19209" y="6400"/>
                </a:cubicBezTo>
                <a:cubicBezTo>
                  <a:pt x="19502" y="6400"/>
                  <a:pt x="19712" y="5969"/>
                  <a:pt x="19675" y="5439"/>
                </a:cubicBezTo>
                <a:cubicBezTo>
                  <a:pt x="19639" y="4913"/>
                  <a:pt x="19373" y="4487"/>
                  <a:pt x="19082" y="4487"/>
                </a:cubicBezTo>
                <a:close/>
                <a:moveTo>
                  <a:pt x="20391" y="4487"/>
                </a:moveTo>
                <a:cubicBezTo>
                  <a:pt x="20100" y="4487"/>
                  <a:pt x="19894" y="4913"/>
                  <a:pt x="19931" y="5439"/>
                </a:cubicBezTo>
                <a:cubicBezTo>
                  <a:pt x="19968" y="5969"/>
                  <a:pt x="20236" y="6400"/>
                  <a:pt x="20530" y="6400"/>
                </a:cubicBezTo>
                <a:cubicBezTo>
                  <a:pt x="20824" y="6400"/>
                  <a:pt x="21031" y="5969"/>
                  <a:pt x="20991" y="5439"/>
                </a:cubicBezTo>
                <a:cubicBezTo>
                  <a:pt x="20951" y="4913"/>
                  <a:pt x="20683" y="4487"/>
                  <a:pt x="20391" y="4487"/>
                </a:cubicBezTo>
                <a:close/>
                <a:moveTo>
                  <a:pt x="2234" y="6793"/>
                </a:moveTo>
                <a:cubicBezTo>
                  <a:pt x="1939" y="6793"/>
                  <a:pt x="1690" y="7228"/>
                  <a:pt x="1678" y="7767"/>
                </a:cubicBezTo>
                <a:cubicBezTo>
                  <a:pt x="1665" y="8309"/>
                  <a:pt x="1896" y="8752"/>
                  <a:pt x="2194" y="8752"/>
                </a:cubicBezTo>
                <a:cubicBezTo>
                  <a:pt x="2492" y="8752"/>
                  <a:pt x="2741" y="8309"/>
                  <a:pt x="2751" y="7767"/>
                </a:cubicBezTo>
                <a:cubicBezTo>
                  <a:pt x="2760" y="7228"/>
                  <a:pt x="2528" y="6793"/>
                  <a:pt x="2234" y="6793"/>
                </a:cubicBezTo>
                <a:close/>
                <a:moveTo>
                  <a:pt x="4768" y="6793"/>
                </a:moveTo>
                <a:cubicBezTo>
                  <a:pt x="4473" y="6793"/>
                  <a:pt x="4229" y="7228"/>
                  <a:pt x="4223" y="7767"/>
                </a:cubicBezTo>
                <a:cubicBezTo>
                  <a:pt x="4218" y="8309"/>
                  <a:pt x="4455" y="8752"/>
                  <a:pt x="4753" y="8752"/>
                </a:cubicBezTo>
                <a:cubicBezTo>
                  <a:pt x="5050" y="8752"/>
                  <a:pt x="5294" y="8309"/>
                  <a:pt x="5296" y="7767"/>
                </a:cubicBezTo>
                <a:cubicBezTo>
                  <a:pt x="5299" y="7228"/>
                  <a:pt x="5063" y="6793"/>
                  <a:pt x="4768" y="6793"/>
                </a:cubicBezTo>
                <a:close/>
                <a:moveTo>
                  <a:pt x="6076" y="6793"/>
                </a:moveTo>
                <a:cubicBezTo>
                  <a:pt x="5782" y="6793"/>
                  <a:pt x="5541" y="7228"/>
                  <a:pt x="5539" y="7767"/>
                </a:cubicBezTo>
                <a:cubicBezTo>
                  <a:pt x="5537" y="8309"/>
                  <a:pt x="5778" y="8752"/>
                  <a:pt x="6075" y="8752"/>
                </a:cubicBezTo>
                <a:cubicBezTo>
                  <a:pt x="6372" y="8752"/>
                  <a:pt x="6613" y="8309"/>
                  <a:pt x="6612" y="7767"/>
                </a:cubicBezTo>
                <a:cubicBezTo>
                  <a:pt x="6611" y="7228"/>
                  <a:pt x="6371" y="6793"/>
                  <a:pt x="6076" y="6793"/>
                </a:cubicBezTo>
                <a:close/>
                <a:moveTo>
                  <a:pt x="7386" y="6793"/>
                </a:moveTo>
                <a:cubicBezTo>
                  <a:pt x="7091" y="6793"/>
                  <a:pt x="6853" y="7228"/>
                  <a:pt x="6855" y="7767"/>
                </a:cubicBezTo>
                <a:cubicBezTo>
                  <a:pt x="6856" y="8309"/>
                  <a:pt x="7099" y="8752"/>
                  <a:pt x="7397" y="8752"/>
                </a:cubicBezTo>
                <a:cubicBezTo>
                  <a:pt x="7694" y="8752"/>
                  <a:pt x="7932" y="8309"/>
                  <a:pt x="7928" y="7767"/>
                </a:cubicBezTo>
                <a:cubicBezTo>
                  <a:pt x="7923" y="7228"/>
                  <a:pt x="7680" y="6793"/>
                  <a:pt x="7386" y="6793"/>
                </a:cubicBezTo>
                <a:close/>
                <a:moveTo>
                  <a:pt x="10089" y="6793"/>
                </a:moveTo>
                <a:cubicBezTo>
                  <a:pt x="9795" y="6793"/>
                  <a:pt x="9562" y="7228"/>
                  <a:pt x="9571" y="7767"/>
                </a:cubicBezTo>
                <a:cubicBezTo>
                  <a:pt x="9580" y="8309"/>
                  <a:pt x="9829" y="8752"/>
                  <a:pt x="10127" y="8752"/>
                </a:cubicBezTo>
                <a:cubicBezTo>
                  <a:pt x="10425" y="8752"/>
                  <a:pt x="10656" y="8309"/>
                  <a:pt x="10644" y="7767"/>
                </a:cubicBezTo>
                <a:cubicBezTo>
                  <a:pt x="10632" y="7228"/>
                  <a:pt x="10384" y="6793"/>
                  <a:pt x="10089" y="6793"/>
                </a:cubicBezTo>
                <a:close/>
                <a:moveTo>
                  <a:pt x="11399" y="6793"/>
                </a:moveTo>
                <a:cubicBezTo>
                  <a:pt x="11104" y="6793"/>
                  <a:pt x="10875" y="7228"/>
                  <a:pt x="10887" y="7767"/>
                </a:cubicBezTo>
                <a:cubicBezTo>
                  <a:pt x="10900" y="8309"/>
                  <a:pt x="11152" y="8752"/>
                  <a:pt x="11450" y="8752"/>
                </a:cubicBezTo>
                <a:cubicBezTo>
                  <a:pt x="11747" y="8752"/>
                  <a:pt x="11976" y="8309"/>
                  <a:pt x="11960" y="7767"/>
                </a:cubicBezTo>
                <a:cubicBezTo>
                  <a:pt x="11945" y="7228"/>
                  <a:pt x="11693" y="6793"/>
                  <a:pt x="11399" y="6793"/>
                </a:cubicBezTo>
                <a:close/>
                <a:moveTo>
                  <a:pt x="12708" y="6793"/>
                </a:moveTo>
                <a:cubicBezTo>
                  <a:pt x="12413" y="6793"/>
                  <a:pt x="12187" y="7228"/>
                  <a:pt x="12203" y="7767"/>
                </a:cubicBezTo>
                <a:cubicBezTo>
                  <a:pt x="12219" y="8309"/>
                  <a:pt x="12474" y="8752"/>
                  <a:pt x="12772" y="8752"/>
                </a:cubicBezTo>
                <a:cubicBezTo>
                  <a:pt x="13069" y="8752"/>
                  <a:pt x="13295" y="8309"/>
                  <a:pt x="13276" y="7767"/>
                </a:cubicBezTo>
                <a:cubicBezTo>
                  <a:pt x="13257" y="7228"/>
                  <a:pt x="13002" y="6793"/>
                  <a:pt x="12708" y="6793"/>
                </a:cubicBezTo>
                <a:close/>
                <a:moveTo>
                  <a:pt x="14017" y="6793"/>
                </a:moveTo>
                <a:cubicBezTo>
                  <a:pt x="13723" y="6793"/>
                  <a:pt x="13500" y="7228"/>
                  <a:pt x="13519" y="7767"/>
                </a:cubicBezTo>
                <a:cubicBezTo>
                  <a:pt x="13539" y="8309"/>
                  <a:pt x="13797" y="8752"/>
                  <a:pt x="14094" y="8752"/>
                </a:cubicBezTo>
                <a:cubicBezTo>
                  <a:pt x="14392" y="8752"/>
                  <a:pt x="14614" y="8309"/>
                  <a:pt x="14591" y="7767"/>
                </a:cubicBezTo>
                <a:cubicBezTo>
                  <a:pt x="14568" y="7228"/>
                  <a:pt x="14312" y="6793"/>
                  <a:pt x="14017" y="6793"/>
                </a:cubicBezTo>
                <a:close/>
                <a:moveTo>
                  <a:pt x="15326" y="6793"/>
                </a:moveTo>
                <a:cubicBezTo>
                  <a:pt x="15033" y="6793"/>
                  <a:pt x="14812" y="7228"/>
                  <a:pt x="14836" y="7767"/>
                </a:cubicBezTo>
                <a:cubicBezTo>
                  <a:pt x="14859" y="8309"/>
                  <a:pt x="15120" y="8752"/>
                  <a:pt x="15417" y="8752"/>
                </a:cubicBezTo>
                <a:cubicBezTo>
                  <a:pt x="15714" y="8752"/>
                  <a:pt x="15934" y="8309"/>
                  <a:pt x="15908" y="7767"/>
                </a:cubicBezTo>
                <a:cubicBezTo>
                  <a:pt x="15882" y="7228"/>
                  <a:pt x="15622" y="6793"/>
                  <a:pt x="15326" y="6793"/>
                </a:cubicBezTo>
                <a:close/>
                <a:moveTo>
                  <a:pt x="16637" y="6793"/>
                </a:moveTo>
                <a:cubicBezTo>
                  <a:pt x="16342" y="6793"/>
                  <a:pt x="16124" y="7228"/>
                  <a:pt x="16151" y="7767"/>
                </a:cubicBezTo>
                <a:cubicBezTo>
                  <a:pt x="16178" y="8309"/>
                  <a:pt x="16442" y="8752"/>
                  <a:pt x="16740" y="8752"/>
                </a:cubicBezTo>
                <a:cubicBezTo>
                  <a:pt x="17037" y="8752"/>
                  <a:pt x="17254" y="8309"/>
                  <a:pt x="17224" y="7767"/>
                </a:cubicBezTo>
                <a:cubicBezTo>
                  <a:pt x="17194" y="7228"/>
                  <a:pt x="16931" y="6793"/>
                  <a:pt x="16637" y="6793"/>
                </a:cubicBezTo>
                <a:close/>
                <a:moveTo>
                  <a:pt x="17946" y="6793"/>
                </a:moveTo>
                <a:cubicBezTo>
                  <a:pt x="17652" y="6793"/>
                  <a:pt x="17437" y="7228"/>
                  <a:pt x="17468" y="7767"/>
                </a:cubicBezTo>
                <a:cubicBezTo>
                  <a:pt x="17498" y="8309"/>
                  <a:pt x="17765" y="8752"/>
                  <a:pt x="18063" y="8752"/>
                </a:cubicBezTo>
                <a:cubicBezTo>
                  <a:pt x="18360" y="8752"/>
                  <a:pt x="18574" y="8309"/>
                  <a:pt x="18540" y="7767"/>
                </a:cubicBezTo>
                <a:cubicBezTo>
                  <a:pt x="18506" y="7228"/>
                  <a:pt x="18241" y="6793"/>
                  <a:pt x="17946" y="6793"/>
                </a:cubicBezTo>
                <a:close/>
                <a:moveTo>
                  <a:pt x="19236" y="6793"/>
                </a:moveTo>
                <a:cubicBezTo>
                  <a:pt x="18942" y="6793"/>
                  <a:pt x="18729" y="7228"/>
                  <a:pt x="18763" y="7767"/>
                </a:cubicBezTo>
                <a:cubicBezTo>
                  <a:pt x="18797" y="8309"/>
                  <a:pt x="19068" y="8752"/>
                  <a:pt x="19366" y="8752"/>
                </a:cubicBezTo>
                <a:cubicBezTo>
                  <a:pt x="19663" y="8752"/>
                  <a:pt x="19874" y="8309"/>
                  <a:pt x="19836" y="7767"/>
                </a:cubicBezTo>
                <a:cubicBezTo>
                  <a:pt x="19800" y="7228"/>
                  <a:pt x="19530" y="6793"/>
                  <a:pt x="19236" y="6793"/>
                </a:cubicBezTo>
                <a:close/>
                <a:moveTo>
                  <a:pt x="20545" y="6793"/>
                </a:moveTo>
                <a:cubicBezTo>
                  <a:pt x="20250" y="6793"/>
                  <a:pt x="20042" y="7228"/>
                  <a:pt x="20080" y="7767"/>
                </a:cubicBezTo>
                <a:cubicBezTo>
                  <a:pt x="20118" y="8309"/>
                  <a:pt x="20389" y="8752"/>
                  <a:pt x="20687" y="8752"/>
                </a:cubicBezTo>
                <a:cubicBezTo>
                  <a:pt x="20985" y="8752"/>
                  <a:pt x="21193" y="8309"/>
                  <a:pt x="21152" y="7767"/>
                </a:cubicBezTo>
                <a:cubicBezTo>
                  <a:pt x="21111" y="7228"/>
                  <a:pt x="20839" y="6793"/>
                  <a:pt x="20545" y="6793"/>
                </a:cubicBezTo>
                <a:close/>
                <a:moveTo>
                  <a:pt x="869" y="9223"/>
                </a:moveTo>
                <a:cubicBezTo>
                  <a:pt x="570" y="9223"/>
                  <a:pt x="315" y="9668"/>
                  <a:pt x="298" y="10221"/>
                </a:cubicBezTo>
                <a:cubicBezTo>
                  <a:pt x="282" y="10776"/>
                  <a:pt x="513" y="11229"/>
                  <a:pt x="814" y="11229"/>
                </a:cubicBezTo>
                <a:cubicBezTo>
                  <a:pt x="1116" y="11229"/>
                  <a:pt x="1371" y="10776"/>
                  <a:pt x="1385" y="10221"/>
                </a:cubicBezTo>
                <a:cubicBezTo>
                  <a:pt x="1398" y="9668"/>
                  <a:pt x="1167" y="9223"/>
                  <a:pt x="869" y="9223"/>
                </a:cubicBezTo>
                <a:close/>
                <a:moveTo>
                  <a:pt x="2199" y="9223"/>
                </a:moveTo>
                <a:cubicBezTo>
                  <a:pt x="1900" y="9223"/>
                  <a:pt x="1648" y="9668"/>
                  <a:pt x="1635" y="10221"/>
                </a:cubicBezTo>
                <a:cubicBezTo>
                  <a:pt x="1622" y="10776"/>
                  <a:pt x="1856" y="11229"/>
                  <a:pt x="2158" y="11229"/>
                </a:cubicBezTo>
                <a:cubicBezTo>
                  <a:pt x="2459" y="11229"/>
                  <a:pt x="2712" y="10776"/>
                  <a:pt x="2721" y="10221"/>
                </a:cubicBezTo>
                <a:cubicBezTo>
                  <a:pt x="2731" y="9668"/>
                  <a:pt x="2497" y="9223"/>
                  <a:pt x="2199" y="9223"/>
                </a:cubicBezTo>
                <a:close/>
                <a:moveTo>
                  <a:pt x="4837" y="9223"/>
                </a:moveTo>
                <a:cubicBezTo>
                  <a:pt x="4539" y="9223"/>
                  <a:pt x="4293" y="9668"/>
                  <a:pt x="4287" y="10221"/>
                </a:cubicBezTo>
                <a:cubicBezTo>
                  <a:pt x="4282" y="10776"/>
                  <a:pt x="4522" y="11229"/>
                  <a:pt x="4823" y="11229"/>
                </a:cubicBezTo>
                <a:cubicBezTo>
                  <a:pt x="5124" y="11229"/>
                  <a:pt x="5371" y="10776"/>
                  <a:pt x="5373" y="10221"/>
                </a:cubicBezTo>
                <a:cubicBezTo>
                  <a:pt x="5376" y="9668"/>
                  <a:pt x="5136" y="9223"/>
                  <a:pt x="4837" y="9223"/>
                </a:cubicBezTo>
                <a:close/>
                <a:moveTo>
                  <a:pt x="6167" y="9223"/>
                </a:moveTo>
                <a:cubicBezTo>
                  <a:pt x="5868" y="9223"/>
                  <a:pt x="5626" y="9668"/>
                  <a:pt x="5624" y="10221"/>
                </a:cubicBezTo>
                <a:cubicBezTo>
                  <a:pt x="5622" y="10776"/>
                  <a:pt x="5865" y="11229"/>
                  <a:pt x="6166" y="11229"/>
                </a:cubicBezTo>
                <a:cubicBezTo>
                  <a:pt x="6468" y="11229"/>
                  <a:pt x="6711" y="10776"/>
                  <a:pt x="6710" y="10221"/>
                </a:cubicBezTo>
                <a:cubicBezTo>
                  <a:pt x="6708" y="9668"/>
                  <a:pt x="6466" y="9223"/>
                  <a:pt x="6167" y="9223"/>
                </a:cubicBezTo>
                <a:close/>
                <a:moveTo>
                  <a:pt x="7497" y="9223"/>
                </a:moveTo>
                <a:cubicBezTo>
                  <a:pt x="7200" y="9223"/>
                  <a:pt x="6959" y="9668"/>
                  <a:pt x="6961" y="10221"/>
                </a:cubicBezTo>
                <a:cubicBezTo>
                  <a:pt x="6963" y="10776"/>
                  <a:pt x="7209" y="11229"/>
                  <a:pt x="7510" y="11229"/>
                </a:cubicBezTo>
                <a:cubicBezTo>
                  <a:pt x="7812" y="11229"/>
                  <a:pt x="8051" y="10776"/>
                  <a:pt x="8046" y="10221"/>
                </a:cubicBezTo>
                <a:cubicBezTo>
                  <a:pt x="8041" y="9668"/>
                  <a:pt x="7796" y="9223"/>
                  <a:pt x="7497" y="9223"/>
                </a:cubicBezTo>
                <a:close/>
                <a:moveTo>
                  <a:pt x="8806" y="9223"/>
                </a:moveTo>
                <a:cubicBezTo>
                  <a:pt x="8508" y="9223"/>
                  <a:pt x="8271" y="9668"/>
                  <a:pt x="8277" y="10221"/>
                </a:cubicBezTo>
                <a:cubicBezTo>
                  <a:pt x="8282" y="10776"/>
                  <a:pt x="8531" y="11229"/>
                  <a:pt x="8832" y="11229"/>
                </a:cubicBezTo>
                <a:cubicBezTo>
                  <a:pt x="9134" y="11229"/>
                  <a:pt x="9371" y="10776"/>
                  <a:pt x="9362" y="10221"/>
                </a:cubicBezTo>
                <a:cubicBezTo>
                  <a:pt x="9353" y="9668"/>
                  <a:pt x="9105" y="9223"/>
                  <a:pt x="8806" y="9223"/>
                </a:cubicBezTo>
                <a:close/>
                <a:moveTo>
                  <a:pt x="10137" y="9223"/>
                </a:moveTo>
                <a:cubicBezTo>
                  <a:pt x="9839" y="9223"/>
                  <a:pt x="9604" y="9668"/>
                  <a:pt x="9613" y="10221"/>
                </a:cubicBezTo>
                <a:cubicBezTo>
                  <a:pt x="9623" y="10776"/>
                  <a:pt x="9876" y="11229"/>
                  <a:pt x="10176" y="11229"/>
                </a:cubicBezTo>
                <a:cubicBezTo>
                  <a:pt x="10478" y="11229"/>
                  <a:pt x="10712" y="10776"/>
                  <a:pt x="10700" y="10221"/>
                </a:cubicBezTo>
                <a:cubicBezTo>
                  <a:pt x="10687" y="9668"/>
                  <a:pt x="10436" y="9223"/>
                  <a:pt x="10137" y="9223"/>
                </a:cubicBezTo>
                <a:close/>
                <a:moveTo>
                  <a:pt x="11468" y="9223"/>
                </a:moveTo>
                <a:cubicBezTo>
                  <a:pt x="11170" y="9223"/>
                  <a:pt x="10938" y="9668"/>
                  <a:pt x="10951" y="10221"/>
                </a:cubicBezTo>
                <a:cubicBezTo>
                  <a:pt x="10964" y="10776"/>
                  <a:pt x="11220" y="11229"/>
                  <a:pt x="11521" y="11229"/>
                </a:cubicBezTo>
                <a:cubicBezTo>
                  <a:pt x="11821" y="11229"/>
                  <a:pt x="12053" y="10776"/>
                  <a:pt x="12037" y="10221"/>
                </a:cubicBezTo>
                <a:cubicBezTo>
                  <a:pt x="12021" y="9668"/>
                  <a:pt x="11766" y="9223"/>
                  <a:pt x="11468" y="9223"/>
                </a:cubicBezTo>
                <a:close/>
                <a:moveTo>
                  <a:pt x="12777" y="9223"/>
                </a:moveTo>
                <a:cubicBezTo>
                  <a:pt x="12479" y="9223"/>
                  <a:pt x="12250" y="9668"/>
                  <a:pt x="12267" y="10221"/>
                </a:cubicBezTo>
                <a:cubicBezTo>
                  <a:pt x="12283" y="10776"/>
                  <a:pt x="12541" y="11229"/>
                  <a:pt x="12843" y="11229"/>
                </a:cubicBezTo>
                <a:cubicBezTo>
                  <a:pt x="13144" y="11229"/>
                  <a:pt x="13373" y="10776"/>
                  <a:pt x="13353" y="10221"/>
                </a:cubicBezTo>
                <a:cubicBezTo>
                  <a:pt x="13333" y="9668"/>
                  <a:pt x="13075" y="9223"/>
                  <a:pt x="12777" y="9223"/>
                </a:cubicBezTo>
                <a:close/>
                <a:moveTo>
                  <a:pt x="14107" y="9223"/>
                </a:moveTo>
                <a:cubicBezTo>
                  <a:pt x="13809" y="9223"/>
                  <a:pt x="13584" y="9668"/>
                  <a:pt x="13604" y="10221"/>
                </a:cubicBezTo>
                <a:cubicBezTo>
                  <a:pt x="13625" y="10776"/>
                  <a:pt x="13886" y="11229"/>
                  <a:pt x="14186" y="11229"/>
                </a:cubicBezTo>
                <a:cubicBezTo>
                  <a:pt x="14488" y="11229"/>
                  <a:pt x="14713" y="10776"/>
                  <a:pt x="14689" y="10221"/>
                </a:cubicBezTo>
                <a:cubicBezTo>
                  <a:pt x="14666" y="9668"/>
                  <a:pt x="14406" y="9223"/>
                  <a:pt x="14107" y="9223"/>
                </a:cubicBezTo>
                <a:close/>
                <a:moveTo>
                  <a:pt x="15439" y="9223"/>
                </a:moveTo>
                <a:cubicBezTo>
                  <a:pt x="15141" y="9223"/>
                  <a:pt x="14918" y="9668"/>
                  <a:pt x="14942" y="10221"/>
                </a:cubicBezTo>
                <a:cubicBezTo>
                  <a:pt x="14966" y="10776"/>
                  <a:pt x="15230" y="11229"/>
                  <a:pt x="15531" y="11229"/>
                </a:cubicBezTo>
                <a:cubicBezTo>
                  <a:pt x="15832" y="11229"/>
                  <a:pt x="16055" y="10776"/>
                  <a:pt x="16027" y="10221"/>
                </a:cubicBezTo>
                <a:cubicBezTo>
                  <a:pt x="16000" y="9668"/>
                  <a:pt x="15737" y="9223"/>
                  <a:pt x="15439" y="9223"/>
                </a:cubicBezTo>
                <a:close/>
                <a:moveTo>
                  <a:pt x="16748" y="9223"/>
                </a:moveTo>
                <a:cubicBezTo>
                  <a:pt x="16449" y="9223"/>
                  <a:pt x="16231" y="9668"/>
                  <a:pt x="16258" y="10221"/>
                </a:cubicBezTo>
                <a:cubicBezTo>
                  <a:pt x="16286" y="10776"/>
                  <a:pt x="16553" y="11229"/>
                  <a:pt x="16854" y="11229"/>
                </a:cubicBezTo>
                <a:cubicBezTo>
                  <a:pt x="17155" y="11229"/>
                  <a:pt x="17374" y="10776"/>
                  <a:pt x="17344" y="10221"/>
                </a:cubicBezTo>
                <a:cubicBezTo>
                  <a:pt x="17313" y="9668"/>
                  <a:pt x="17046" y="9223"/>
                  <a:pt x="16748" y="9223"/>
                </a:cubicBezTo>
                <a:close/>
                <a:moveTo>
                  <a:pt x="18079" y="9223"/>
                </a:moveTo>
                <a:cubicBezTo>
                  <a:pt x="17781" y="9223"/>
                  <a:pt x="17564" y="9668"/>
                  <a:pt x="17596" y="10221"/>
                </a:cubicBezTo>
                <a:cubicBezTo>
                  <a:pt x="17627" y="10776"/>
                  <a:pt x="17897" y="11229"/>
                  <a:pt x="18198" y="11229"/>
                </a:cubicBezTo>
                <a:cubicBezTo>
                  <a:pt x="18500" y="11229"/>
                  <a:pt x="18715" y="10776"/>
                  <a:pt x="18681" y="10221"/>
                </a:cubicBezTo>
                <a:cubicBezTo>
                  <a:pt x="18646" y="9668"/>
                  <a:pt x="18377" y="9223"/>
                  <a:pt x="18079" y="9223"/>
                </a:cubicBezTo>
                <a:close/>
                <a:moveTo>
                  <a:pt x="19411" y="9223"/>
                </a:moveTo>
                <a:cubicBezTo>
                  <a:pt x="19112" y="9223"/>
                  <a:pt x="18898" y="9668"/>
                  <a:pt x="18933" y="10221"/>
                </a:cubicBezTo>
                <a:cubicBezTo>
                  <a:pt x="18968" y="10776"/>
                  <a:pt x="19242" y="11229"/>
                  <a:pt x="19543" y="11229"/>
                </a:cubicBezTo>
                <a:cubicBezTo>
                  <a:pt x="19844" y="11229"/>
                  <a:pt x="20058" y="10776"/>
                  <a:pt x="20019" y="10221"/>
                </a:cubicBezTo>
                <a:cubicBezTo>
                  <a:pt x="19981" y="9668"/>
                  <a:pt x="19708" y="9223"/>
                  <a:pt x="19411" y="9223"/>
                </a:cubicBezTo>
                <a:close/>
                <a:moveTo>
                  <a:pt x="20720" y="9223"/>
                </a:moveTo>
                <a:cubicBezTo>
                  <a:pt x="20421" y="9223"/>
                  <a:pt x="20211" y="9668"/>
                  <a:pt x="20250" y="10221"/>
                </a:cubicBezTo>
                <a:cubicBezTo>
                  <a:pt x="20289" y="10776"/>
                  <a:pt x="20564" y="11229"/>
                  <a:pt x="20866" y="11229"/>
                </a:cubicBezTo>
                <a:cubicBezTo>
                  <a:pt x="21167" y="11229"/>
                  <a:pt x="21377" y="10776"/>
                  <a:pt x="21335" y="10221"/>
                </a:cubicBezTo>
                <a:cubicBezTo>
                  <a:pt x="21294" y="9668"/>
                  <a:pt x="21018" y="9223"/>
                  <a:pt x="20720" y="9223"/>
                </a:cubicBezTo>
                <a:close/>
                <a:moveTo>
                  <a:pt x="791" y="11654"/>
                </a:moveTo>
                <a:cubicBezTo>
                  <a:pt x="489" y="11654"/>
                  <a:pt x="230" y="12110"/>
                  <a:pt x="213" y="12676"/>
                </a:cubicBezTo>
                <a:cubicBezTo>
                  <a:pt x="197" y="13246"/>
                  <a:pt x="430" y="13709"/>
                  <a:pt x="735" y="13709"/>
                </a:cubicBezTo>
                <a:cubicBezTo>
                  <a:pt x="1040" y="13709"/>
                  <a:pt x="1299" y="13246"/>
                  <a:pt x="1313" y="12676"/>
                </a:cubicBezTo>
                <a:cubicBezTo>
                  <a:pt x="1327" y="12110"/>
                  <a:pt x="1093" y="11654"/>
                  <a:pt x="791" y="11654"/>
                </a:cubicBezTo>
                <a:close/>
                <a:moveTo>
                  <a:pt x="3472" y="11654"/>
                </a:moveTo>
                <a:cubicBezTo>
                  <a:pt x="3170" y="11654"/>
                  <a:pt x="2917" y="12110"/>
                  <a:pt x="2908" y="12676"/>
                </a:cubicBezTo>
                <a:cubicBezTo>
                  <a:pt x="2898" y="13246"/>
                  <a:pt x="3139" y="13709"/>
                  <a:pt x="3444" y="13709"/>
                </a:cubicBezTo>
                <a:cubicBezTo>
                  <a:pt x="3749" y="13709"/>
                  <a:pt x="4002" y="13246"/>
                  <a:pt x="4008" y="12676"/>
                </a:cubicBezTo>
                <a:cubicBezTo>
                  <a:pt x="4014" y="12110"/>
                  <a:pt x="3774" y="11654"/>
                  <a:pt x="3472" y="11654"/>
                </a:cubicBezTo>
                <a:close/>
                <a:moveTo>
                  <a:pt x="4823" y="11654"/>
                </a:moveTo>
                <a:cubicBezTo>
                  <a:pt x="4521" y="11654"/>
                  <a:pt x="4271" y="12110"/>
                  <a:pt x="4266" y="12676"/>
                </a:cubicBezTo>
                <a:cubicBezTo>
                  <a:pt x="4260" y="13246"/>
                  <a:pt x="4503" y="13709"/>
                  <a:pt x="4808" y="13709"/>
                </a:cubicBezTo>
                <a:cubicBezTo>
                  <a:pt x="5114" y="13709"/>
                  <a:pt x="5362" y="13246"/>
                  <a:pt x="5365" y="12676"/>
                </a:cubicBezTo>
                <a:cubicBezTo>
                  <a:pt x="5368" y="12110"/>
                  <a:pt x="5125" y="11654"/>
                  <a:pt x="4823" y="11654"/>
                </a:cubicBezTo>
                <a:close/>
                <a:moveTo>
                  <a:pt x="6153" y="11654"/>
                </a:moveTo>
                <a:cubicBezTo>
                  <a:pt x="5850" y="11654"/>
                  <a:pt x="5605" y="12110"/>
                  <a:pt x="5603" y="12676"/>
                </a:cubicBezTo>
                <a:cubicBezTo>
                  <a:pt x="5601" y="13246"/>
                  <a:pt x="5847" y="13709"/>
                  <a:pt x="6152" y="13709"/>
                </a:cubicBezTo>
                <a:cubicBezTo>
                  <a:pt x="6457" y="13709"/>
                  <a:pt x="6703" y="13246"/>
                  <a:pt x="6702" y="12676"/>
                </a:cubicBezTo>
                <a:cubicBezTo>
                  <a:pt x="6700" y="12110"/>
                  <a:pt x="6455" y="11654"/>
                  <a:pt x="6153" y="11654"/>
                </a:cubicBezTo>
                <a:close/>
                <a:moveTo>
                  <a:pt x="7504" y="11654"/>
                </a:moveTo>
                <a:cubicBezTo>
                  <a:pt x="7203" y="11654"/>
                  <a:pt x="6959" y="12110"/>
                  <a:pt x="6961" y="12676"/>
                </a:cubicBezTo>
                <a:cubicBezTo>
                  <a:pt x="6963" y="13246"/>
                  <a:pt x="7212" y="13709"/>
                  <a:pt x="7517" y="13709"/>
                </a:cubicBezTo>
                <a:cubicBezTo>
                  <a:pt x="7822" y="13709"/>
                  <a:pt x="8065" y="13246"/>
                  <a:pt x="8060" y="12676"/>
                </a:cubicBezTo>
                <a:cubicBezTo>
                  <a:pt x="8055" y="12110"/>
                  <a:pt x="7806" y="11654"/>
                  <a:pt x="7504" y="11654"/>
                </a:cubicBezTo>
                <a:close/>
                <a:moveTo>
                  <a:pt x="8834" y="11654"/>
                </a:moveTo>
                <a:cubicBezTo>
                  <a:pt x="8532" y="11654"/>
                  <a:pt x="8292" y="12110"/>
                  <a:pt x="8298" y="12676"/>
                </a:cubicBezTo>
                <a:cubicBezTo>
                  <a:pt x="8304" y="13246"/>
                  <a:pt x="8556" y="13709"/>
                  <a:pt x="8861" y="13709"/>
                </a:cubicBezTo>
                <a:cubicBezTo>
                  <a:pt x="9166" y="13709"/>
                  <a:pt x="9406" y="13246"/>
                  <a:pt x="9397" y="12676"/>
                </a:cubicBezTo>
                <a:cubicBezTo>
                  <a:pt x="9388" y="12110"/>
                  <a:pt x="9136" y="11654"/>
                  <a:pt x="8834" y="11654"/>
                </a:cubicBezTo>
                <a:close/>
                <a:moveTo>
                  <a:pt x="10186" y="11654"/>
                </a:moveTo>
                <a:cubicBezTo>
                  <a:pt x="9884" y="11654"/>
                  <a:pt x="9647" y="12110"/>
                  <a:pt x="9656" y="12676"/>
                </a:cubicBezTo>
                <a:cubicBezTo>
                  <a:pt x="9666" y="13246"/>
                  <a:pt x="9921" y="13709"/>
                  <a:pt x="10226" y="13709"/>
                </a:cubicBezTo>
                <a:cubicBezTo>
                  <a:pt x="10531" y="13709"/>
                  <a:pt x="10769" y="13246"/>
                  <a:pt x="10756" y="12676"/>
                </a:cubicBezTo>
                <a:cubicBezTo>
                  <a:pt x="10743" y="12110"/>
                  <a:pt x="10488" y="11654"/>
                  <a:pt x="10186" y="11654"/>
                </a:cubicBezTo>
                <a:close/>
                <a:moveTo>
                  <a:pt x="11517" y="11654"/>
                </a:moveTo>
                <a:cubicBezTo>
                  <a:pt x="11215" y="11654"/>
                  <a:pt x="10980" y="12110"/>
                  <a:pt x="10993" y="12676"/>
                </a:cubicBezTo>
                <a:cubicBezTo>
                  <a:pt x="11007" y="13246"/>
                  <a:pt x="11266" y="13709"/>
                  <a:pt x="11570" y="13709"/>
                </a:cubicBezTo>
                <a:cubicBezTo>
                  <a:pt x="11875" y="13709"/>
                  <a:pt x="12109" y="13246"/>
                  <a:pt x="12093" y="12676"/>
                </a:cubicBezTo>
                <a:cubicBezTo>
                  <a:pt x="12077" y="12110"/>
                  <a:pt x="11818" y="11654"/>
                  <a:pt x="11517" y="11654"/>
                </a:cubicBezTo>
                <a:close/>
                <a:moveTo>
                  <a:pt x="12868" y="11654"/>
                </a:moveTo>
                <a:cubicBezTo>
                  <a:pt x="12566" y="11654"/>
                  <a:pt x="12334" y="12110"/>
                  <a:pt x="12352" y="12676"/>
                </a:cubicBezTo>
                <a:cubicBezTo>
                  <a:pt x="12369" y="13246"/>
                  <a:pt x="12630" y="13709"/>
                  <a:pt x="12935" y="13709"/>
                </a:cubicBezTo>
                <a:cubicBezTo>
                  <a:pt x="13240" y="13709"/>
                  <a:pt x="13471" y="13246"/>
                  <a:pt x="13451" y="12676"/>
                </a:cubicBezTo>
                <a:cubicBezTo>
                  <a:pt x="13431" y="12110"/>
                  <a:pt x="13170" y="11654"/>
                  <a:pt x="12868" y="11654"/>
                </a:cubicBezTo>
                <a:close/>
                <a:moveTo>
                  <a:pt x="14198" y="11654"/>
                </a:moveTo>
                <a:cubicBezTo>
                  <a:pt x="13896" y="11654"/>
                  <a:pt x="13668" y="12110"/>
                  <a:pt x="13689" y="12676"/>
                </a:cubicBezTo>
                <a:cubicBezTo>
                  <a:pt x="13710" y="13246"/>
                  <a:pt x="13975" y="13709"/>
                  <a:pt x="14279" y="13709"/>
                </a:cubicBezTo>
                <a:cubicBezTo>
                  <a:pt x="14585" y="13709"/>
                  <a:pt x="14812" y="13246"/>
                  <a:pt x="14788" y="12676"/>
                </a:cubicBezTo>
                <a:cubicBezTo>
                  <a:pt x="14764" y="12110"/>
                  <a:pt x="14500" y="11654"/>
                  <a:pt x="14198" y="11654"/>
                </a:cubicBezTo>
                <a:close/>
                <a:moveTo>
                  <a:pt x="15550" y="11654"/>
                </a:moveTo>
                <a:cubicBezTo>
                  <a:pt x="15249" y="11654"/>
                  <a:pt x="15024" y="12110"/>
                  <a:pt x="15048" y="12676"/>
                </a:cubicBezTo>
                <a:cubicBezTo>
                  <a:pt x="15073" y="13246"/>
                  <a:pt x="15340" y="13709"/>
                  <a:pt x="15645" y="13709"/>
                </a:cubicBezTo>
                <a:cubicBezTo>
                  <a:pt x="15950" y="13709"/>
                  <a:pt x="16175" y="13246"/>
                  <a:pt x="16147" y="12676"/>
                </a:cubicBezTo>
                <a:cubicBezTo>
                  <a:pt x="16120" y="12110"/>
                  <a:pt x="15852" y="11654"/>
                  <a:pt x="15550" y="11654"/>
                </a:cubicBezTo>
                <a:close/>
                <a:moveTo>
                  <a:pt x="16881" y="11654"/>
                </a:moveTo>
                <a:cubicBezTo>
                  <a:pt x="16578" y="11654"/>
                  <a:pt x="16357" y="12110"/>
                  <a:pt x="16385" y="12676"/>
                </a:cubicBezTo>
                <a:cubicBezTo>
                  <a:pt x="16414" y="13246"/>
                  <a:pt x="16684" y="13709"/>
                  <a:pt x="16990" y="13709"/>
                </a:cubicBezTo>
                <a:cubicBezTo>
                  <a:pt x="17294" y="13709"/>
                  <a:pt x="17516" y="13246"/>
                  <a:pt x="17484" y="12676"/>
                </a:cubicBezTo>
                <a:cubicBezTo>
                  <a:pt x="17453" y="12110"/>
                  <a:pt x="17182" y="11654"/>
                  <a:pt x="16881" y="11654"/>
                </a:cubicBezTo>
                <a:close/>
                <a:moveTo>
                  <a:pt x="18233" y="11654"/>
                </a:moveTo>
                <a:cubicBezTo>
                  <a:pt x="17931" y="11654"/>
                  <a:pt x="17712" y="12110"/>
                  <a:pt x="17744" y="12676"/>
                </a:cubicBezTo>
                <a:cubicBezTo>
                  <a:pt x="17777" y="13246"/>
                  <a:pt x="18049" y="13709"/>
                  <a:pt x="18355" y="13709"/>
                </a:cubicBezTo>
                <a:cubicBezTo>
                  <a:pt x="18660" y="13709"/>
                  <a:pt x="18878" y="13246"/>
                  <a:pt x="18843" y="12676"/>
                </a:cubicBezTo>
                <a:cubicBezTo>
                  <a:pt x="18808" y="12110"/>
                  <a:pt x="18535" y="11654"/>
                  <a:pt x="18233" y="11654"/>
                </a:cubicBezTo>
                <a:close/>
                <a:moveTo>
                  <a:pt x="19565" y="11654"/>
                </a:moveTo>
                <a:cubicBezTo>
                  <a:pt x="19263" y="11654"/>
                  <a:pt x="19046" y="12110"/>
                  <a:pt x="19082" y="12676"/>
                </a:cubicBezTo>
                <a:cubicBezTo>
                  <a:pt x="19118" y="13246"/>
                  <a:pt x="19396" y="13709"/>
                  <a:pt x="19700" y="13709"/>
                </a:cubicBezTo>
                <a:cubicBezTo>
                  <a:pt x="20005" y="13709"/>
                  <a:pt x="20221" y="13246"/>
                  <a:pt x="20182" y="12676"/>
                </a:cubicBezTo>
                <a:cubicBezTo>
                  <a:pt x="20143" y="12110"/>
                  <a:pt x="19866" y="11654"/>
                  <a:pt x="19565" y="11654"/>
                </a:cubicBezTo>
                <a:close/>
                <a:moveTo>
                  <a:pt x="20915" y="11654"/>
                </a:moveTo>
                <a:cubicBezTo>
                  <a:pt x="20613" y="11654"/>
                  <a:pt x="20401" y="12110"/>
                  <a:pt x="20441" y="12676"/>
                </a:cubicBezTo>
                <a:cubicBezTo>
                  <a:pt x="20481" y="13246"/>
                  <a:pt x="20760" y="13709"/>
                  <a:pt x="21065" y="13709"/>
                </a:cubicBezTo>
                <a:cubicBezTo>
                  <a:pt x="21370" y="13709"/>
                  <a:pt x="21583" y="13246"/>
                  <a:pt x="21540" y="12676"/>
                </a:cubicBezTo>
                <a:cubicBezTo>
                  <a:pt x="21497" y="12110"/>
                  <a:pt x="21218" y="11654"/>
                  <a:pt x="20915" y="11654"/>
                </a:cubicBezTo>
                <a:close/>
                <a:moveTo>
                  <a:pt x="2086" y="14209"/>
                </a:moveTo>
                <a:cubicBezTo>
                  <a:pt x="1780" y="14209"/>
                  <a:pt x="1521" y="14675"/>
                  <a:pt x="1508" y="15257"/>
                </a:cubicBezTo>
                <a:cubicBezTo>
                  <a:pt x="1494" y="15841"/>
                  <a:pt x="1734" y="16316"/>
                  <a:pt x="2043" y="16316"/>
                </a:cubicBezTo>
                <a:cubicBezTo>
                  <a:pt x="2352" y="16316"/>
                  <a:pt x="2611" y="15841"/>
                  <a:pt x="2621" y="15257"/>
                </a:cubicBezTo>
                <a:cubicBezTo>
                  <a:pt x="2632" y="14675"/>
                  <a:pt x="2392" y="14209"/>
                  <a:pt x="2086" y="14209"/>
                </a:cubicBezTo>
                <a:close/>
                <a:moveTo>
                  <a:pt x="3437" y="14209"/>
                </a:moveTo>
                <a:cubicBezTo>
                  <a:pt x="3131" y="14209"/>
                  <a:pt x="2875" y="14675"/>
                  <a:pt x="2865" y="15257"/>
                </a:cubicBezTo>
                <a:cubicBezTo>
                  <a:pt x="2856" y="15841"/>
                  <a:pt x="3099" y="16316"/>
                  <a:pt x="3408" y="16316"/>
                </a:cubicBezTo>
                <a:cubicBezTo>
                  <a:pt x="3717" y="16316"/>
                  <a:pt x="3972" y="15841"/>
                  <a:pt x="3979" y="15257"/>
                </a:cubicBezTo>
                <a:cubicBezTo>
                  <a:pt x="3985" y="14675"/>
                  <a:pt x="3743" y="14209"/>
                  <a:pt x="3437" y="14209"/>
                </a:cubicBezTo>
                <a:close/>
                <a:moveTo>
                  <a:pt x="4809" y="14209"/>
                </a:moveTo>
                <a:cubicBezTo>
                  <a:pt x="4503" y="14209"/>
                  <a:pt x="4250" y="14675"/>
                  <a:pt x="4245" y="15257"/>
                </a:cubicBezTo>
                <a:cubicBezTo>
                  <a:pt x="4239" y="15841"/>
                  <a:pt x="4485" y="16316"/>
                  <a:pt x="4794" y="16316"/>
                </a:cubicBezTo>
                <a:cubicBezTo>
                  <a:pt x="5103" y="16316"/>
                  <a:pt x="5356" y="15841"/>
                  <a:pt x="5358" y="15257"/>
                </a:cubicBezTo>
                <a:cubicBezTo>
                  <a:pt x="5361" y="14675"/>
                  <a:pt x="5115" y="14209"/>
                  <a:pt x="4809" y="14209"/>
                </a:cubicBezTo>
                <a:close/>
                <a:moveTo>
                  <a:pt x="6160" y="14209"/>
                </a:moveTo>
                <a:cubicBezTo>
                  <a:pt x="5854" y="14209"/>
                  <a:pt x="5605" y="14675"/>
                  <a:pt x="5603" y="15257"/>
                </a:cubicBezTo>
                <a:cubicBezTo>
                  <a:pt x="5601" y="15841"/>
                  <a:pt x="5850" y="16316"/>
                  <a:pt x="6159" y="16316"/>
                </a:cubicBezTo>
                <a:cubicBezTo>
                  <a:pt x="6469" y="16316"/>
                  <a:pt x="6717" y="15841"/>
                  <a:pt x="6716" y="15257"/>
                </a:cubicBezTo>
                <a:cubicBezTo>
                  <a:pt x="6714" y="14675"/>
                  <a:pt x="6466" y="14209"/>
                  <a:pt x="6160" y="14209"/>
                </a:cubicBezTo>
                <a:close/>
                <a:moveTo>
                  <a:pt x="7511" y="14209"/>
                </a:moveTo>
                <a:cubicBezTo>
                  <a:pt x="7206" y="14209"/>
                  <a:pt x="6959" y="14675"/>
                  <a:pt x="6961" y="15257"/>
                </a:cubicBezTo>
                <a:cubicBezTo>
                  <a:pt x="6963" y="15841"/>
                  <a:pt x="7216" y="16316"/>
                  <a:pt x="7524" y="16316"/>
                </a:cubicBezTo>
                <a:cubicBezTo>
                  <a:pt x="7833" y="16316"/>
                  <a:pt x="8080" y="15841"/>
                  <a:pt x="8074" y="15257"/>
                </a:cubicBezTo>
                <a:cubicBezTo>
                  <a:pt x="8069" y="14675"/>
                  <a:pt x="7817" y="14209"/>
                  <a:pt x="7511" y="14209"/>
                </a:cubicBezTo>
                <a:close/>
                <a:moveTo>
                  <a:pt x="8883" y="14209"/>
                </a:moveTo>
                <a:cubicBezTo>
                  <a:pt x="8577" y="14209"/>
                  <a:pt x="8334" y="14675"/>
                  <a:pt x="8340" y="15257"/>
                </a:cubicBezTo>
                <a:cubicBezTo>
                  <a:pt x="8346" y="15841"/>
                  <a:pt x="8601" y="16316"/>
                  <a:pt x="8911" y="16316"/>
                </a:cubicBezTo>
                <a:cubicBezTo>
                  <a:pt x="9220" y="16316"/>
                  <a:pt x="9462" y="15841"/>
                  <a:pt x="9453" y="15257"/>
                </a:cubicBezTo>
                <a:cubicBezTo>
                  <a:pt x="9444" y="14675"/>
                  <a:pt x="9189" y="14209"/>
                  <a:pt x="8883" y="14209"/>
                </a:cubicBezTo>
                <a:close/>
                <a:moveTo>
                  <a:pt x="10235" y="14209"/>
                </a:moveTo>
                <a:cubicBezTo>
                  <a:pt x="9929" y="14209"/>
                  <a:pt x="9689" y="14675"/>
                  <a:pt x="9698" y="15257"/>
                </a:cubicBezTo>
                <a:cubicBezTo>
                  <a:pt x="9708" y="15841"/>
                  <a:pt x="9967" y="16316"/>
                  <a:pt x="10276" y="16316"/>
                </a:cubicBezTo>
                <a:cubicBezTo>
                  <a:pt x="10585" y="16316"/>
                  <a:pt x="10825" y="15841"/>
                  <a:pt x="10812" y="15257"/>
                </a:cubicBezTo>
                <a:cubicBezTo>
                  <a:pt x="10799" y="14675"/>
                  <a:pt x="10541" y="14209"/>
                  <a:pt x="10235" y="14209"/>
                </a:cubicBezTo>
                <a:close/>
                <a:moveTo>
                  <a:pt x="11586" y="14209"/>
                </a:moveTo>
                <a:cubicBezTo>
                  <a:pt x="11281" y="14209"/>
                  <a:pt x="11043" y="14675"/>
                  <a:pt x="11057" y="15257"/>
                </a:cubicBezTo>
                <a:cubicBezTo>
                  <a:pt x="11071" y="15841"/>
                  <a:pt x="11333" y="16316"/>
                  <a:pt x="11642" y="16316"/>
                </a:cubicBezTo>
                <a:cubicBezTo>
                  <a:pt x="11950" y="16316"/>
                  <a:pt x="12188" y="15841"/>
                  <a:pt x="12171" y="15257"/>
                </a:cubicBezTo>
                <a:cubicBezTo>
                  <a:pt x="12154" y="14675"/>
                  <a:pt x="11891" y="14209"/>
                  <a:pt x="11586" y="14209"/>
                </a:cubicBezTo>
                <a:close/>
                <a:moveTo>
                  <a:pt x="12938" y="14209"/>
                </a:moveTo>
                <a:cubicBezTo>
                  <a:pt x="12632" y="14209"/>
                  <a:pt x="12398" y="14675"/>
                  <a:pt x="12415" y="15257"/>
                </a:cubicBezTo>
                <a:cubicBezTo>
                  <a:pt x="12433" y="15841"/>
                  <a:pt x="12698" y="16316"/>
                  <a:pt x="13007" y="16316"/>
                </a:cubicBezTo>
                <a:cubicBezTo>
                  <a:pt x="13316" y="16316"/>
                  <a:pt x="13550" y="15841"/>
                  <a:pt x="13529" y="15257"/>
                </a:cubicBezTo>
                <a:cubicBezTo>
                  <a:pt x="13508" y="14675"/>
                  <a:pt x="13243" y="14209"/>
                  <a:pt x="12938" y="14209"/>
                </a:cubicBezTo>
                <a:close/>
                <a:moveTo>
                  <a:pt x="14310" y="14209"/>
                </a:moveTo>
                <a:cubicBezTo>
                  <a:pt x="14004" y="14209"/>
                  <a:pt x="13774" y="14675"/>
                  <a:pt x="13795" y="15257"/>
                </a:cubicBezTo>
                <a:cubicBezTo>
                  <a:pt x="13817" y="15841"/>
                  <a:pt x="14085" y="16316"/>
                  <a:pt x="14393" y="16316"/>
                </a:cubicBezTo>
                <a:cubicBezTo>
                  <a:pt x="14703" y="16316"/>
                  <a:pt x="14933" y="15841"/>
                  <a:pt x="14908" y="15257"/>
                </a:cubicBezTo>
                <a:cubicBezTo>
                  <a:pt x="14883" y="14675"/>
                  <a:pt x="14616" y="14209"/>
                  <a:pt x="14310" y="14209"/>
                </a:cubicBezTo>
                <a:close/>
                <a:moveTo>
                  <a:pt x="15662" y="14209"/>
                </a:moveTo>
                <a:cubicBezTo>
                  <a:pt x="15357" y="14209"/>
                  <a:pt x="15129" y="14675"/>
                  <a:pt x="15154" y="15257"/>
                </a:cubicBezTo>
                <a:cubicBezTo>
                  <a:pt x="15180" y="15841"/>
                  <a:pt x="15451" y="16316"/>
                  <a:pt x="15759" y="16316"/>
                </a:cubicBezTo>
                <a:cubicBezTo>
                  <a:pt x="16068" y="16316"/>
                  <a:pt x="16296" y="15841"/>
                  <a:pt x="16267" y="15257"/>
                </a:cubicBezTo>
                <a:cubicBezTo>
                  <a:pt x="16239" y="14675"/>
                  <a:pt x="15968" y="14209"/>
                  <a:pt x="15662" y="14209"/>
                </a:cubicBezTo>
                <a:close/>
                <a:moveTo>
                  <a:pt x="18366" y="14209"/>
                </a:moveTo>
                <a:cubicBezTo>
                  <a:pt x="18060" y="14209"/>
                  <a:pt x="17839" y="14675"/>
                  <a:pt x="17872" y="15257"/>
                </a:cubicBezTo>
                <a:cubicBezTo>
                  <a:pt x="17905" y="15841"/>
                  <a:pt x="18182" y="16316"/>
                  <a:pt x="18492" y="16316"/>
                </a:cubicBezTo>
                <a:cubicBezTo>
                  <a:pt x="18800" y="16316"/>
                  <a:pt x="19021" y="15841"/>
                  <a:pt x="18984" y="15257"/>
                </a:cubicBezTo>
                <a:cubicBezTo>
                  <a:pt x="18948" y="14675"/>
                  <a:pt x="18672" y="14209"/>
                  <a:pt x="18366" y="14209"/>
                </a:cubicBezTo>
                <a:close/>
                <a:moveTo>
                  <a:pt x="19740" y="14209"/>
                </a:moveTo>
                <a:cubicBezTo>
                  <a:pt x="19435" y="14209"/>
                  <a:pt x="19215" y="14675"/>
                  <a:pt x="19252" y="15257"/>
                </a:cubicBezTo>
                <a:cubicBezTo>
                  <a:pt x="19289" y="15841"/>
                  <a:pt x="19571" y="16316"/>
                  <a:pt x="19880" y="16316"/>
                </a:cubicBezTo>
                <a:cubicBezTo>
                  <a:pt x="20188" y="16316"/>
                  <a:pt x="20406" y="15841"/>
                  <a:pt x="20366" y="15257"/>
                </a:cubicBezTo>
                <a:cubicBezTo>
                  <a:pt x="20326" y="14675"/>
                  <a:pt x="20045" y="14209"/>
                  <a:pt x="19740" y="14209"/>
                </a:cubicBezTo>
                <a:close/>
                <a:moveTo>
                  <a:pt x="658" y="16764"/>
                </a:moveTo>
                <a:cubicBezTo>
                  <a:pt x="348" y="16764"/>
                  <a:pt x="83" y="17244"/>
                  <a:pt x="65" y="17839"/>
                </a:cubicBezTo>
                <a:cubicBezTo>
                  <a:pt x="47" y="18438"/>
                  <a:pt x="286" y="18924"/>
                  <a:pt x="599" y="18924"/>
                </a:cubicBezTo>
                <a:cubicBezTo>
                  <a:pt x="912" y="18924"/>
                  <a:pt x="1178" y="18438"/>
                  <a:pt x="1192" y="17839"/>
                </a:cubicBezTo>
                <a:cubicBezTo>
                  <a:pt x="1207" y="17244"/>
                  <a:pt x="967" y="16764"/>
                  <a:pt x="658" y="16764"/>
                </a:cubicBezTo>
                <a:close/>
                <a:moveTo>
                  <a:pt x="2030" y="16764"/>
                </a:moveTo>
                <a:cubicBezTo>
                  <a:pt x="1721" y="16764"/>
                  <a:pt x="1458" y="17244"/>
                  <a:pt x="1444" y="17839"/>
                </a:cubicBezTo>
                <a:cubicBezTo>
                  <a:pt x="1430" y="18438"/>
                  <a:pt x="1673" y="18924"/>
                  <a:pt x="1986" y="18924"/>
                </a:cubicBezTo>
                <a:cubicBezTo>
                  <a:pt x="2299" y="18924"/>
                  <a:pt x="2561" y="18438"/>
                  <a:pt x="2572" y="17839"/>
                </a:cubicBezTo>
                <a:cubicBezTo>
                  <a:pt x="2582" y="17244"/>
                  <a:pt x="2340" y="16764"/>
                  <a:pt x="2030" y="16764"/>
                </a:cubicBezTo>
                <a:close/>
                <a:moveTo>
                  <a:pt x="3402" y="16764"/>
                </a:moveTo>
                <a:cubicBezTo>
                  <a:pt x="3092" y="16764"/>
                  <a:pt x="2833" y="17244"/>
                  <a:pt x="2823" y="17839"/>
                </a:cubicBezTo>
                <a:cubicBezTo>
                  <a:pt x="2813" y="18438"/>
                  <a:pt x="3060" y="18924"/>
                  <a:pt x="3373" y="18924"/>
                </a:cubicBezTo>
                <a:cubicBezTo>
                  <a:pt x="3686" y="18924"/>
                  <a:pt x="3944" y="18438"/>
                  <a:pt x="3951" y="17839"/>
                </a:cubicBezTo>
                <a:cubicBezTo>
                  <a:pt x="3957" y="17244"/>
                  <a:pt x="3711" y="16764"/>
                  <a:pt x="3402" y="16764"/>
                </a:cubicBezTo>
                <a:close/>
                <a:moveTo>
                  <a:pt x="4794" y="16764"/>
                </a:moveTo>
                <a:cubicBezTo>
                  <a:pt x="4485" y="16764"/>
                  <a:pt x="4229" y="17244"/>
                  <a:pt x="4223" y="17839"/>
                </a:cubicBezTo>
                <a:cubicBezTo>
                  <a:pt x="4218" y="18438"/>
                  <a:pt x="4467" y="18924"/>
                  <a:pt x="4780" y="18924"/>
                </a:cubicBezTo>
                <a:cubicBezTo>
                  <a:pt x="5093" y="18924"/>
                  <a:pt x="5348" y="18438"/>
                  <a:pt x="5351" y="17839"/>
                </a:cubicBezTo>
                <a:cubicBezTo>
                  <a:pt x="5353" y="17244"/>
                  <a:pt x="5104" y="16764"/>
                  <a:pt x="4794" y="16764"/>
                </a:cubicBezTo>
                <a:close/>
                <a:moveTo>
                  <a:pt x="6166" y="16764"/>
                </a:moveTo>
                <a:cubicBezTo>
                  <a:pt x="5857" y="16764"/>
                  <a:pt x="5605" y="17244"/>
                  <a:pt x="5603" y="17839"/>
                </a:cubicBezTo>
                <a:cubicBezTo>
                  <a:pt x="5601" y="18438"/>
                  <a:pt x="5853" y="18924"/>
                  <a:pt x="6166" y="18924"/>
                </a:cubicBezTo>
                <a:cubicBezTo>
                  <a:pt x="6479" y="18924"/>
                  <a:pt x="6731" y="18438"/>
                  <a:pt x="6729" y="17839"/>
                </a:cubicBezTo>
                <a:cubicBezTo>
                  <a:pt x="6728" y="17244"/>
                  <a:pt x="6477" y="16764"/>
                  <a:pt x="6166" y="16764"/>
                </a:cubicBezTo>
                <a:close/>
                <a:moveTo>
                  <a:pt x="7539" y="16764"/>
                </a:moveTo>
                <a:cubicBezTo>
                  <a:pt x="7230" y="16764"/>
                  <a:pt x="6980" y="17244"/>
                  <a:pt x="6982" y="17839"/>
                </a:cubicBezTo>
                <a:cubicBezTo>
                  <a:pt x="6984" y="18438"/>
                  <a:pt x="7240" y="18924"/>
                  <a:pt x="7552" y="18924"/>
                </a:cubicBezTo>
                <a:cubicBezTo>
                  <a:pt x="7866" y="18924"/>
                  <a:pt x="8115" y="18438"/>
                  <a:pt x="8109" y="17839"/>
                </a:cubicBezTo>
                <a:cubicBezTo>
                  <a:pt x="8104" y="17244"/>
                  <a:pt x="7849" y="16764"/>
                  <a:pt x="7539" y="16764"/>
                </a:cubicBezTo>
                <a:close/>
                <a:moveTo>
                  <a:pt x="8911" y="16764"/>
                </a:moveTo>
                <a:cubicBezTo>
                  <a:pt x="8601" y="16764"/>
                  <a:pt x="8355" y="17244"/>
                  <a:pt x="8361" y="17839"/>
                </a:cubicBezTo>
                <a:cubicBezTo>
                  <a:pt x="8368" y="18438"/>
                  <a:pt x="8626" y="18924"/>
                  <a:pt x="8939" y="18924"/>
                </a:cubicBezTo>
                <a:cubicBezTo>
                  <a:pt x="9252" y="18924"/>
                  <a:pt x="9498" y="18438"/>
                  <a:pt x="9488" y="17839"/>
                </a:cubicBezTo>
                <a:cubicBezTo>
                  <a:pt x="9479" y="17244"/>
                  <a:pt x="9221" y="16764"/>
                  <a:pt x="8911" y="16764"/>
                </a:cubicBezTo>
                <a:close/>
                <a:moveTo>
                  <a:pt x="10284" y="16764"/>
                </a:moveTo>
                <a:cubicBezTo>
                  <a:pt x="9975" y="16764"/>
                  <a:pt x="9731" y="17244"/>
                  <a:pt x="9741" y="17839"/>
                </a:cubicBezTo>
                <a:cubicBezTo>
                  <a:pt x="9751" y="18438"/>
                  <a:pt x="10014" y="18924"/>
                  <a:pt x="10326" y="18924"/>
                </a:cubicBezTo>
                <a:cubicBezTo>
                  <a:pt x="10640" y="18924"/>
                  <a:pt x="10882" y="18438"/>
                  <a:pt x="10869" y="17839"/>
                </a:cubicBezTo>
                <a:cubicBezTo>
                  <a:pt x="10855" y="17244"/>
                  <a:pt x="10594" y="16764"/>
                  <a:pt x="10284" y="16764"/>
                </a:cubicBezTo>
                <a:close/>
                <a:moveTo>
                  <a:pt x="15774" y="16764"/>
                </a:moveTo>
                <a:cubicBezTo>
                  <a:pt x="15465" y="16764"/>
                  <a:pt x="15234" y="17244"/>
                  <a:pt x="15260" y="17839"/>
                </a:cubicBezTo>
                <a:cubicBezTo>
                  <a:pt x="15286" y="18438"/>
                  <a:pt x="15561" y="18924"/>
                  <a:pt x="15874" y="18924"/>
                </a:cubicBezTo>
                <a:cubicBezTo>
                  <a:pt x="16186" y="18924"/>
                  <a:pt x="16417" y="18438"/>
                  <a:pt x="16387" y="17839"/>
                </a:cubicBezTo>
                <a:cubicBezTo>
                  <a:pt x="16358" y="17244"/>
                  <a:pt x="16084" y="16764"/>
                  <a:pt x="15774" y="16764"/>
                </a:cubicBezTo>
                <a:close/>
                <a:moveTo>
                  <a:pt x="18520" y="16764"/>
                </a:moveTo>
                <a:cubicBezTo>
                  <a:pt x="18210" y="16764"/>
                  <a:pt x="17986" y="17244"/>
                  <a:pt x="18020" y="17839"/>
                </a:cubicBezTo>
                <a:cubicBezTo>
                  <a:pt x="18054" y="18438"/>
                  <a:pt x="18336" y="18924"/>
                  <a:pt x="18649" y="18924"/>
                </a:cubicBezTo>
                <a:cubicBezTo>
                  <a:pt x="18961" y="18924"/>
                  <a:pt x="19184" y="18438"/>
                  <a:pt x="19147" y="17839"/>
                </a:cubicBezTo>
                <a:cubicBezTo>
                  <a:pt x="19110" y="17244"/>
                  <a:pt x="18830" y="16764"/>
                  <a:pt x="18520" y="16764"/>
                </a:cubicBezTo>
                <a:close/>
                <a:moveTo>
                  <a:pt x="19894" y="16764"/>
                </a:moveTo>
                <a:cubicBezTo>
                  <a:pt x="19585" y="16764"/>
                  <a:pt x="19362" y="17244"/>
                  <a:pt x="19400" y="17839"/>
                </a:cubicBezTo>
                <a:cubicBezTo>
                  <a:pt x="19438" y="18438"/>
                  <a:pt x="19724" y="18924"/>
                  <a:pt x="20037" y="18924"/>
                </a:cubicBezTo>
                <a:cubicBezTo>
                  <a:pt x="20349" y="18924"/>
                  <a:pt x="20570" y="18438"/>
                  <a:pt x="20529" y="17839"/>
                </a:cubicBezTo>
                <a:cubicBezTo>
                  <a:pt x="20488" y="17244"/>
                  <a:pt x="20203" y="16764"/>
                  <a:pt x="19894" y="16764"/>
                </a:cubicBezTo>
                <a:close/>
                <a:moveTo>
                  <a:pt x="602" y="19382"/>
                </a:moveTo>
                <a:cubicBezTo>
                  <a:pt x="288" y="19382"/>
                  <a:pt x="19" y="19875"/>
                  <a:pt x="1" y="20486"/>
                </a:cubicBezTo>
                <a:cubicBezTo>
                  <a:pt x="-17" y="21100"/>
                  <a:pt x="225" y="21600"/>
                  <a:pt x="542" y="21600"/>
                </a:cubicBezTo>
                <a:cubicBezTo>
                  <a:pt x="859" y="21600"/>
                  <a:pt x="1128" y="21100"/>
                  <a:pt x="1143" y="20486"/>
                </a:cubicBezTo>
                <a:cubicBezTo>
                  <a:pt x="1158" y="19875"/>
                  <a:pt x="916" y="19382"/>
                  <a:pt x="602" y="19382"/>
                </a:cubicBezTo>
                <a:close/>
                <a:moveTo>
                  <a:pt x="1974" y="19382"/>
                </a:moveTo>
                <a:cubicBezTo>
                  <a:pt x="1660" y="19382"/>
                  <a:pt x="1395" y="19875"/>
                  <a:pt x="1381" y="20486"/>
                </a:cubicBezTo>
                <a:cubicBezTo>
                  <a:pt x="1366" y="21100"/>
                  <a:pt x="1612" y="21600"/>
                  <a:pt x="1929" y="21600"/>
                </a:cubicBezTo>
                <a:cubicBezTo>
                  <a:pt x="2246" y="21600"/>
                  <a:pt x="2512" y="21100"/>
                  <a:pt x="2523" y="20486"/>
                </a:cubicBezTo>
                <a:cubicBezTo>
                  <a:pt x="2533" y="19875"/>
                  <a:pt x="2287" y="19382"/>
                  <a:pt x="1974" y="19382"/>
                </a:cubicBezTo>
                <a:close/>
                <a:moveTo>
                  <a:pt x="8940" y="19382"/>
                </a:moveTo>
                <a:cubicBezTo>
                  <a:pt x="8626" y="19382"/>
                  <a:pt x="8377" y="19875"/>
                  <a:pt x="8383" y="20486"/>
                </a:cubicBezTo>
                <a:cubicBezTo>
                  <a:pt x="8389" y="21100"/>
                  <a:pt x="8651" y="21600"/>
                  <a:pt x="8968" y="21600"/>
                </a:cubicBezTo>
                <a:cubicBezTo>
                  <a:pt x="9285" y="21600"/>
                  <a:pt x="9534" y="21100"/>
                  <a:pt x="9524" y="20486"/>
                </a:cubicBezTo>
                <a:cubicBezTo>
                  <a:pt x="9514" y="19875"/>
                  <a:pt x="9253" y="19382"/>
                  <a:pt x="8940" y="19382"/>
                </a:cubicBezTo>
                <a:close/>
                <a:moveTo>
                  <a:pt x="10333" y="19382"/>
                </a:moveTo>
                <a:cubicBezTo>
                  <a:pt x="10020" y="19382"/>
                  <a:pt x="9773" y="19875"/>
                  <a:pt x="9783" y="20486"/>
                </a:cubicBezTo>
                <a:cubicBezTo>
                  <a:pt x="9794" y="21100"/>
                  <a:pt x="10060" y="21600"/>
                  <a:pt x="10376" y="21600"/>
                </a:cubicBezTo>
                <a:cubicBezTo>
                  <a:pt x="10693" y="21600"/>
                  <a:pt x="10939" y="21100"/>
                  <a:pt x="10925" y="20486"/>
                </a:cubicBezTo>
                <a:cubicBezTo>
                  <a:pt x="10911" y="19875"/>
                  <a:pt x="10647" y="19382"/>
                  <a:pt x="10333" y="19382"/>
                </a:cubicBezTo>
                <a:close/>
                <a:moveTo>
                  <a:pt x="11727" y="19382"/>
                </a:moveTo>
                <a:cubicBezTo>
                  <a:pt x="11414" y="19382"/>
                  <a:pt x="11170" y="19875"/>
                  <a:pt x="11184" y="20486"/>
                </a:cubicBezTo>
                <a:cubicBezTo>
                  <a:pt x="11199" y="21100"/>
                  <a:pt x="11468" y="21600"/>
                  <a:pt x="11785" y="21600"/>
                </a:cubicBezTo>
                <a:cubicBezTo>
                  <a:pt x="12101" y="21600"/>
                  <a:pt x="12344" y="21100"/>
                  <a:pt x="12326" y="20486"/>
                </a:cubicBezTo>
                <a:cubicBezTo>
                  <a:pt x="12309" y="19875"/>
                  <a:pt x="12040" y="19382"/>
                  <a:pt x="11727" y="19382"/>
                </a:cubicBezTo>
                <a:close/>
                <a:moveTo>
                  <a:pt x="13120" y="19382"/>
                </a:moveTo>
                <a:cubicBezTo>
                  <a:pt x="12806" y="19382"/>
                  <a:pt x="12567" y="19875"/>
                  <a:pt x="12586" y="20486"/>
                </a:cubicBezTo>
                <a:cubicBezTo>
                  <a:pt x="12604" y="21100"/>
                  <a:pt x="12876" y="21600"/>
                  <a:pt x="13193" y="21600"/>
                </a:cubicBezTo>
                <a:cubicBezTo>
                  <a:pt x="13510" y="21600"/>
                  <a:pt x="13749" y="21100"/>
                  <a:pt x="13727" y="20486"/>
                </a:cubicBezTo>
                <a:cubicBezTo>
                  <a:pt x="13705" y="19875"/>
                  <a:pt x="13433" y="19382"/>
                  <a:pt x="13120" y="19382"/>
                </a:cubicBezTo>
                <a:close/>
                <a:moveTo>
                  <a:pt x="14513" y="19382"/>
                </a:moveTo>
                <a:cubicBezTo>
                  <a:pt x="14200" y="19382"/>
                  <a:pt x="13964" y="19875"/>
                  <a:pt x="13986" y="20486"/>
                </a:cubicBezTo>
                <a:cubicBezTo>
                  <a:pt x="14009" y="21100"/>
                  <a:pt x="14285" y="21600"/>
                  <a:pt x="14601" y="21600"/>
                </a:cubicBezTo>
                <a:cubicBezTo>
                  <a:pt x="14918" y="21600"/>
                  <a:pt x="15153" y="21100"/>
                  <a:pt x="15127" y="20486"/>
                </a:cubicBezTo>
                <a:cubicBezTo>
                  <a:pt x="15102" y="19875"/>
                  <a:pt x="14827" y="19382"/>
                  <a:pt x="14513" y="19382"/>
                </a:cubicBezTo>
                <a:close/>
                <a:moveTo>
                  <a:pt x="15907" y="19382"/>
                </a:moveTo>
                <a:cubicBezTo>
                  <a:pt x="15594" y="19382"/>
                  <a:pt x="15361" y="19875"/>
                  <a:pt x="15387" y="20486"/>
                </a:cubicBezTo>
                <a:cubicBezTo>
                  <a:pt x="15414" y="21100"/>
                  <a:pt x="15693" y="21600"/>
                  <a:pt x="16009" y="21600"/>
                </a:cubicBezTo>
                <a:cubicBezTo>
                  <a:pt x="16326" y="21600"/>
                  <a:pt x="16559" y="21100"/>
                  <a:pt x="16529" y="20486"/>
                </a:cubicBezTo>
                <a:cubicBezTo>
                  <a:pt x="16499" y="19875"/>
                  <a:pt x="16221" y="19382"/>
                  <a:pt x="15907" y="19382"/>
                </a:cubicBezTo>
                <a:close/>
                <a:moveTo>
                  <a:pt x="17301" y="19382"/>
                </a:moveTo>
                <a:cubicBezTo>
                  <a:pt x="16987" y="19382"/>
                  <a:pt x="16758" y="19875"/>
                  <a:pt x="16789" y="20486"/>
                </a:cubicBezTo>
                <a:cubicBezTo>
                  <a:pt x="16819" y="21100"/>
                  <a:pt x="17101" y="21600"/>
                  <a:pt x="17419" y="21600"/>
                </a:cubicBezTo>
                <a:cubicBezTo>
                  <a:pt x="17735" y="21600"/>
                  <a:pt x="17965" y="21100"/>
                  <a:pt x="17931" y="20486"/>
                </a:cubicBezTo>
                <a:cubicBezTo>
                  <a:pt x="17897" y="19875"/>
                  <a:pt x="17614" y="19382"/>
                  <a:pt x="17301" y="19382"/>
                </a:cubicBezTo>
                <a:close/>
                <a:moveTo>
                  <a:pt x="20069" y="19382"/>
                </a:moveTo>
                <a:cubicBezTo>
                  <a:pt x="19756" y="19382"/>
                  <a:pt x="19532" y="19875"/>
                  <a:pt x="19571" y="20486"/>
                </a:cubicBezTo>
                <a:cubicBezTo>
                  <a:pt x="19610" y="21100"/>
                  <a:pt x="19899" y="21600"/>
                  <a:pt x="20216" y="21600"/>
                </a:cubicBezTo>
                <a:cubicBezTo>
                  <a:pt x="20532" y="21600"/>
                  <a:pt x="20755" y="21100"/>
                  <a:pt x="20713" y="20486"/>
                </a:cubicBezTo>
                <a:cubicBezTo>
                  <a:pt x="20671" y="19875"/>
                  <a:pt x="20382" y="19382"/>
                  <a:pt x="20069" y="19382"/>
                </a:cubicBezTo>
                <a:close/>
              </a:path>
            </a:pathLst>
          </a:custGeom>
          <a:solidFill>
            <a:schemeClr val="bg1">
              <a:lumMod val="50000"/>
            </a:schemeClr>
          </a:solidFill>
          <a:ln w="12700">
            <a:miter lim="400000"/>
          </a:ln>
        </p:spPr>
        <p:txBody>
          <a:bodyPr lIns="0" tIns="0" rIns="0" bIns="0" anchor="ctr"/>
          <a:lstStyle/>
          <a:p>
            <a:pPr lvl="0">
              <a:defRPr sz="1400">
                <a:solidFill>
                  <a:srgbClr val="FFFFFF"/>
                </a:solidFill>
                <a:effectLst>
                  <a:outerShdw blurRad="38100" dist="12700" dir="5400000" rotWithShape="0">
                    <a:srgbClr val="000000">
                      <a:alpha val="50000"/>
                    </a:srgbClr>
                  </a:outerShdw>
                </a:effectLst>
              </a:defRPr>
            </a:pPr>
            <a:endParaRPr sz="1050"/>
          </a:p>
        </p:txBody>
      </p:sp>
      <p:sp>
        <p:nvSpPr>
          <p:cNvPr id="8" name="Shape 8"/>
          <p:cNvSpPr/>
          <p:nvPr/>
        </p:nvSpPr>
        <p:spPr>
          <a:xfrm>
            <a:off x="4902682" y="3400518"/>
            <a:ext cx="2229257" cy="1264031"/>
          </a:xfrm>
          <a:custGeom>
            <a:avLst/>
            <a:gdLst/>
            <a:ahLst/>
            <a:cxnLst>
              <a:cxn ang="0">
                <a:pos x="wd2" y="hd2"/>
              </a:cxn>
              <a:cxn ang="5400000">
                <a:pos x="wd2" y="hd2"/>
              </a:cxn>
              <a:cxn ang="10800000">
                <a:pos x="wd2" y="hd2"/>
              </a:cxn>
              <a:cxn ang="16200000">
                <a:pos x="wd2" y="hd2"/>
              </a:cxn>
            </a:cxnLst>
            <a:rect l="0" t="0" r="r" b="b"/>
            <a:pathLst>
              <a:path w="21530" h="21600" extrusionOk="0">
                <a:moveTo>
                  <a:pt x="2112" y="0"/>
                </a:moveTo>
                <a:cubicBezTo>
                  <a:pt x="1958" y="0"/>
                  <a:pt x="1849" y="129"/>
                  <a:pt x="1867" y="289"/>
                </a:cubicBezTo>
                <a:cubicBezTo>
                  <a:pt x="1886" y="449"/>
                  <a:pt x="2027" y="580"/>
                  <a:pt x="2182" y="580"/>
                </a:cubicBezTo>
                <a:cubicBezTo>
                  <a:pt x="2337" y="580"/>
                  <a:pt x="2446" y="449"/>
                  <a:pt x="2426" y="289"/>
                </a:cubicBezTo>
                <a:cubicBezTo>
                  <a:pt x="2406" y="129"/>
                  <a:pt x="2265" y="0"/>
                  <a:pt x="2112" y="0"/>
                </a:cubicBezTo>
                <a:close/>
                <a:moveTo>
                  <a:pt x="2802" y="0"/>
                </a:moveTo>
                <a:cubicBezTo>
                  <a:pt x="2648" y="0"/>
                  <a:pt x="2539" y="129"/>
                  <a:pt x="2560" y="289"/>
                </a:cubicBezTo>
                <a:cubicBezTo>
                  <a:pt x="2580" y="449"/>
                  <a:pt x="2723" y="580"/>
                  <a:pt x="2878" y="580"/>
                </a:cubicBezTo>
                <a:cubicBezTo>
                  <a:pt x="3033" y="580"/>
                  <a:pt x="3141" y="449"/>
                  <a:pt x="3119" y="289"/>
                </a:cubicBezTo>
                <a:cubicBezTo>
                  <a:pt x="3097" y="129"/>
                  <a:pt x="2955" y="0"/>
                  <a:pt x="2802" y="0"/>
                </a:cubicBezTo>
                <a:close/>
                <a:moveTo>
                  <a:pt x="8246" y="0"/>
                </a:moveTo>
                <a:cubicBezTo>
                  <a:pt x="8092" y="0"/>
                  <a:pt x="7995" y="129"/>
                  <a:pt x="8030" y="289"/>
                </a:cubicBezTo>
                <a:cubicBezTo>
                  <a:pt x="8064" y="449"/>
                  <a:pt x="8218" y="580"/>
                  <a:pt x="8373" y="580"/>
                </a:cubicBezTo>
                <a:cubicBezTo>
                  <a:pt x="8529" y="580"/>
                  <a:pt x="8625" y="449"/>
                  <a:pt x="8589" y="289"/>
                </a:cubicBezTo>
                <a:cubicBezTo>
                  <a:pt x="8553" y="129"/>
                  <a:pt x="8400" y="0"/>
                  <a:pt x="8246" y="0"/>
                </a:cubicBezTo>
                <a:close/>
                <a:moveTo>
                  <a:pt x="818" y="726"/>
                </a:moveTo>
                <a:cubicBezTo>
                  <a:pt x="663" y="726"/>
                  <a:pt x="549" y="858"/>
                  <a:pt x="565" y="1021"/>
                </a:cubicBezTo>
                <a:cubicBezTo>
                  <a:pt x="580" y="1186"/>
                  <a:pt x="719" y="1319"/>
                  <a:pt x="877" y="1319"/>
                </a:cubicBezTo>
                <a:cubicBezTo>
                  <a:pt x="1034" y="1319"/>
                  <a:pt x="1147" y="1186"/>
                  <a:pt x="1130" y="1021"/>
                </a:cubicBezTo>
                <a:cubicBezTo>
                  <a:pt x="1113" y="858"/>
                  <a:pt x="974" y="726"/>
                  <a:pt x="818" y="726"/>
                </a:cubicBezTo>
                <a:close/>
                <a:moveTo>
                  <a:pt x="1508" y="726"/>
                </a:moveTo>
                <a:cubicBezTo>
                  <a:pt x="1352" y="726"/>
                  <a:pt x="1240" y="858"/>
                  <a:pt x="1257" y="1021"/>
                </a:cubicBezTo>
                <a:cubicBezTo>
                  <a:pt x="1274" y="1186"/>
                  <a:pt x="1416" y="1319"/>
                  <a:pt x="1573" y="1319"/>
                </a:cubicBezTo>
                <a:cubicBezTo>
                  <a:pt x="1730" y="1319"/>
                  <a:pt x="1842" y="1186"/>
                  <a:pt x="1823" y="1021"/>
                </a:cubicBezTo>
                <a:cubicBezTo>
                  <a:pt x="1804" y="858"/>
                  <a:pt x="1663" y="726"/>
                  <a:pt x="1508" y="726"/>
                </a:cubicBezTo>
                <a:close/>
                <a:moveTo>
                  <a:pt x="5643" y="726"/>
                </a:moveTo>
                <a:cubicBezTo>
                  <a:pt x="5487" y="726"/>
                  <a:pt x="5384" y="858"/>
                  <a:pt x="5412" y="1021"/>
                </a:cubicBezTo>
                <a:cubicBezTo>
                  <a:pt x="5440" y="1186"/>
                  <a:pt x="5590" y="1319"/>
                  <a:pt x="5748" y="1319"/>
                </a:cubicBezTo>
                <a:cubicBezTo>
                  <a:pt x="5904" y="1319"/>
                  <a:pt x="6007" y="1186"/>
                  <a:pt x="5978" y="1021"/>
                </a:cubicBezTo>
                <a:cubicBezTo>
                  <a:pt x="5948" y="858"/>
                  <a:pt x="5798" y="726"/>
                  <a:pt x="5643" y="726"/>
                </a:cubicBezTo>
                <a:close/>
                <a:moveTo>
                  <a:pt x="6333" y="726"/>
                </a:moveTo>
                <a:cubicBezTo>
                  <a:pt x="6177" y="726"/>
                  <a:pt x="6075" y="858"/>
                  <a:pt x="6105" y="1021"/>
                </a:cubicBezTo>
                <a:cubicBezTo>
                  <a:pt x="6135" y="1186"/>
                  <a:pt x="6286" y="1319"/>
                  <a:pt x="6443" y="1319"/>
                </a:cubicBezTo>
                <a:cubicBezTo>
                  <a:pt x="6600" y="1319"/>
                  <a:pt x="6702" y="1186"/>
                  <a:pt x="6670" y="1021"/>
                </a:cubicBezTo>
                <a:cubicBezTo>
                  <a:pt x="6639" y="858"/>
                  <a:pt x="6488" y="726"/>
                  <a:pt x="6333" y="726"/>
                </a:cubicBezTo>
                <a:close/>
                <a:moveTo>
                  <a:pt x="7034" y="726"/>
                </a:moveTo>
                <a:cubicBezTo>
                  <a:pt x="6878" y="726"/>
                  <a:pt x="6777" y="858"/>
                  <a:pt x="6809" y="1021"/>
                </a:cubicBezTo>
                <a:cubicBezTo>
                  <a:pt x="6841" y="1186"/>
                  <a:pt x="6994" y="1319"/>
                  <a:pt x="7151" y="1319"/>
                </a:cubicBezTo>
                <a:cubicBezTo>
                  <a:pt x="7308" y="1319"/>
                  <a:pt x="7408" y="1186"/>
                  <a:pt x="7375" y="1021"/>
                </a:cubicBezTo>
                <a:cubicBezTo>
                  <a:pt x="7341" y="858"/>
                  <a:pt x="7189" y="726"/>
                  <a:pt x="7034" y="726"/>
                </a:cubicBezTo>
                <a:close/>
                <a:moveTo>
                  <a:pt x="7723" y="726"/>
                </a:moveTo>
                <a:cubicBezTo>
                  <a:pt x="7568" y="726"/>
                  <a:pt x="7468" y="858"/>
                  <a:pt x="7502" y="1021"/>
                </a:cubicBezTo>
                <a:cubicBezTo>
                  <a:pt x="7535" y="1186"/>
                  <a:pt x="7690" y="1319"/>
                  <a:pt x="7847" y="1319"/>
                </a:cubicBezTo>
                <a:cubicBezTo>
                  <a:pt x="8004" y="1319"/>
                  <a:pt x="8102" y="1186"/>
                  <a:pt x="8067" y="1021"/>
                </a:cubicBezTo>
                <a:cubicBezTo>
                  <a:pt x="8032" y="858"/>
                  <a:pt x="7878" y="726"/>
                  <a:pt x="7723" y="726"/>
                </a:cubicBezTo>
                <a:close/>
                <a:moveTo>
                  <a:pt x="8412" y="726"/>
                </a:moveTo>
                <a:cubicBezTo>
                  <a:pt x="8257" y="726"/>
                  <a:pt x="8159" y="858"/>
                  <a:pt x="8195" y="1021"/>
                </a:cubicBezTo>
                <a:cubicBezTo>
                  <a:pt x="8230" y="1186"/>
                  <a:pt x="8386" y="1319"/>
                  <a:pt x="8543" y="1319"/>
                </a:cubicBezTo>
                <a:cubicBezTo>
                  <a:pt x="8700" y="1319"/>
                  <a:pt x="8797" y="1186"/>
                  <a:pt x="8760" y="1021"/>
                </a:cubicBezTo>
                <a:cubicBezTo>
                  <a:pt x="8723" y="858"/>
                  <a:pt x="8568" y="726"/>
                  <a:pt x="8412" y="726"/>
                </a:cubicBezTo>
                <a:close/>
                <a:moveTo>
                  <a:pt x="9101" y="726"/>
                </a:moveTo>
                <a:cubicBezTo>
                  <a:pt x="8946" y="726"/>
                  <a:pt x="8850" y="858"/>
                  <a:pt x="8887" y="1021"/>
                </a:cubicBezTo>
                <a:cubicBezTo>
                  <a:pt x="8925" y="1186"/>
                  <a:pt x="9082" y="1319"/>
                  <a:pt x="9238" y="1319"/>
                </a:cubicBezTo>
                <a:cubicBezTo>
                  <a:pt x="9396" y="1319"/>
                  <a:pt x="9491" y="1186"/>
                  <a:pt x="9453" y="1021"/>
                </a:cubicBezTo>
                <a:cubicBezTo>
                  <a:pt x="9414" y="858"/>
                  <a:pt x="9257" y="726"/>
                  <a:pt x="9101" y="726"/>
                </a:cubicBezTo>
                <a:close/>
                <a:moveTo>
                  <a:pt x="9791" y="726"/>
                </a:moveTo>
                <a:cubicBezTo>
                  <a:pt x="9636" y="726"/>
                  <a:pt x="9541" y="858"/>
                  <a:pt x="9580" y="1021"/>
                </a:cubicBezTo>
                <a:cubicBezTo>
                  <a:pt x="9619" y="1186"/>
                  <a:pt x="9778" y="1319"/>
                  <a:pt x="9935" y="1319"/>
                </a:cubicBezTo>
                <a:cubicBezTo>
                  <a:pt x="10092" y="1319"/>
                  <a:pt x="10186" y="1186"/>
                  <a:pt x="10146" y="1021"/>
                </a:cubicBezTo>
                <a:cubicBezTo>
                  <a:pt x="10105" y="858"/>
                  <a:pt x="9947" y="726"/>
                  <a:pt x="9791" y="726"/>
                </a:cubicBezTo>
                <a:close/>
                <a:moveTo>
                  <a:pt x="11171" y="726"/>
                </a:moveTo>
                <a:cubicBezTo>
                  <a:pt x="11015" y="726"/>
                  <a:pt x="10923" y="858"/>
                  <a:pt x="10966" y="1021"/>
                </a:cubicBezTo>
                <a:cubicBezTo>
                  <a:pt x="11008" y="1186"/>
                  <a:pt x="11170" y="1319"/>
                  <a:pt x="11327" y="1319"/>
                </a:cubicBezTo>
                <a:cubicBezTo>
                  <a:pt x="11484" y="1319"/>
                  <a:pt x="11575" y="1186"/>
                  <a:pt x="11531" y="1021"/>
                </a:cubicBezTo>
                <a:cubicBezTo>
                  <a:pt x="11487" y="858"/>
                  <a:pt x="11326" y="726"/>
                  <a:pt x="11171" y="726"/>
                </a:cubicBezTo>
                <a:close/>
                <a:moveTo>
                  <a:pt x="11860" y="726"/>
                </a:moveTo>
                <a:cubicBezTo>
                  <a:pt x="11705" y="726"/>
                  <a:pt x="11614" y="858"/>
                  <a:pt x="11659" y="1021"/>
                </a:cubicBezTo>
                <a:cubicBezTo>
                  <a:pt x="11703" y="1186"/>
                  <a:pt x="11866" y="1319"/>
                  <a:pt x="12023" y="1319"/>
                </a:cubicBezTo>
                <a:cubicBezTo>
                  <a:pt x="12180" y="1319"/>
                  <a:pt x="12270" y="1186"/>
                  <a:pt x="12224" y="1021"/>
                </a:cubicBezTo>
                <a:cubicBezTo>
                  <a:pt x="12179" y="858"/>
                  <a:pt x="12016" y="726"/>
                  <a:pt x="11860" y="726"/>
                </a:cubicBezTo>
                <a:close/>
                <a:moveTo>
                  <a:pt x="13929" y="726"/>
                </a:moveTo>
                <a:cubicBezTo>
                  <a:pt x="13774" y="726"/>
                  <a:pt x="13688" y="858"/>
                  <a:pt x="13737" y="1021"/>
                </a:cubicBezTo>
                <a:cubicBezTo>
                  <a:pt x="13787" y="1186"/>
                  <a:pt x="13955" y="1319"/>
                  <a:pt x="14112" y="1319"/>
                </a:cubicBezTo>
                <a:cubicBezTo>
                  <a:pt x="14269" y="1319"/>
                  <a:pt x="14355" y="1186"/>
                  <a:pt x="14303" y="1021"/>
                </a:cubicBezTo>
                <a:cubicBezTo>
                  <a:pt x="14252" y="858"/>
                  <a:pt x="14085" y="726"/>
                  <a:pt x="13929" y="726"/>
                </a:cubicBezTo>
                <a:close/>
                <a:moveTo>
                  <a:pt x="14619" y="726"/>
                </a:moveTo>
                <a:cubicBezTo>
                  <a:pt x="14463" y="726"/>
                  <a:pt x="14379" y="858"/>
                  <a:pt x="14431" y="1021"/>
                </a:cubicBezTo>
                <a:cubicBezTo>
                  <a:pt x="14482" y="1186"/>
                  <a:pt x="14652" y="1319"/>
                  <a:pt x="14809" y="1319"/>
                </a:cubicBezTo>
                <a:cubicBezTo>
                  <a:pt x="14966" y="1319"/>
                  <a:pt x="15049" y="1186"/>
                  <a:pt x="14996" y="1021"/>
                </a:cubicBezTo>
                <a:cubicBezTo>
                  <a:pt x="14943" y="858"/>
                  <a:pt x="14775" y="726"/>
                  <a:pt x="14619" y="726"/>
                </a:cubicBezTo>
                <a:close/>
                <a:moveTo>
                  <a:pt x="891" y="1453"/>
                </a:moveTo>
                <a:cubicBezTo>
                  <a:pt x="734" y="1453"/>
                  <a:pt x="619" y="1588"/>
                  <a:pt x="635" y="1755"/>
                </a:cubicBezTo>
                <a:cubicBezTo>
                  <a:pt x="651" y="1923"/>
                  <a:pt x="792" y="2060"/>
                  <a:pt x="951" y="2060"/>
                </a:cubicBezTo>
                <a:cubicBezTo>
                  <a:pt x="1110" y="2060"/>
                  <a:pt x="1224" y="1923"/>
                  <a:pt x="1207" y="1755"/>
                </a:cubicBezTo>
                <a:cubicBezTo>
                  <a:pt x="1190" y="1588"/>
                  <a:pt x="1048" y="1453"/>
                  <a:pt x="891" y="1453"/>
                </a:cubicBezTo>
                <a:close/>
                <a:moveTo>
                  <a:pt x="2293" y="1453"/>
                </a:moveTo>
                <a:cubicBezTo>
                  <a:pt x="2135" y="1453"/>
                  <a:pt x="2024" y="1588"/>
                  <a:pt x="2043" y="1755"/>
                </a:cubicBezTo>
                <a:cubicBezTo>
                  <a:pt x="2063" y="1923"/>
                  <a:pt x="2207" y="2060"/>
                  <a:pt x="2366" y="2060"/>
                </a:cubicBezTo>
                <a:cubicBezTo>
                  <a:pt x="2525" y="2060"/>
                  <a:pt x="2636" y="1923"/>
                  <a:pt x="2615" y="1755"/>
                </a:cubicBezTo>
                <a:cubicBezTo>
                  <a:pt x="2595" y="1588"/>
                  <a:pt x="2450" y="1453"/>
                  <a:pt x="2293" y="1453"/>
                </a:cubicBezTo>
                <a:close/>
                <a:moveTo>
                  <a:pt x="2982" y="1453"/>
                </a:moveTo>
                <a:cubicBezTo>
                  <a:pt x="2825" y="1453"/>
                  <a:pt x="2714" y="1588"/>
                  <a:pt x="2736" y="1755"/>
                </a:cubicBezTo>
                <a:cubicBezTo>
                  <a:pt x="2757" y="1923"/>
                  <a:pt x="2904" y="2060"/>
                  <a:pt x="3063" y="2060"/>
                </a:cubicBezTo>
                <a:cubicBezTo>
                  <a:pt x="3221" y="2060"/>
                  <a:pt x="3331" y="1923"/>
                  <a:pt x="3308" y="1755"/>
                </a:cubicBezTo>
                <a:cubicBezTo>
                  <a:pt x="3285" y="1588"/>
                  <a:pt x="3139" y="1453"/>
                  <a:pt x="2982" y="1453"/>
                </a:cubicBezTo>
                <a:close/>
                <a:moveTo>
                  <a:pt x="3683" y="1453"/>
                </a:moveTo>
                <a:cubicBezTo>
                  <a:pt x="3525" y="1453"/>
                  <a:pt x="3417" y="1588"/>
                  <a:pt x="3440" y="1755"/>
                </a:cubicBezTo>
                <a:cubicBezTo>
                  <a:pt x="3463" y="1923"/>
                  <a:pt x="3611" y="2060"/>
                  <a:pt x="3770" y="2060"/>
                </a:cubicBezTo>
                <a:cubicBezTo>
                  <a:pt x="3928" y="2060"/>
                  <a:pt x="4037" y="1923"/>
                  <a:pt x="4012" y="1755"/>
                </a:cubicBezTo>
                <a:cubicBezTo>
                  <a:pt x="3988" y="1588"/>
                  <a:pt x="3840" y="1453"/>
                  <a:pt x="3683" y="1453"/>
                </a:cubicBezTo>
                <a:close/>
                <a:moveTo>
                  <a:pt x="5073" y="1453"/>
                </a:moveTo>
                <a:cubicBezTo>
                  <a:pt x="4916" y="1453"/>
                  <a:pt x="4810" y="1588"/>
                  <a:pt x="4837" y="1755"/>
                </a:cubicBezTo>
                <a:cubicBezTo>
                  <a:pt x="4864" y="1923"/>
                  <a:pt x="5014" y="2060"/>
                  <a:pt x="5174" y="2060"/>
                </a:cubicBezTo>
                <a:cubicBezTo>
                  <a:pt x="5332" y="2060"/>
                  <a:pt x="5438" y="1923"/>
                  <a:pt x="5409" y="1755"/>
                </a:cubicBezTo>
                <a:cubicBezTo>
                  <a:pt x="5381" y="1588"/>
                  <a:pt x="5231" y="1453"/>
                  <a:pt x="5073" y="1453"/>
                </a:cubicBezTo>
                <a:close/>
                <a:moveTo>
                  <a:pt x="5774" y="1453"/>
                </a:moveTo>
                <a:cubicBezTo>
                  <a:pt x="5617" y="1453"/>
                  <a:pt x="5512" y="1588"/>
                  <a:pt x="5541" y="1755"/>
                </a:cubicBezTo>
                <a:cubicBezTo>
                  <a:pt x="5570" y="1923"/>
                  <a:pt x="5722" y="2060"/>
                  <a:pt x="5881" y="2060"/>
                </a:cubicBezTo>
                <a:cubicBezTo>
                  <a:pt x="6040" y="2060"/>
                  <a:pt x="6144" y="1923"/>
                  <a:pt x="6113" y="1755"/>
                </a:cubicBezTo>
                <a:cubicBezTo>
                  <a:pt x="6083" y="1588"/>
                  <a:pt x="5931" y="1453"/>
                  <a:pt x="5774" y="1453"/>
                </a:cubicBezTo>
                <a:close/>
                <a:moveTo>
                  <a:pt x="6475" y="1453"/>
                </a:moveTo>
                <a:cubicBezTo>
                  <a:pt x="6318" y="1453"/>
                  <a:pt x="6215" y="1588"/>
                  <a:pt x="6246" y="1755"/>
                </a:cubicBezTo>
                <a:cubicBezTo>
                  <a:pt x="6276" y="1923"/>
                  <a:pt x="6430" y="2060"/>
                  <a:pt x="6589" y="2060"/>
                </a:cubicBezTo>
                <a:cubicBezTo>
                  <a:pt x="6748" y="2060"/>
                  <a:pt x="6850" y="1923"/>
                  <a:pt x="6818" y="1755"/>
                </a:cubicBezTo>
                <a:cubicBezTo>
                  <a:pt x="6786" y="1588"/>
                  <a:pt x="6633" y="1453"/>
                  <a:pt x="6475" y="1453"/>
                </a:cubicBezTo>
                <a:close/>
                <a:moveTo>
                  <a:pt x="7176" y="1453"/>
                </a:moveTo>
                <a:cubicBezTo>
                  <a:pt x="7019" y="1453"/>
                  <a:pt x="6917" y="1588"/>
                  <a:pt x="6950" y="1755"/>
                </a:cubicBezTo>
                <a:cubicBezTo>
                  <a:pt x="6982" y="1923"/>
                  <a:pt x="7138" y="2060"/>
                  <a:pt x="7297" y="2060"/>
                </a:cubicBezTo>
                <a:cubicBezTo>
                  <a:pt x="7455" y="2060"/>
                  <a:pt x="7556" y="1923"/>
                  <a:pt x="7522" y="1755"/>
                </a:cubicBezTo>
                <a:cubicBezTo>
                  <a:pt x="7488" y="1588"/>
                  <a:pt x="7334" y="1453"/>
                  <a:pt x="7176" y="1453"/>
                </a:cubicBezTo>
                <a:close/>
                <a:moveTo>
                  <a:pt x="7865" y="1453"/>
                </a:moveTo>
                <a:cubicBezTo>
                  <a:pt x="7708" y="1453"/>
                  <a:pt x="7608" y="1588"/>
                  <a:pt x="7643" y="1755"/>
                </a:cubicBezTo>
                <a:cubicBezTo>
                  <a:pt x="7677" y="1923"/>
                  <a:pt x="7834" y="2060"/>
                  <a:pt x="7993" y="2060"/>
                </a:cubicBezTo>
                <a:cubicBezTo>
                  <a:pt x="8152" y="2060"/>
                  <a:pt x="8251" y="1923"/>
                  <a:pt x="8215" y="1755"/>
                </a:cubicBezTo>
                <a:cubicBezTo>
                  <a:pt x="8179" y="1588"/>
                  <a:pt x="8023" y="1453"/>
                  <a:pt x="7865" y="1453"/>
                </a:cubicBezTo>
                <a:close/>
                <a:moveTo>
                  <a:pt x="8567" y="1453"/>
                </a:moveTo>
                <a:cubicBezTo>
                  <a:pt x="8409" y="1453"/>
                  <a:pt x="8311" y="1588"/>
                  <a:pt x="8347" y="1755"/>
                </a:cubicBezTo>
                <a:cubicBezTo>
                  <a:pt x="8383" y="1923"/>
                  <a:pt x="8542" y="2060"/>
                  <a:pt x="8700" y="2060"/>
                </a:cubicBezTo>
                <a:cubicBezTo>
                  <a:pt x="8860" y="2060"/>
                  <a:pt x="8957" y="1923"/>
                  <a:pt x="8919" y="1755"/>
                </a:cubicBezTo>
                <a:cubicBezTo>
                  <a:pt x="8882" y="1588"/>
                  <a:pt x="8724" y="1453"/>
                  <a:pt x="8567" y="1453"/>
                </a:cubicBezTo>
                <a:close/>
                <a:moveTo>
                  <a:pt x="9268" y="1453"/>
                </a:moveTo>
                <a:cubicBezTo>
                  <a:pt x="9111" y="1453"/>
                  <a:pt x="9014" y="1588"/>
                  <a:pt x="9052" y="1755"/>
                </a:cubicBezTo>
                <a:cubicBezTo>
                  <a:pt x="9090" y="1923"/>
                  <a:pt x="9249" y="2060"/>
                  <a:pt x="9408" y="2060"/>
                </a:cubicBezTo>
                <a:cubicBezTo>
                  <a:pt x="9567" y="2060"/>
                  <a:pt x="9663" y="1923"/>
                  <a:pt x="9624" y="1755"/>
                </a:cubicBezTo>
                <a:cubicBezTo>
                  <a:pt x="9584" y="1588"/>
                  <a:pt x="9425" y="1453"/>
                  <a:pt x="9268" y="1453"/>
                </a:cubicBezTo>
                <a:close/>
                <a:moveTo>
                  <a:pt x="9958" y="1453"/>
                </a:moveTo>
                <a:cubicBezTo>
                  <a:pt x="9800" y="1453"/>
                  <a:pt x="9705" y="1588"/>
                  <a:pt x="9745" y="1755"/>
                </a:cubicBezTo>
                <a:cubicBezTo>
                  <a:pt x="9785" y="1923"/>
                  <a:pt x="9946" y="2060"/>
                  <a:pt x="10105" y="2060"/>
                </a:cubicBezTo>
                <a:cubicBezTo>
                  <a:pt x="10264" y="2060"/>
                  <a:pt x="10358" y="1923"/>
                  <a:pt x="10316" y="1755"/>
                </a:cubicBezTo>
                <a:cubicBezTo>
                  <a:pt x="10275" y="1588"/>
                  <a:pt x="10115" y="1453"/>
                  <a:pt x="9958" y="1453"/>
                </a:cubicBezTo>
                <a:close/>
                <a:moveTo>
                  <a:pt x="10659" y="1453"/>
                </a:moveTo>
                <a:cubicBezTo>
                  <a:pt x="10501" y="1453"/>
                  <a:pt x="10408" y="1588"/>
                  <a:pt x="10449" y="1755"/>
                </a:cubicBezTo>
                <a:cubicBezTo>
                  <a:pt x="10491" y="1923"/>
                  <a:pt x="10653" y="2060"/>
                  <a:pt x="10812" y="2060"/>
                </a:cubicBezTo>
                <a:cubicBezTo>
                  <a:pt x="10971" y="2060"/>
                  <a:pt x="11065" y="1923"/>
                  <a:pt x="11021" y="1755"/>
                </a:cubicBezTo>
                <a:cubicBezTo>
                  <a:pt x="10978" y="1588"/>
                  <a:pt x="10816" y="1453"/>
                  <a:pt x="10659" y="1453"/>
                </a:cubicBezTo>
                <a:close/>
                <a:moveTo>
                  <a:pt x="11360" y="1453"/>
                </a:moveTo>
                <a:cubicBezTo>
                  <a:pt x="11202" y="1453"/>
                  <a:pt x="11110" y="1588"/>
                  <a:pt x="11154" y="1755"/>
                </a:cubicBezTo>
                <a:cubicBezTo>
                  <a:pt x="11197" y="1923"/>
                  <a:pt x="11362" y="2060"/>
                  <a:pt x="11521" y="2060"/>
                </a:cubicBezTo>
                <a:cubicBezTo>
                  <a:pt x="11679" y="2060"/>
                  <a:pt x="11771" y="1923"/>
                  <a:pt x="11726" y="1755"/>
                </a:cubicBezTo>
                <a:cubicBezTo>
                  <a:pt x="11681" y="1588"/>
                  <a:pt x="11517" y="1453"/>
                  <a:pt x="11360" y="1453"/>
                </a:cubicBezTo>
                <a:close/>
                <a:moveTo>
                  <a:pt x="12061" y="1453"/>
                </a:moveTo>
                <a:cubicBezTo>
                  <a:pt x="11904" y="1453"/>
                  <a:pt x="11813" y="1588"/>
                  <a:pt x="11859" y="1755"/>
                </a:cubicBezTo>
                <a:cubicBezTo>
                  <a:pt x="11904" y="1923"/>
                  <a:pt x="12070" y="2060"/>
                  <a:pt x="12229" y="2060"/>
                </a:cubicBezTo>
                <a:cubicBezTo>
                  <a:pt x="12387" y="2060"/>
                  <a:pt x="12478" y="1923"/>
                  <a:pt x="12431" y="1755"/>
                </a:cubicBezTo>
                <a:cubicBezTo>
                  <a:pt x="12384" y="1588"/>
                  <a:pt x="12218" y="1453"/>
                  <a:pt x="12061" y="1453"/>
                </a:cubicBezTo>
                <a:close/>
                <a:moveTo>
                  <a:pt x="12751" y="1453"/>
                </a:moveTo>
                <a:cubicBezTo>
                  <a:pt x="12594" y="1453"/>
                  <a:pt x="12504" y="1588"/>
                  <a:pt x="12551" y="1755"/>
                </a:cubicBezTo>
                <a:cubicBezTo>
                  <a:pt x="12599" y="1923"/>
                  <a:pt x="12766" y="2060"/>
                  <a:pt x="12924" y="2060"/>
                </a:cubicBezTo>
                <a:cubicBezTo>
                  <a:pt x="13084" y="2060"/>
                  <a:pt x="13172" y="1923"/>
                  <a:pt x="13123" y="1755"/>
                </a:cubicBezTo>
                <a:cubicBezTo>
                  <a:pt x="13075" y="1588"/>
                  <a:pt x="12908" y="1453"/>
                  <a:pt x="12751" y="1453"/>
                </a:cubicBezTo>
                <a:close/>
                <a:moveTo>
                  <a:pt x="13452" y="1453"/>
                </a:moveTo>
                <a:cubicBezTo>
                  <a:pt x="13295" y="1453"/>
                  <a:pt x="13207" y="1588"/>
                  <a:pt x="13256" y="1755"/>
                </a:cubicBezTo>
                <a:cubicBezTo>
                  <a:pt x="13305" y="1923"/>
                  <a:pt x="13474" y="2060"/>
                  <a:pt x="13633" y="2060"/>
                </a:cubicBezTo>
                <a:cubicBezTo>
                  <a:pt x="13792" y="2060"/>
                  <a:pt x="13879" y="1923"/>
                  <a:pt x="13828" y="1755"/>
                </a:cubicBezTo>
                <a:cubicBezTo>
                  <a:pt x="13778" y="1588"/>
                  <a:pt x="13610" y="1453"/>
                  <a:pt x="13452" y="1453"/>
                </a:cubicBezTo>
                <a:close/>
                <a:moveTo>
                  <a:pt x="14154" y="1453"/>
                </a:moveTo>
                <a:cubicBezTo>
                  <a:pt x="13997" y="1453"/>
                  <a:pt x="13910" y="1588"/>
                  <a:pt x="13961" y="1755"/>
                </a:cubicBezTo>
                <a:cubicBezTo>
                  <a:pt x="14012" y="1923"/>
                  <a:pt x="14183" y="2060"/>
                  <a:pt x="14341" y="2060"/>
                </a:cubicBezTo>
                <a:cubicBezTo>
                  <a:pt x="14500" y="2060"/>
                  <a:pt x="14586" y="1923"/>
                  <a:pt x="14533" y="1755"/>
                </a:cubicBezTo>
                <a:cubicBezTo>
                  <a:pt x="14481" y="1588"/>
                  <a:pt x="14312" y="1453"/>
                  <a:pt x="14154" y="1453"/>
                </a:cubicBezTo>
                <a:close/>
                <a:moveTo>
                  <a:pt x="14844" y="1453"/>
                </a:moveTo>
                <a:cubicBezTo>
                  <a:pt x="14686" y="1453"/>
                  <a:pt x="14602" y="1588"/>
                  <a:pt x="14654" y="1755"/>
                </a:cubicBezTo>
                <a:cubicBezTo>
                  <a:pt x="14707" y="1923"/>
                  <a:pt x="14879" y="2060"/>
                  <a:pt x="15038" y="2060"/>
                </a:cubicBezTo>
                <a:cubicBezTo>
                  <a:pt x="15197" y="2060"/>
                  <a:pt x="15280" y="1923"/>
                  <a:pt x="15226" y="1755"/>
                </a:cubicBezTo>
                <a:cubicBezTo>
                  <a:pt x="15172" y="1588"/>
                  <a:pt x="15001" y="1453"/>
                  <a:pt x="14844" y="1453"/>
                </a:cubicBezTo>
                <a:close/>
                <a:moveTo>
                  <a:pt x="15545" y="1453"/>
                </a:moveTo>
                <a:cubicBezTo>
                  <a:pt x="15388" y="1453"/>
                  <a:pt x="15304" y="1588"/>
                  <a:pt x="15359" y="1755"/>
                </a:cubicBezTo>
                <a:cubicBezTo>
                  <a:pt x="15414" y="1923"/>
                  <a:pt x="15587" y="2060"/>
                  <a:pt x="15746" y="2060"/>
                </a:cubicBezTo>
                <a:cubicBezTo>
                  <a:pt x="15905" y="2060"/>
                  <a:pt x="15988" y="1923"/>
                  <a:pt x="15932" y="1755"/>
                </a:cubicBezTo>
                <a:cubicBezTo>
                  <a:pt x="15875" y="1588"/>
                  <a:pt x="15703" y="1453"/>
                  <a:pt x="15545" y="1453"/>
                </a:cubicBezTo>
                <a:close/>
                <a:moveTo>
                  <a:pt x="16246" y="1453"/>
                </a:moveTo>
                <a:cubicBezTo>
                  <a:pt x="16089" y="1453"/>
                  <a:pt x="16007" y="1588"/>
                  <a:pt x="16064" y="1755"/>
                </a:cubicBezTo>
                <a:cubicBezTo>
                  <a:pt x="16121" y="1923"/>
                  <a:pt x="16295" y="2060"/>
                  <a:pt x="16454" y="2060"/>
                </a:cubicBezTo>
                <a:cubicBezTo>
                  <a:pt x="16613" y="2060"/>
                  <a:pt x="16694" y="1923"/>
                  <a:pt x="16636" y="1755"/>
                </a:cubicBezTo>
                <a:cubicBezTo>
                  <a:pt x="16578" y="1588"/>
                  <a:pt x="16404" y="1453"/>
                  <a:pt x="16246" y="1453"/>
                </a:cubicBezTo>
                <a:close/>
                <a:moveTo>
                  <a:pt x="16937" y="1453"/>
                </a:moveTo>
                <a:cubicBezTo>
                  <a:pt x="16780" y="1453"/>
                  <a:pt x="16699" y="1588"/>
                  <a:pt x="16757" y="1755"/>
                </a:cubicBezTo>
                <a:cubicBezTo>
                  <a:pt x="16815" y="1923"/>
                  <a:pt x="16992" y="2060"/>
                  <a:pt x="17151" y="2060"/>
                </a:cubicBezTo>
                <a:cubicBezTo>
                  <a:pt x="17309" y="2060"/>
                  <a:pt x="17389" y="1923"/>
                  <a:pt x="17329" y="1755"/>
                </a:cubicBezTo>
                <a:cubicBezTo>
                  <a:pt x="17270" y="1588"/>
                  <a:pt x="17094" y="1453"/>
                  <a:pt x="16937" y="1453"/>
                </a:cubicBezTo>
                <a:close/>
                <a:moveTo>
                  <a:pt x="17638" y="1453"/>
                </a:moveTo>
                <a:cubicBezTo>
                  <a:pt x="17481" y="1453"/>
                  <a:pt x="17402" y="1588"/>
                  <a:pt x="17462" y="1755"/>
                </a:cubicBezTo>
                <a:cubicBezTo>
                  <a:pt x="17522" y="1923"/>
                  <a:pt x="17701" y="2060"/>
                  <a:pt x="17859" y="2060"/>
                </a:cubicBezTo>
                <a:cubicBezTo>
                  <a:pt x="18018" y="2060"/>
                  <a:pt x="18096" y="1923"/>
                  <a:pt x="18034" y="1755"/>
                </a:cubicBezTo>
                <a:cubicBezTo>
                  <a:pt x="17973" y="1588"/>
                  <a:pt x="17795" y="1453"/>
                  <a:pt x="17638" y="1453"/>
                </a:cubicBezTo>
                <a:close/>
                <a:moveTo>
                  <a:pt x="18340" y="1453"/>
                </a:moveTo>
                <a:cubicBezTo>
                  <a:pt x="18183" y="1453"/>
                  <a:pt x="18105" y="1588"/>
                  <a:pt x="18167" y="1755"/>
                </a:cubicBezTo>
                <a:cubicBezTo>
                  <a:pt x="18229" y="1923"/>
                  <a:pt x="18409" y="2060"/>
                  <a:pt x="18567" y="2060"/>
                </a:cubicBezTo>
                <a:cubicBezTo>
                  <a:pt x="18726" y="2060"/>
                  <a:pt x="18803" y="1923"/>
                  <a:pt x="18739" y="1755"/>
                </a:cubicBezTo>
                <a:cubicBezTo>
                  <a:pt x="18676" y="1588"/>
                  <a:pt x="18497" y="1453"/>
                  <a:pt x="18340" y="1453"/>
                </a:cubicBezTo>
                <a:close/>
                <a:moveTo>
                  <a:pt x="19030" y="1453"/>
                </a:moveTo>
                <a:cubicBezTo>
                  <a:pt x="18872" y="1453"/>
                  <a:pt x="18796" y="1588"/>
                  <a:pt x="18860" y="1755"/>
                </a:cubicBezTo>
                <a:cubicBezTo>
                  <a:pt x="18924" y="1923"/>
                  <a:pt x="19105" y="2060"/>
                  <a:pt x="19264" y="2060"/>
                </a:cubicBezTo>
                <a:cubicBezTo>
                  <a:pt x="19422" y="2060"/>
                  <a:pt x="19498" y="1923"/>
                  <a:pt x="19432" y="1755"/>
                </a:cubicBezTo>
                <a:cubicBezTo>
                  <a:pt x="19367" y="1588"/>
                  <a:pt x="19187" y="1453"/>
                  <a:pt x="19030" y="1453"/>
                </a:cubicBezTo>
                <a:close/>
                <a:moveTo>
                  <a:pt x="264" y="2179"/>
                </a:moveTo>
                <a:cubicBezTo>
                  <a:pt x="104" y="2179"/>
                  <a:pt x="-13" y="2317"/>
                  <a:pt x="1" y="2488"/>
                </a:cubicBezTo>
                <a:cubicBezTo>
                  <a:pt x="15" y="2660"/>
                  <a:pt x="157" y="2800"/>
                  <a:pt x="318" y="2800"/>
                </a:cubicBezTo>
                <a:cubicBezTo>
                  <a:pt x="479" y="2800"/>
                  <a:pt x="596" y="2660"/>
                  <a:pt x="580" y="2488"/>
                </a:cubicBezTo>
                <a:cubicBezTo>
                  <a:pt x="564" y="2317"/>
                  <a:pt x="422" y="2179"/>
                  <a:pt x="264" y="2179"/>
                </a:cubicBezTo>
                <a:close/>
                <a:moveTo>
                  <a:pt x="964" y="2179"/>
                </a:moveTo>
                <a:cubicBezTo>
                  <a:pt x="805" y="2179"/>
                  <a:pt x="689" y="2317"/>
                  <a:pt x="705" y="2488"/>
                </a:cubicBezTo>
                <a:cubicBezTo>
                  <a:pt x="722" y="2660"/>
                  <a:pt x="865" y="2800"/>
                  <a:pt x="1026" y="2800"/>
                </a:cubicBezTo>
                <a:cubicBezTo>
                  <a:pt x="1186" y="2800"/>
                  <a:pt x="1302" y="2660"/>
                  <a:pt x="1284" y="2488"/>
                </a:cubicBezTo>
                <a:cubicBezTo>
                  <a:pt x="1266" y="2317"/>
                  <a:pt x="1123" y="2179"/>
                  <a:pt x="964" y="2179"/>
                </a:cubicBezTo>
                <a:close/>
                <a:moveTo>
                  <a:pt x="1666" y="2179"/>
                </a:moveTo>
                <a:cubicBezTo>
                  <a:pt x="1507" y="2179"/>
                  <a:pt x="1391" y="2317"/>
                  <a:pt x="1409" y="2488"/>
                </a:cubicBezTo>
                <a:cubicBezTo>
                  <a:pt x="1428" y="2660"/>
                  <a:pt x="1573" y="2800"/>
                  <a:pt x="1734" y="2800"/>
                </a:cubicBezTo>
                <a:cubicBezTo>
                  <a:pt x="1894" y="2800"/>
                  <a:pt x="2009" y="2660"/>
                  <a:pt x="1989" y="2488"/>
                </a:cubicBezTo>
                <a:cubicBezTo>
                  <a:pt x="1969" y="2317"/>
                  <a:pt x="1824" y="2179"/>
                  <a:pt x="1666" y="2179"/>
                </a:cubicBezTo>
                <a:close/>
                <a:moveTo>
                  <a:pt x="2378" y="2179"/>
                </a:moveTo>
                <a:cubicBezTo>
                  <a:pt x="2218" y="2179"/>
                  <a:pt x="2105" y="2317"/>
                  <a:pt x="2125" y="2488"/>
                </a:cubicBezTo>
                <a:cubicBezTo>
                  <a:pt x="2145" y="2660"/>
                  <a:pt x="2292" y="2800"/>
                  <a:pt x="2452" y="2800"/>
                </a:cubicBezTo>
                <a:cubicBezTo>
                  <a:pt x="2613" y="2800"/>
                  <a:pt x="2726" y="2660"/>
                  <a:pt x="2704" y="2488"/>
                </a:cubicBezTo>
                <a:cubicBezTo>
                  <a:pt x="2683" y="2317"/>
                  <a:pt x="2537" y="2179"/>
                  <a:pt x="2378" y="2179"/>
                </a:cubicBezTo>
                <a:close/>
                <a:moveTo>
                  <a:pt x="3079" y="2179"/>
                </a:moveTo>
                <a:cubicBezTo>
                  <a:pt x="2919" y="2179"/>
                  <a:pt x="2808" y="2317"/>
                  <a:pt x="2829" y="2488"/>
                </a:cubicBezTo>
                <a:cubicBezTo>
                  <a:pt x="2851" y="2660"/>
                  <a:pt x="3000" y="2800"/>
                  <a:pt x="3161" y="2800"/>
                </a:cubicBezTo>
                <a:cubicBezTo>
                  <a:pt x="3321" y="2800"/>
                  <a:pt x="3432" y="2660"/>
                  <a:pt x="3409" y="2488"/>
                </a:cubicBezTo>
                <a:cubicBezTo>
                  <a:pt x="3385" y="2317"/>
                  <a:pt x="3238" y="2179"/>
                  <a:pt x="3079" y="2179"/>
                </a:cubicBezTo>
                <a:close/>
                <a:moveTo>
                  <a:pt x="3791" y="2179"/>
                </a:moveTo>
                <a:cubicBezTo>
                  <a:pt x="3631" y="2179"/>
                  <a:pt x="3522" y="2317"/>
                  <a:pt x="3546" y="2488"/>
                </a:cubicBezTo>
                <a:cubicBezTo>
                  <a:pt x="3569" y="2660"/>
                  <a:pt x="3719" y="2800"/>
                  <a:pt x="3880" y="2800"/>
                </a:cubicBezTo>
                <a:cubicBezTo>
                  <a:pt x="4040" y="2800"/>
                  <a:pt x="4150" y="2660"/>
                  <a:pt x="4124" y="2488"/>
                </a:cubicBezTo>
                <a:cubicBezTo>
                  <a:pt x="4099" y="2317"/>
                  <a:pt x="3950" y="2179"/>
                  <a:pt x="3791" y="2179"/>
                </a:cubicBezTo>
                <a:close/>
                <a:moveTo>
                  <a:pt x="4492" y="2179"/>
                </a:moveTo>
                <a:cubicBezTo>
                  <a:pt x="4332" y="2179"/>
                  <a:pt x="4224" y="2317"/>
                  <a:pt x="4250" y="2488"/>
                </a:cubicBezTo>
                <a:cubicBezTo>
                  <a:pt x="4275" y="2660"/>
                  <a:pt x="4427" y="2800"/>
                  <a:pt x="4588" y="2800"/>
                </a:cubicBezTo>
                <a:cubicBezTo>
                  <a:pt x="4748" y="2800"/>
                  <a:pt x="4856" y="2660"/>
                  <a:pt x="4829" y="2488"/>
                </a:cubicBezTo>
                <a:cubicBezTo>
                  <a:pt x="4802" y="2317"/>
                  <a:pt x="4651" y="2179"/>
                  <a:pt x="4492" y="2179"/>
                </a:cubicBezTo>
                <a:close/>
                <a:moveTo>
                  <a:pt x="5205" y="2179"/>
                </a:moveTo>
                <a:cubicBezTo>
                  <a:pt x="5045" y="2179"/>
                  <a:pt x="4938" y="2317"/>
                  <a:pt x="4966" y="2488"/>
                </a:cubicBezTo>
                <a:cubicBezTo>
                  <a:pt x="4994" y="2660"/>
                  <a:pt x="5146" y="2800"/>
                  <a:pt x="5307" y="2800"/>
                </a:cubicBezTo>
                <a:cubicBezTo>
                  <a:pt x="5468" y="2800"/>
                  <a:pt x="5574" y="2660"/>
                  <a:pt x="5545" y="2488"/>
                </a:cubicBezTo>
                <a:cubicBezTo>
                  <a:pt x="5516" y="2317"/>
                  <a:pt x="5364" y="2179"/>
                  <a:pt x="5205" y="2179"/>
                </a:cubicBezTo>
                <a:close/>
                <a:moveTo>
                  <a:pt x="5906" y="2179"/>
                </a:moveTo>
                <a:cubicBezTo>
                  <a:pt x="5747" y="2179"/>
                  <a:pt x="5641" y="2317"/>
                  <a:pt x="5670" y="2488"/>
                </a:cubicBezTo>
                <a:cubicBezTo>
                  <a:pt x="5700" y="2660"/>
                  <a:pt x="5854" y="2800"/>
                  <a:pt x="6015" y="2800"/>
                </a:cubicBezTo>
                <a:cubicBezTo>
                  <a:pt x="6175" y="2800"/>
                  <a:pt x="6280" y="2660"/>
                  <a:pt x="6249" y="2488"/>
                </a:cubicBezTo>
                <a:cubicBezTo>
                  <a:pt x="6218" y="2317"/>
                  <a:pt x="6065" y="2179"/>
                  <a:pt x="5906" y="2179"/>
                </a:cubicBezTo>
                <a:close/>
                <a:moveTo>
                  <a:pt x="6618" y="2179"/>
                </a:moveTo>
                <a:cubicBezTo>
                  <a:pt x="6459" y="2179"/>
                  <a:pt x="6355" y="2317"/>
                  <a:pt x="6386" y="2488"/>
                </a:cubicBezTo>
                <a:cubicBezTo>
                  <a:pt x="6418" y="2660"/>
                  <a:pt x="6574" y="2800"/>
                  <a:pt x="6734" y="2800"/>
                </a:cubicBezTo>
                <a:cubicBezTo>
                  <a:pt x="6895" y="2800"/>
                  <a:pt x="6999" y="2660"/>
                  <a:pt x="6966" y="2488"/>
                </a:cubicBezTo>
                <a:cubicBezTo>
                  <a:pt x="6933" y="2317"/>
                  <a:pt x="6777" y="2179"/>
                  <a:pt x="6618" y="2179"/>
                </a:cubicBezTo>
                <a:close/>
                <a:moveTo>
                  <a:pt x="7320" y="2179"/>
                </a:moveTo>
                <a:cubicBezTo>
                  <a:pt x="7160" y="2179"/>
                  <a:pt x="7058" y="2317"/>
                  <a:pt x="7091" y="2488"/>
                </a:cubicBezTo>
                <a:cubicBezTo>
                  <a:pt x="7124" y="2660"/>
                  <a:pt x="7282" y="2800"/>
                  <a:pt x="7443" y="2800"/>
                </a:cubicBezTo>
                <a:cubicBezTo>
                  <a:pt x="7603" y="2800"/>
                  <a:pt x="7705" y="2660"/>
                  <a:pt x="7670" y="2488"/>
                </a:cubicBezTo>
                <a:cubicBezTo>
                  <a:pt x="7635" y="2317"/>
                  <a:pt x="7479" y="2179"/>
                  <a:pt x="7320" y="2179"/>
                </a:cubicBezTo>
                <a:close/>
                <a:moveTo>
                  <a:pt x="8020" y="2179"/>
                </a:moveTo>
                <a:cubicBezTo>
                  <a:pt x="7862" y="2179"/>
                  <a:pt x="7760" y="2317"/>
                  <a:pt x="7795" y="2488"/>
                </a:cubicBezTo>
                <a:cubicBezTo>
                  <a:pt x="7831" y="2660"/>
                  <a:pt x="7990" y="2800"/>
                  <a:pt x="8150" y="2800"/>
                </a:cubicBezTo>
                <a:cubicBezTo>
                  <a:pt x="8311" y="2800"/>
                  <a:pt x="8411" y="2660"/>
                  <a:pt x="8375" y="2488"/>
                </a:cubicBezTo>
                <a:cubicBezTo>
                  <a:pt x="8338" y="2317"/>
                  <a:pt x="8179" y="2179"/>
                  <a:pt x="8020" y="2179"/>
                </a:cubicBezTo>
                <a:close/>
                <a:moveTo>
                  <a:pt x="8733" y="2179"/>
                </a:moveTo>
                <a:cubicBezTo>
                  <a:pt x="8574" y="2179"/>
                  <a:pt x="8474" y="2317"/>
                  <a:pt x="8512" y="2488"/>
                </a:cubicBezTo>
                <a:cubicBezTo>
                  <a:pt x="8549" y="2660"/>
                  <a:pt x="8709" y="2800"/>
                  <a:pt x="8870" y="2800"/>
                </a:cubicBezTo>
                <a:cubicBezTo>
                  <a:pt x="9031" y="2800"/>
                  <a:pt x="9129" y="2660"/>
                  <a:pt x="9090" y="2488"/>
                </a:cubicBezTo>
                <a:cubicBezTo>
                  <a:pt x="9052" y="2317"/>
                  <a:pt x="8892" y="2179"/>
                  <a:pt x="8733" y="2179"/>
                </a:cubicBezTo>
                <a:close/>
                <a:moveTo>
                  <a:pt x="9434" y="2179"/>
                </a:moveTo>
                <a:cubicBezTo>
                  <a:pt x="9275" y="2179"/>
                  <a:pt x="9177" y="2317"/>
                  <a:pt x="9216" y="2488"/>
                </a:cubicBezTo>
                <a:cubicBezTo>
                  <a:pt x="9255" y="2660"/>
                  <a:pt x="9417" y="2800"/>
                  <a:pt x="9578" y="2800"/>
                </a:cubicBezTo>
                <a:cubicBezTo>
                  <a:pt x="9738" y="2800"/>
                  <a:pt x="9835" y="2660"/>
                  <a:pt x="9795" y="2488"/>
                </a:cubicBezTo>
                <a:cubicBezTo>
                  <a:pt x="9755" y="2317"/>
                  <a:pt x="9593" y="2179"/>
                  <a:pt x="9434" y="2179"/>
                </a:cubicBezTo>
                <a:close/>
                <a:moveTo>
                  <a:pt x="10147" y="2179"/>
                </a:moveTo>
                <a:cubicBezTo>
                  <a:pt x="9988" y="2179"/>
                  <a:pt x="9892" y="2317"/>
                  <a:pt x="9933" y="2488"/>
                </a:cubicBezTo>
                <a:cubicBezTo>
                  <a:pt x="9974" y="2660"/>
                  <a:pt x="10137" y="2800"/>
                  <a:pt x="10298" y="2800"/>
                </a:cubicBezTo>
                <a:cubicBezTo>
                  <a:pt x="10458" y="2800"/>
                  <a:pt x="10554" y="2660"/>
                  <a:pt x="10511" y="2488"/>
                </a:cubicBezTo>
                <a:cubicBezTo>
                  <a:pt x="10469" y="2317"/>
                  <a:pt x="10306" y="2179"/>
                  <a:pt x="10147" y="2179"/>
                </a:cubicBezTo>
                <a:close/>
                <a:moveTo>
                  <a:pt x="10848" y="2179"/>
                </a:moveTo>
                <a:cubicBezTo>
                  <a:pt x="10689" y="2179"/>
                  <a:pt x="10595" y="2317"/>
                  <a:pt x="10637" y="2488"/>
                </a:cubicBezTo>
                <a:cubicBezTo>
                  <a:pt x="10680" y="2660"/>
                  <a:pt x="10844" y="2800"/>
                  <a:pt x="11006" y="2800"/>
                </a:cubicBezTo>
                <a:cubicBezTo>
                  <a:pt x="11166" y="2800"/>
                  <a:pt x="11261" y="2660"/>
                  <a:pt x="11216" y="2488"/>
                </a:cubicBezTo>
                <a:cubicBezTo>
                  <a:pt x="11172" y="2317"/>
                  <a:pt x="11007" y="2179"/>
                  <a:pt x="10848" y="2179"/>
                </a:cubicBezTo>
                <a:close/>
                <a:moveTo>
                  <a:pt x="11550" y="2179"/>
                </a:moveTo>
                <a:cubicBezTo>
                  <a:pt x="11390" y="2179"/>
                  <a:pt x="11297" y="2317"/>
                  <a:pt x="11342" y="2488"/>
                </a:cubicBezTo>
                <a:cubicBezTo>
                  <a:pt x="11386" y="2660"/>
                  <a:pt x="11553" y="2800"/>
                  <a:pt x="11714" y="2800"/>
                </a:cubicBezTo>
                <a:cubicBezTo>
                  <a:pt x="11874" y="2800"/>
                  <a:pt x="11967" y="2660"/>
                  <a:pt x="11921" y="2488"/>
                </a:cubicBezTo>
                <a:cubicBezTo>
                  <a:pt x="11875" y="2317"/>
                  <a:pt x="11709" y="2179"/>
                  <a:pt x="11550" y="2179"/>
                </a:cubicBezTo>
                <a:close/>
                <a:moveTo>
                  <a:pt x="12262" y="2179"/>
                </a:moveTo>
                <a:cubicBezTo>
                  <a:pt x="12103" y="2179"/>
                  <a:pt x="12012" y="2317"/>
                  <a:pt x="12058" y="2488"/>
                </a:cubicBezTo>
                <a:cubicBezTo>
                  <a:pt x="12105" y="2660"/>
                  <a:pt x="12273" y="2800"/>
                  <a:pt x="12434" y="2800"/>
                </a:cubicBezTo>
                <a:cubicBezTo>
                  <a:pt x="12595" y="2800"/>
                  <a:pt x="12686" y="2660"/>
                  <a:pt x="12637" y="2488"/>
                </a:cubicBezTo>
                <a:cubicBezTo>
                  <a:pt x="12589" y="2317"/>
                  <a:pt x="12422" y="2179"/>
                  <a:pt x="12262" y="2179"/>
                </a:cubicBezTo>
                <a:close/>
                <a:moveTo>
                  <a:pt x="12963" y="2179"/>
                </a:moveTo>
                <a:cubicBezTo>
                  <a:pt x="12804" y="2179"/>
                  <a:pt x="12715" y="2317"/>
                  <a:pt x="12763" y="2488"/>
                </a:cubicBezTo>
                <a:cubicBezTo>
                  <a:pt x="12812" y="2660"/>
                  <a:pt x="12981" y="2800"/>
                  <a:pt x="13141" y="2800"/>
                </a:cubicBezTo>
                <a:cubicBezTo>
                  <a:pt x="13303" y="2800"/>
                  <a:pt x="13392" y="2660"/>
                  <a:pt x="13342" y="2488"/>
                </a:cubicBezTo>
                <a:cubicBezTo>
                  <a:pt x="13292" y="2317"/>
                  <a:pt x="13123" y="2179"/>
                  <a:pt x="12963" y="2179"/>
                </a:cubicBezTo>
                <a:close/>
                <a:moveTo>
                  <a:pt x="13677" y="2179"/>
                </a:moveTo>
                <a:cubicBezTo>
                  <a:pt x="13517" y="2179"/>
                  <a:pt x="13429" y="2317"/>
                  <a:pt x="13480" y="2488"/>
                </a:cubicBezTo>
                <a:cubicBezTo>
                  <a:pt x="13530" y="2660"/>
                  <a:pt x="13701" y="2800"/>
                  <a:pt x="13862" y="2800"/>
                </a:cubicBezTo>
                <a:cubicBezTo>
                  <a:pt x="14023" y="2800"/>
                  <a:pt x="14110" y="2660"/>
                  <a:pt x="14058" y="2488"/>
                </a:cubicBezTo>
                <a:cubicBezTo>
                  <a:pt x="14006" y="2317"/>
                  <a:pt x="13836" y="2179"/>
                  <a:pt x="13677" y="2179"/>
                </a:cubicBezTo>
                <a:close/>
                <a:moveTo>
                  <a:pt x="14378" y="2179"/>
                </a:moveTo>
                <a:cubicBezTo>
                  <a:pt x="14219" y="2179"/>
                  <a:pt x="14132" y="2317"/>
                  <a:pt x="14184" y="2488"/>
                </a:cubicBezTo>
                <a:cubicBezTo>
                  <a:pt x="14236" y="2660"/>
                  <a:pt x="14409" y="2800"/>
                  <a:pt x="14570" y="2800"/>
                </a:cubicBezTo>
                <a:cubicBezTo>
                  <a:pt x="14731" y="2800"/>
                  <a:pt x="14817" y="2660"/>
                  <a:pt x="14763" y="2488"/>
                </a:cubicBezTo>
                <a:cubicBezTo>
                  <a:pt x="14710" y="2317"/>
                  <a:pt x="14538" y="2179"/>
                  <a:pt x="14378" y="2179"/>
                </a:cubicBezTo>
                <a:close/>
                <a:moveTo>
                  <a:pt x="15080" y="2179"/>
                </a:moveTo>
                <a:cubicBezTo>
                  <a:pt x="14920" y="2179"/>
                  <a:pt x="14835" y="2317"/>
                  <a:pt x="14889" y="2488"/>
                </a:cubicBezTo>
                <a:cubicBezTo>
                  <a:pt x="14943" y="2660"/>
                  <a:pt x="15117" y="2800"/>
                  <a:pt x="15278" y="2800"/>
                </a:cubicBezTo>
                <a:cubicBezTo>
                  <a:pt x="15439" y="2800"/>
                  <a:pt x="15524" y="2660"/>
                  <a:pt x="15468" y="2488"/>
                </a:cubicBezTo>
                <a:cubicBezTo>
                  <a:pt x="15412" y="2317"/>
                  <a:pt x="15239" y="2179"/>
                  <a:pt x="15080" y="2179"/>
                </a:cubicBezTo>
                <a:close/>
                <a:moveTo>
                  <a:pt x="15793" y="2179"/>
                </a:moveTo>
                <a:cubicBezTo>
                  <a:pt x="15634" y="2179"/>
                  <a:pt x="15550" y="2317"/>
                  <a:pt x="15606" y="2488"/>
                </a:cubicBezTo>
                <a:cubicBezTo>
                  <a:pt x="15662" y="2660"/>
                  <a:pt x="15838" y="2800"/>
                  <a:pt x="15998" y="2800"/>
                </a:cubicBezTo>
                <a:cubicBezTo>
                  <a:pt x="16159" y="2800"/>
                  <a:pt x="16243" y="2660"/>
                  <a:pt x="16185" y="2488"/>
                </a:cubicBezTo>
                <a:cubicBezTo>
                  <a:pt x="16128" y="2317"/>
                  <a:pt x="15952" y="2179"/>
                  <a:pt x="15793" y="2179"/>
                </a:cubicBezTo>
                <a:close/>
                <a:moveTo>
                  <a:pt x="16495" y="2179"/>
                </a:moveTo>
                <a:cubicBezTo>
                  <a:pt x="16335" y="2179"/>
                  <a:pt x="16253" y="2317"/>
                  <a:pt x="16311" y="2488"/>
                </a:cubicBezTo>
                <a:cubicBezTo>
                  <a:pt x="16369" y="2660"/>
                  <a:pt x="16546" y="2800"/>
                  <a:pt x="16707" y="2800"/>
                </a:cubicBezTo>
                <a:cubicBezTo>
                  <a:pt x="16867" y="2800"/>
                  <a:pt x="16949" y="2660"/>
                  <a:pt x="16890" y="2488"/>
                </a:cubicBezTo>
                <a:cubicBezTo>
                  <a:pt x="16830" y="2317"/>
                  <a:pt x="16654" y="2179"/>
                  <a:pt x="16495" y="2179"/>
                </a:cubicBezTo>
                <a:close/>
                <a:moveTo>
                  <a:pt x="17208" y="2179"/>
                </a:moveTo>
                <a:cubicBezTo>
                  <a:pt x="17049" y="2179"/>
                  <a:pt x="16968" y="2317"/>
                  <a:pt x="17027" y="2488"/>
                </a:cubicBezTo>
                <a:cubicBezTo>
                  <a:pt x="17087" y="2660"/>
                  <a:pt x="17267" y="2800"/>
                  <a:pt x="17427" y="2800"/>
                </a:cubicBezTo>
                <a:cubicBezTo>
                  <a:pt x="17588" y="2800"/>
                  <a:pt x="17668" y="2660"/>
                  <a:pt x="17607" y="2488"/>
                </a:cubicBezTo>
                <a:cubicBezTo>
                  <a:pt x="17545" y="2317"/>
                  <a:pt x="17367" y="2179"/>
                  <a:pt x="17208" y="2179"/>
                </a:cubicBezTo>
                <a:close/>
                <a:moveTo>
                  <a:pt x="17909" y="2179"/>
                </a:moveTo>
                <a:cubicBezTo>
                  <a:pt x="17751" y="2179"/>
                  <a:pt x="17671" y="2317"/>
                  <a:pt x="17732" y="2488"/>
                </a:cubicBezTo>
                <a:cubicBezTo>
                  <a:pt x="17794" y="2660"/>
                  <a:pt x="17975" y="2800"/>
                  <a:pt x="18135" y="2800"/>
                </a:cubicBezTo>
                <a:cubicBezTo>
                  <a:pt x="18296" y="2800"/>
                  <a:pt x="18374" y="2660"/>
                  <a:pt x="18311" y="2488"/>
                </a:cubicBezTo>
                <a:cubicBezTo>
                  <a:pt x="18248" y="2317"/>
                  <a:pt x="18068" y="2179"/>
                  <a:pt x="17909" y="2179"/>
                </a:cubicBezTo>
                <a:close/>
                <a:moveTo>
                  <a:pt x="18611" y="2179"/>
                </a:moveTo>
                <a:cubicBezTo>
                  <a:pt x="18452" y="2179"/>
                  <a:pt x="18374" y="2317"/>
                  <a:pt x="18437" y="2488"/>
                </a:cubicBezTo>
                <a:cubicBezTo>
                  <a:pt x="18501" y="2660"/>
                  <a:pt x="18683" y="2800"/>
                  <a:pt x="18844" y="2800"/>
                </a:cubicBezTo>
                <a:cubicBezTo>
                  <a:pt x="19004" y="2800"/>
                  <a:pt x="19082" y="2660"/>
                  <a:pt x="19016" y="2488"/>
                </a:cubicBezTo>
                <a:cubicBezTo>
                  <a:pt x="18951" y="2317"/>
                  <a:pt x="18770" y="2179"/>
                  <a:pt x="18611" y="2179"/>
                </a:cubicBezTo>
                <a:close/>
                <a:moveTo>
                  <a:pt x="19324" y="2179"/>
                </a:moveTo>
                <a:cubicBezTo>
                  <a:pt x="19165" y="2179"/>
                  <a:pt x="19089" y="2317"/>
                  <a:pt x="19154" y="2488"/>
                </a:cubicBezTo>
                <a:cubicBezTo>
                  <a:pt x="19220" y="2660"/>
                  <a:pt x="19403" y="2800"/>
                  <a:pt x="19564" y="2800"/>
                </a:cubicBezTo>
                <a:cubicBezTo>
                  <a:pt x="19724" y="2800"/>
                  <a:pt x="19800" y="2660"/>
                  <a:pt x="19733" y="2488"/>
                </a:cubicBezTo>
                <a:cubicBezTo>
                  <a:pt x="19666" y="2317"/>
                  <a:pt x="19483" y="2179"/>
                  <a:pt x="19324" y="2179"/>
                </a:cubicBezTo>
                <a:close/>
                <a:moveTo>
                  <a:pt x="20026" y="2179"/>
                </a:moveTo>
                <a:cubicBezTo>
                  <a:pt x="19867" y="2179"/>
                  <a:pt x="19792" y="2317"/>
                  <a:pt x="19859" y="2488"/>
                </a:cubicBezTo>
                <a:cubicBezTo>
                  <a:pt x="19927" y="2660"/>
                  <a:pt x="20112" y="2800"/>
                  <a:pt x="20273" y="2800"/>
                </a:cubicBezTo>
                <a:cubicBezTo>
                  <a:pt x="20434" y="2800"/>
                  <a:pt x="20507" y="2660"/>
                  <a:pt x="20438" y="2488"/>
                </a:cubicBezTo>
                <a:cubicBezTo>
                  <a:pt x="20369" y="2317"/>
                  <a:pt x="20185" y="2179"/>
                  <a:pt x="20026" y="2179"/>
                </a:cubicBezTo>
                <a:close/>
                <a:moveTo>
                  <a:pt x="3187" y="2947"/>
                </a:moveTo>
                <a:cubicBezTo>
                  <a:pt x="3026" y="2947"/>
                  <a:pt x="2913" y="3089"/>
                  <a:pt x="2935" y="3264"/>
                </a:cubicBezTo>
                <a:cubicBezTo>
                  <a:pt x="2958" y="3440"/>
                  <a:pt x="3108" y="3584"/>
                  <a:pt x="3271" y="3584"/>
                </a:cubicBezTo>
                <a:cubicBezTo>
                  <a:pt x="3433" y="3584"/>
                  <a:pt x="3546" y="3440"/>
                  <a:pt x="3521" y="3264"/>
                </a:cubicBezTo>
                <a:cubicBezTo>
                  <a:pt x="3498" y="3089"/>
                  <a:pt x="3348" y="2947"/>
                  <a:pt x="3187" y="2947"/>
                </a:cubicBezTo>
                <a:close/>
                <a:moveTo>
                  <a:pt x="3899" y="2947"/>
                </a:moveTo>
                <a:cubicBezTo>
                  <a:pt x="3738" y="2947"/>
                  <a:pt x="3627" y="3089"/>
                  <a:pt x="3651" y="3264"/>
                </a:cubicBezTo>
                <a:cubicBezTo>
                  <a:pt x="3676" y="3440"/>
                  <a:pt x="3827" y="3584"/>
                  <a:pt x="3990" y="3584"/>
                </a:cubicBezTo>
                <a:cubicBezTo>
                  <a:pt x="4152" y="3584"/>
                  <a:pt x="4263" y="3440"/>
                  <a:pt x="4237" y="3264"/>
                </a:cubicBezTo>
                <a:cubicBezTo>
                  <a:pt x="4212" y="3089"/>
                  <a:pt x="4060" y="2947"/>
                  <a:pt x="3899" y="2947"/>
                </a:cubicBezTo>
                <a:close/>
                <a:moveTo>
                  <a:pt x="4612" y="2947"/>
                </a:moveTo>
                <a:cubicBezTo>
                  <a:pt x="4450" y="2947"/>
                  <a:pt x="4341" y="3089"/>
                  <a:pt x="4367" y="3264"/>
                </a:cubicBezTo>
                <a:cubicBezTo>
                  <a:pt x="4394" y="3440"/>
                  <a:pt x="4546" y="3584"/>
                  <a:pt x="4709" y="3584"/>
                </a:cubicBezTo>
                <a:cubicBezTo>
                  <a:pt x="4872" y="3584"/>
                  <a:pt x="4981" y="3440"/>
                  <a:pt x="4954" y="3264"/>
                </a:cubicBezTo>
                <a:cubicBezTo>
                  <a:pt x="4926" y="3089"/>
                  <a:pt x="4773" y="2947"/>
                  <a:pt x="4612" y="2947"/>
                </a:cubicBezTo>
                <a:close/>
                <a:moveTo>
                  <a:pt x="5325" y="2947"/>
                </a:moveTo>
                <a:cubicBezTo>
                  <a:pt x="5163" y="2947"/>
                  <a:pt x="5055" y="3089"/>
                  <a:pt x="5083" y="3264"/>
                </a:cubicBezTo>
                <a:cubicBezTo>
                  <a:pt x="5112" y="3440"/>
                  <a:pt x="5266" y="3584"/>
                  <a:pt x="5429" y="3584"/>
                </a:cubicBezTo>
                <a:cubicBezTo>
                  <a:pt x="5592" y="3584"/>
                  <a:pt x="5699" y="3440"/>
                  <a:pt x="5669" y="3264"/>
                </a:cubicBezTo>
                <a:cubicBezTo>
                  <a:pt x="5640" y="3089"/>
                  <a:pt x="5485" y="2947"/>
                  <a:pt x="5325" y="2947"/>
                </a:cubicBezTo>
                <a:close/>
                <a:moveTo>
                  <a:pt x="6037" y="2947"/>
                </a:moveTo>
                <a:cubicBezTo>
                  <a:pt x="5876" y="2947"/>
                  <a:pt x="5770" y="3089"/>
                  <a:pt x="5800" y="3264"/>
                </a:cubicBezTo>
                <a:cubicBezTo>
                  <a:pt x="5830" y="3440"/>
                  <a:pt x="5986" y="3584"/>
                  <a:pt x="6149" y="3584"/>
                </a:cubicBezTo>
                <a:cubicBezTo>
                  <a:pt x="6311" y="3584"/>
                  <a:pt x="6417" y="3440"/>
                  <a:pt x="6385" y="3264"/>
                </a:cubicBezTo>
                <a:cubicBezTo>
                  <a:pt x="6354" y="3089"/>
                  <a:pt x="6198" y="2947"/>
                  <a:pt x="6037" y="2947"/>
                </a:cubicBezTo>
                <a:close/>
                <a:moveTo>
                  <a:pt x="6750" y="2947"/>
                </a:moveTo>
                <a:cubicBezTo>
                  <a:pt x="6589" y="2947"/>
                  <a:pt x="6484" y="3089"/>
                  <a:pt x="6516" y="3264"/>
                </a:cubicBezTo>
                <a:cubicBezTo>
                  <a:pt x="6548" y="3440"/>
                  <a:pt x="6706" y="3584"/>
                  <a:pt x="6869" y="3584"/>
                </a:cubicBezTo>
                <a:cubicBezTo>
                  <a:pt x="7032" y="3584"/>
                  <a:pt x="7136" y="3440"/>
                  <a:pt x="7102" y="3264"/>
                </a:cubicBezTo>
                <a:cubicBezTo>
                  <a:pt x="7068" y="3089"/>
                  <a:pt x="6911" y="2947"/>
                  <a:pt x="6750" y="2947"/>
                </a:cubicBezTo>
                <a:close/>
                <a:moveTo>
                  <a:pt x="7474" y="2947"/>
                </a:moveTo>
                <a:cubicBezTo>
                  <a:pt x="7313" y="2947"/>
                  <a:pt x="7210" y="3089"/>
                  <a:pt x="7244" y="3264"/>
                </a:cubicBezTo>
                <a:cubicBezTo>
                  <a:pt x="7278" y="3440"/>
                  <a:pt x="7438" y="3584"/>
                  <a:pt x="7600" y="3584"/>
                </a:cubicBezTo>
                <a:cubicBezTo>
                  <a:pt x="7763" y="3584"/>
                  <a:pt x="7865" y="3440"/>
                  <a:pt x="7829" y="3264"/>
                </a:cubicBezTo>
                <a:cubicBezTo>
                  <a:pt x="7794" y="3089"/>
                  <a:pt x="7635" y="2947"/>
                  <a:pt x="7474" y="2947"/>
                </a:cubicBezTo>
                <a:close/>
                <a:moveTo>
                  <a:pt x="8187" y="2947"/>
                </a:moveTo>
                <a:cubicBezTo>
                  <a:pt x="8026" y="2947"/>
                  <a:pt x="7924" y="3089"/>
                  <a:pt x="7960" y="3264"/>
                </a:cubicBezTo>
                <a:cubicBezTo>
                  <a:pt x="7996" y="3440"/>
                  <a:pt x="8157" y="3584"/>
                  <a:pt x="8320" y="3584"/>
                </a:cubicBezTo>
                <a:cubicBezTo>
                  <a:pt x="8482" y="3584"/>
                  <a:pt x="8583" y="3440"/>
                  <a:pt x="8546" y="3264"/>
                </a:cubicBezTo>
                <a:cubicBezTo>
                  <a:pt x="8508" y="3089"/>
                  <a:pt x="8348" y="2947"/>
                  <a:pt x="8187" y="2947"/>
                </a:cubicBezTo>
                <a:close/>
                <a:moveTo>
                  <a:pt x="8899" y="2947"/>
                </a:moveTo>
                <a:cubicBezTo>
                  <a:pt x="8738" y="2947"/>
                  <a:pt x="8638" y="3089"/>
                  <a:pt x="8676" y="3264"/>
                </a:cubicBezTo>
                <a:cubicBezTo>
                  <a:pt x="8714" y="3440"/>
                  <a:pt x="8877" y="3584"/>
                  <a:pt x="9039" y="3584"/>
                </a:cubicBezTo>
                <a:cubicBezTo>
                  <a:pt x="9202" y="3584"/>
                  <a:pt x="9302" y="3440"/>
                  <a:pt x="9262" y="3264"/>
                </a:cubicBezTo>
                <a:cubicBezTo>
                  <a:pt x="9223" y="3089"/>
                  <a:pt x="9060" y="2947"/>
                  <a:pt x="8899" y="2947"/>
                </a:cubicBezTo>
                <a:close/>
                <a:moveTo>
                  <a:pt x="9612" y="2947"/>
                </a:moveTo>
                <a:cubicBezTo>
                  <a:pt x="9451" y="2947"/>
                  <a:pt x="9353" y="3089"/>
                  <a:pt x="9392" y="3264"/>
                </a:cubicBezTo>
                <a:cubicBezTo>
                  <a:pt x="9432" y="3440"/>
                  <a:pt x="9597" y="3584"/>
                  <a:pt x="9759" y="3584"/>
                </a:cubicBezTo>
                <a:cubicBezTo>
                  <a:pt x="9922" y="3584"/>
                  <a:pt x="10019" y="3440"/>
                  <a:pt x="9978" y="3264"/>
                </a:cubicBezTo>
                <a:cubicBezTo>
                  <a:pt x="9936" y="3089"/>
                  <a:pt x="9773" y="2947"/>
                  <a:pt x="9612" y="2947"/>
                </a:cubicBezTo>
                <a:close/>
                <a:moveTo>
                  <a:pt x="10325" y="2947"/>
                </a:moveTo>
                <a:cubicBezTo>
                  <a:pt x="10164" y="2947"/>
                  <a:pt x="10067" y="3089"/>
                  <a:pt x="10109" y="3264"/>
                </a:cubicBezTo>
                <a:cubicBezTo>
                  <a:pt x="10151" y="3440"/>
                  <a:pt x="10316" y="3584"/>
                  <a:pt x="10479" y="3584"/>
                </a:cubicBezTo>
                <a:cubicBezTo>
                  <a:pt x="10642" y="3584"/>
                  <a:pt x="10738" y="3440"/>
                  <a:pt x="10694" y="3264"/>
                </a:cubicBezTo>
                <a:cubicBezTo>
                  <a:pt x="10651" y="3089"/>
                  <a:pt x="10486" y="2947"/>
                  <a:pt x="10325" y="2947"/>
                </a:cubicBezTo>
                <a:close/>
                <a:moveTo>
                  <a:pt x="11038" y="2947"/>
                </a:moveTo>
                <a:cubicBezTo>
                  <a:pt x="10876" y="2947"/>
                  <a:pt x="10782" y="3089"/>
                  <a:pt x="10825" y="3264"/>
                </a:cubicBezTo>
                <a:cubicBezTo>
                  <a:pt x="10869" y="3440"/>
                  <a:pt x="11036" y="3584"/>
                  <a:pt x="11199" y="3584"/>
                </a:cubicBezTo>
                <a:cubicBezTo>
                  <a:pt x="11362" y="3584"/>
                  <a:pt x="11456" y="3440"/>
                  <a:pt x="11411" y="3264"/>
                </a:cubicBezTo>
                <a:cubicBezTo>
                  <a:pt x="11366" y="3089"/>
                  <a:pt x="11199" y="2947"/>
                  <a:pt x="11038" y="2947"/>
                </a:cubicBezTo>
                <a:close/>
                <a:moveTo>
                  <a:pt x="11751" y="2947"/>
                </a:moveTo>
                <a:cubicBezTo>
                  <a:pt x="11590" y="2947"/>
                  <a:pt x="11496" y="3089"/>
                  <a:pt x="11541" y="3264"/>
                </a:cubicBezTo>
                <a:cubicBezTo>
                  <a:pt x="11587" y="3440"/>
                  <a:pt x="11756" y="3584"/>
                  <a:pt x="11919" y="3584"/>
                </a:cubicBezTo>
                <a:cubicBezTo>
                  <a:pt x="12081" y="3584"/>
                  <a:pt x="12175" y="3440"/>
                  <a:pt x="12128" y="3264"/>
                </a:cubicBezTo>
                <a:cubicBezTo>
                  <a:pt x="12081" y="3089"/>
                  <a:pt x="11912" y="2947"/>
                  <a:pt x="11751" y="2947"/>
                </a:cubicBezTo>
                <a:close/>
                <a:moveTo>
                  <a:pt x="12475" y="2947"/>
                </a:moveTo>
                <a:cubicBezTo>
                  <a:pt x="12314" y="2947"/>
                  <a:pt x="12222" y="3089"/>
                  <a:pt x="12270" y="3264"/>
                </a:cubicBezTo>
                <a:cubicBezTo>
                  <a:pt x="12317" y="3440"/>
                  <a:pt x="12488" y="3584"/>
                  <a:pt x="12651" y="3584"/>
                </a:cubicBezTo>
                <a:cubicBezTo>
                  <a:pt x="12813" y="3584"/>
                  <a:pt x="12905" y="3440"/>
                  <a:pt x="12856" y="3264"/>
                </a:cubicBezTo>
                <a:cubicBezTo>
                  <a:pt x="12807" y="3089"/>
                  <a:pt x="12636" y="2947"/>
                  <a:pt x="12475" y="2947"/>
                </a:cubicBezTo>
                <a:close/>
                <a:moveTo>
                  <a:pt x="13188" y="2947"/>
                </a:moveTo>
                <a:cubicBezTo>
                  <a:pt x="13027" y="2947"/>
                  <a:pt x="12937" y="3089"/>
                  <a:pt x="12986" y="3264"/>
                </a:cubicBezTo>
                <a:cubicBezTo>
                  <a:pt x="13036" y="3440"/>
                  <a:pt x="13208" y="3584"/>
                  <a:pt x="13371" y="3584"/>
                </a:cubicBezTo>
                <a:cubicBezTo>
                  <a:pt x="13534" y="3584"/>
                  <a:pt x="13623" y="3440"/>
                  <a:pt x="13572" y="3264"/>
                </a:cubicBezTo>
                <a:cubicBezTo>
                  <a:pt x="13521" y="3089"/>
                  <a:pt x="13350" y="2947"/>
                  <a:pt x="13188" y="2947"/>
                </a:cubicBezTo>
                <a:close/>
                <a:moveTo>
                  <a:pt x="13901" y="2947"/>
                </a:moveTo>
                <a:cubicBezTo>
                  <a:pt x="13740" y="2947"/>
                  <a:pt x="13652" y="3089"/>
                  <a:pt x="13703" y="3264"/>
                </a:cubicBezTo>
                <a:cubicBezTo>
                  <a:pt x="13755" y="3440"/>
                  <a:pt x="13928" y="3584"/>
                  <a:pt x="14091" y="3584"/>
                </a:cubicBezTo>
                <a:cubicBezTo>
                  <a:pt x="14254" y="3584"/>
                  <a:pt x="14342" y="3440"/>
                  <a:pt x="14288" y="3264"/>
                </a:cubicBezTo>
                <a:cubicBezTo>
                  <a:pt x="14235" y="3089"/>
                  <a:pt x="14063" y="2947"/>
                  <a:pt x="13901" y="2947"/>
                </a:cubicBezTo>
                <a:close/>
                <a:moveTo>
                  <a:pt x="14615" y="2947"/>
                </a:moveTo>
                <a:cubicBezTo>
                  <a:pt x="14454" y="2947"/>
                  <a:pt x="14366" y="3089"/>
                  <a:pt x="14420" y="3264"/>
                </a:cubicBezTo>
                <a:cubicBezTo>
                  <a:pt x="14473" y="3440"/>
                  <a:pt x="14648" y="3584"/>
                  <a:pt x="14811" y="3584"/>
                </a:cubicBezTo>
                <a:cubicBezTo>
                  <a:pt x="14974" y="3584"/>
                  <a:pt x="15061" y="3440"/>
                  <a:pt x="15006" y="3264"/>
                </a:cubicBezTo>
                <a:cubicBezTo>
                  <a:pt x="14951" y="3089"/>
                  <a:pt x="14776" y="2947"/>
                  <a:pt x="14615" y="2947"/>
                </a:cubicBezTo>
                <a:close/>
                <a:moveTo>
                  <a:pt x="15328" y="2947"/>
                </a:moveTo>
                <a:cubicBezTo>
                  <a:pt x="15167" y="2947"/>
                  <a:pt x="15081" y="3089"/>
                  <a:pt x="15136" y="3264"/>
                </a:cubicBezTo>
                <a:cubicBezTo>
                  <a:pt x="15192" y="3440"/>
                  <a:pt x="15368" y="3584"/>
                  <a:pt x="15531" y="3584"/>
                </a:cubicBezTo>
                <a:cubicBezTo>
                  <a:pt x="15694" y="3584"/>
                  <a:pt x="15779" y="3440"/>
                  <a:pt x="15722" y="3264"/>
                </a:cubicBezTo>
                <a:cubicBezTo>
                  <a:pt x="15665" y="3089"/>
                  <a:pt x="15489" y="2947"/>
                  <a:pt x="15328" y="2947"/>
                </a:cubicBezTo>
                <a:close/>
                <a:moveTo>
                  <a:pt x="16041" y="2947"/>
                </a:moveTo>
                <a:cubicBezTo>
                  <a:pt x="15880" y="2947"/>
                  <a:pt x="15795" y="3089"/>
                  <a:pt x="15853" y="3264"/>
                </a:cubicBezTo>
                <a:cubicBezTo>
                  <a:pt x="15910" y="3440"/>
                  <a:pt x="16089" y="3584"/>
                  <a:pt x="16252" y="3584"/>
                </a:cubicBezTo>
                <a:cubicBezTo>
                  <a:pt x="16414" y="3584"/>
                  <a:pt x="16498" y="3440"/>
                  <a:pt x="16439" y="3264"/>
                </a:cubicBezTo>
                <a:cubicBezTo>
                  <a:pt x="16380" y="3089"/>
                  <a:pt x="16202" y="2947"/>
                  <a:pt x="16041" y="2947"/>
                </a:cubicBezTo>
                <a:close/>
                <a:moveTo>
                  <a:pt x="16754" y="2947"/>
                </a:moveTo>
                <a:cubicBezTo>
                  <a:pt x="16593" y="2947"/>
                  <a:pt x="16510" y="3089"/>
                  <a:pt x="16569" y="3264"/>
                </a:cubicBezTo>
                <a:cubicBezTo>
                  <a:pt x="16629" y="3440"/>
                  <a:pt x="16809" y="3584"/>
                  <a:pt x="16971" y="3584"/>
                </a:cubicBezTo>
                <a:cubicBezTo>
                  <a:pt x="17134" y="3584"/>
                  <a:pt x="17216" y="3440"/>
                  <a:pt x="17155" y="3264"/>
                </a:cubicBezTo>
                <a:cubicBezTo>
                  <a:pt x="17094" y="3089"/>
                  <a:pt x="16915" y="2947"/>
                  <a:pt x="16754" y="2947"/>
                </a:cubicBezTo>
                <a:close/>
                <a:moveTo>
                  <a:pt x="17467" y="2947"/>
                </a:moveTo>
                <a:cubicBezTo>
                  <a:pt x="17307" y="2947"/>
                  <a:pt x="17225" y="3089"/>
                  <a:pt x="17286" y="3264"/>
                </a:cubicBezTo>
                <a:cubicBezTo>
                  <a:pt x="17347" y="3440"/>
                  <a:pt x="17529" y="3584"/>
                  <a:pt x="17692" y="3584"/>
                </a:cubicBezTo>
                <a:cubicBezTo>
                  <a:pt x="17854" y="3584"/>
                  <a:pt x="17935" y="3440"/>
                  <a:pt x="17872" y="3264"/>
                </a:cubicBezTo>
                <a:cubicBezTo>
                  <a:pt x="17809" y="3089"/>
                  <a:pt x="17628" y="2947"/>
                  <a:pt x="17467" y="2947"/>
                </a:cubicBezTo>
                <a:close/>
                <a:moveTo>
                  <a:pt x="18180" y="2947"/>
                </a:moveTo>
                <a:cubicBezTo>
                  <a:pt x="18020" y="2947"/>
                  <a:pt x="17940" y="3089"/>
                  <a:pt x="18003" y="3264"/>
                </a:cubicBezTo>
                <a:cubicBezTo>
                  <a:pt x="18066" y="3440"/>
                  <a:pt x="18250" y="3584"/>
                  <a:pt x="18412" y="3584"/>
                </a:cubicBezTo>
                <a:cubicBezTo>
                  <a:pt x="18575" y="3584"/>
                  <a:pt x="18654" y="3440"/>
                  <a:pt x="18589" y="3264"/>
                </a:cubicBezTo>
                <a:cubicBezTo>
                  <a:pt x="18524" y="3089"/>
                  <a:pt x="18341" y="2947"/>
                  <a:pt x="18180" y="2947"/>
                </a:cubicBezTo>
                <a:close/>
                <a:moveTo>
                  <a:pt x="18894" y="2947"/>
                </a:moveTo>
                <a:cubicBezTo>
                  <a:pt x="18733" y="2947"/>
                  <a:pt x="18655" y="3089"/>
                  <a:pt x="18719" y="3264"/>
                </a:cubicBezTo>
                <a:cubicBezTo>
                  <a:pt x="18785" y="3440"/>
                  <a:pt x="18970" y="3584"/>
                  <a:pt x="19132" y="3584"/>
                </a:cubicBezTo>
                <a:cubicBezTo>
                  <a:pt x="19295" y="3584"/>
                  <a:pt x="19372" y="3440"/>
                  <a:pt x="19306" y="3264"/>
                </a:cubicBezTo>
                <a:cubicBezTo>
                  <a:pt x="19239" y="3089"/>
                  <a:pt x="19055" y="2947"/>
                  <a:pt x="18894" y="2947"/>
                </a:cubicBezTo>
                <a:close/>
                <a:moveTo>
                  <a:pt x="19619" y="2947"/>
                </a:moveTo>
                <a:cubicBezTo>
                  <a:pt x="19458" y="2947"/>
                  <a:pt x="19381" y="3089"/>
                  <a:pt x="19448" y="3264"/>
                </a:cubicBezTo>
                <a:cubicBezTo>
                  <a:pt x="19515" y="3440"/>
                  <a:pt x="19702" y="3584"/>
                  <a:pt x="19864" y="3584"/>
                </a:cubicBezTo>
                <a:cubicBezTo>
                  <a:pt x="20027" y="3584"/>
                  <a:pt x="20103" y="3440"/>
                  <a:pt x="20034" y="3264"/>
                </a:cubicBezTo>
                <a:cubicBezTo>
                  <a:pt x="19965" y="3089"/>
                  <a:pt x="19779" y="2947"/>
                  <a:pt x="19619" y="2947"/>
                </a:cubicBezTo>
                <a:close/>
                <a:moveTo>
                  <a:pt x="3283" y="3715"/>
                </a:moveTo>
                <a:cubicBezTo>
                  <a:pt x="3120" y="3715"/>
                  <a:pt x="3006" y="3860"/>
                  <a:pt x="3029" y="4039"/>
                </a:cubicBezTo>
                <a:cubicBezTo>
                  <a:pt x="3052" y="4220"/>
                  <a:pt x="3205" y="4367"/>
                  <a:pt x="3369" y="4367"/>
                </a:cubicBezTo>
                <a:cubicBezTo>
                  <a:pt x="3534" y="4367"/>
                  <a:pt x="3647" y="4220"/>
                  <a:pt x="3623" y="4039"/>
                </a:cubicBezTo>
                <a:cubicBezTo>
                  <a:pt x="3598" y="3860"/>
                  <a:pt x="3446" y="3715"/>
                  <a:pt x="3283" y="3715"/>
                </a:cubicBezTo>
                <a:close/>
                <a:moveTo>
                  <a:pt x="4007" y="3715"/>
                </a:moveTo>
                <a:cubicBezTo>
                  <a:pt x="3844" y="3715"/>
                  <a:pt x="3732" y="3860"/>
                  <a:pt x="3757" y="4039"/>
                </a:cubicBezTo>
                <a:cubicBezTo>
                  <a:pt x="3782" y="4220"/>
                  <a:pt x="3935" y="4367"/>
                  <a:pt x="4100" y="4367"/>
                </a:cubicBezTo>
                <a:cubicBezTo>
                  <a:pt x="4265" y="4367"/>
                  <a:pt x="4376" y="4220"/>
                  <a:pt x="4350" y="4039"/>
                </a:cubicBezTo>
                <a:cubicBezTo>
                  <a:pt x="4323" y="3860"/>
                  <a:pt x="4170" y="3715"/>
                  <a:pt x="4007" y="3715"/>
                </a:cubicBezTo>
                <a:close/>
                <a:moveTo>
                  <a:pt x="4731" y="3715"/>
                </a:moveTo>
                <a:cubicBezTo>
                  <a:pt x="4568" y="3715"/>
                  <a:pt x="4458" y="3860"/>
                  <a:pt x="4485" y="4039"/>
                </a:cubicBezTo>
                <a:cubicBezTo>
                  <a:pt x="4512" y="4220"/>
                  <a:pt x="4667" y="4367"/>
                  <a:pt x="4832" y="4367"/>
                </a:cubicBezTo>
                <a:cubicBezTo>
                  <a:pt x="4996" y="4367"/>
                  <a:pt x="5106" y="4220"/>
                  <a:pt x="5078" y="4039"/>
                </a:cubicBezTo>
                <a:cubicBezTo>
                  <a:pt x="5049" y="3860"/>
                  <a:pt x="4894" y="3715"/>
                  <a:pt x="4731" y="3715"/>
                </a:cubicBezTo>
                <a:close/>
                <a:moveTo>
                  <a:pt x="5456" y="3715"/>
                </a:moveTo>
                <a:cubicBezTo>
                  <a:pt x="5292" y="3715"/>
                  <a:pt x="5184" y="3860"/>
                  <a:pt x="5213" y="4039"/>
                </a:cubicBezTo>
                <a:cubicBezTo>
                  <a:pt x="5242" y="4220"/>
                  <a:pt x="5399" y="4367"/>
                  <a:pt x="5564" y="4367"/>
                </a:cubicBezTo>
                <a:cubicBezTo>
                  <a:pt x="5728" y="4367"/>
                  <a:pt x="5836" y="4220"/>
                  <a:pt x="5806" y="4039"/>
                </a:cubicBezTo>
                <a:cubicBezTo>
                  <a:pt x="5775" y="3860"/>
                  <a:pt x="5619" y="3715"/>
                  <a:pt x="5456" y="3715"/>
                </a:cubicBezTo>
                <a:close/>
                <a:moveTo>
                  <a:pt x="6180" y="3715"/>
                </a:moveTo>
                <a:cubicBezTo>
                  <a:pt x="6017" y="3715"/>
                  <a:pt x="5910" y="3860"/>
                  <a:pt x="5940" y="4039"/>
                </a:cubicBezTo>
                <a:cubicBezTo>
                  <a:pt x="5971" y="4220"/>
                  <a:pt x="6130" y="4367"/>
                  <a:pt x="6295" y="4367"/>
                </a:cubicBezTo>
                <a:cubicBezTo>
                  <a:pt x="6459" y="4367"/>
                  <a:pt x="6566" y="4220"/>
                  <a:pt x="6533" y="4039"/>
                </a:cubicBezTo>
                <a:cubicBezTo>
                  <a:pt x="6501" y="3860"/>
                  <a:pt x="6343" y="3715"/>
                  <a:pt x="6180" y="3715"/>
                </a:cubicBezTo>
                <a:close/>
                <a:moveTo>
                  <a:pt x="6904" y="3715"/>
                </a:moveTo>
                <a:cubicBezTo>
                  <a:pt x="6742" y="3715"/>
                  <a:pt x="6635" y="3860"/>
                  <a:pt x="6668" y="4039"/>
                </a:cubicBezTo>
                <a:cubicBezTo>
                  <a:pt x="6701" y="4220"/>
                  <a:pt x="6862" y="4367"/>
                  <a:pt x="7026" y="4367"/>
                </a:cubicBezTo>
                <a:cubicBezTo>
                  <a:pt x="7191" y="4367"/>
                  <a:pt x="7296" y="4220"/>
                  <a:pt x="7262" y="4039"/>
                </a:cubicBezTo>
                <a:cubicBezTo>
                  <a:pt x="7227" y="3860"/>
                  <a:pt x="7068" y="3715"/>
                  <a:pt x="6904" y="3715"/>
                </a:cubicBezTo>
                <a:close/>
                <a:moveTo>
                  <a:pt x="7629" y="3715"/>
                </a:moveTo>
                <a:cubicBezTo>
                  <a:pt x="7466" y="3715"/>
                  <a:pt x="7362" y="3860"/>
                  <a:pt x="7396" y="4039"/>
                </a:cubicBezTo>
                <a:cubicBezTo>
                  <a:pt x="7431" y="4220"/>
                  <a:pt x="7593" y="4367"/>
                  <a:pt x="7758" y="4367"/>
                </a:cubicBezTo>
                <a:cubicBezTo>
                  <a:pt x="7922" y="4367"/>
                  <a:pt x="8026" y="4220"/>
                  <a:pt x="7989" y="4039"/>
                </a:cubicBezTo>
                <a:cubicBezTo>
                  <a:pt x="7953" y="3860"/>
                  <a:pt x="7792" y="3715"/>
                  <a:pt x="7629" y="3715"/>
                </a:cubicBezTo>
                <a:close/>
                <a:moveTo>
                  <a:pt x="8341" y="3715"/>
                </a:moveTo>
                <a:cubicBezTo>
                  <a:pt x="8179" y="3715"/>
                  <a:pt x="8076" y="3860"/>
                  <a:pt x="8112" y="4039"/>
                </a:cubicBezTo>
                <a:cubicBezTo>
                  <a:pt x="8149" y="4220"/>
                  <a:pt x="8314" y="4367"/>
                  <a:pt x="8478" y="4367"/>
                </a:cubicBezTo>
                <a:cubicBezTo>
                  <a:pt x="8643" y="4367"/>
                  <a:pt x="8744" y="4220"/>
                  <a:pt x="8706" y="4039"/>
                </a:cubicBezTo>
                <a:cubicBezTo>
                  <a:pt x="8667" y="3860"/>
                  <a:pt x="8504" y="3715"/>
                  <a:pt x="8341" y="3715"/>
                </a:cubicBezTo>
                <a:close/>
                <a:moveTo>
                  <a:pt x="9065" y="3715"/>
                </a:moveTo>
                <a:cubicBezTo>
                  <a:pt x="8903" y="3715"/>
                  <a:pt x="8802" y="3860"/>
                  <a:pt x="8841" y="4039"/>
                </a:cubicBezTo>
                <a:cubicBezTo>
                  <a:pt x="8880" y="4220"/>
                  <a:pt x="9045" y="4367"/>
                  <a:pt x="9209" y="4367"/>
                </a:cubicBezTo>
                <a:cubicBezTo>
                  <a:pt x="9374" y="4367"/>
                  <a:pt x="9474" y="4220"/>
                  <a:pt x="9433" y="4039"/>
                </a:cubicBezTo>
                <a:cubicBezTo>
                  <a:pt x="9393" y="3860"/>
                  <a:pt x="9229" y="3715"/>
                  <a:pt x="9065" y="3715"/>
                </a:cubicBezTo>
                <a:close/>
                <a:moveTo>
                  <a:pt x="9790" y="3715"/>
                </a:moveTo>
                <a:cubicBezTo>
                  <a:pt x="9627" y="3715"/>
                  <a:pt x="9528" y="3860"/>
                  <a:pt x="9569" y="4039"/>
                </a:cubicBezTo>
                <a:cubicBezTo>
                  <a:pt x="9610" y="4220"/>
                  <a:pt x="9776" y="4367"/>
                  <a:pt x="9941" y="4367"/>
                </a:cubicBezTo>
                <a:cubicBezTo>
                  <a:pt x="10106" y="4367"/>
                  <a:pt x="10204" y="4220"/>
                  <a:pt x="10161" y="4039"/>
                </a:cubicBezTo>
                <a:cubicBezTo>
                  <a:pt x="10119" y="3860"/>
                  <a:pt x="9953" y="3715"/>
                  <a:pt x="9790" y="3715"/>
                </a:cubicBezTo>
                <a:close/>
                <a:moveTo>
                  <a:pt x="10515" y="3715"/>
                </a:moveTo>
                <a:cubicBezTo>
                  <a:pt x="10352" y="3715"/>
                  <a:pt x="10254" y="3860"/>
                  <a:pt x="10297" y="4039"/>
                </a:cubicBezTo>
                <a:cubicBezTo>
                  <a:pt x="10339" y="4220"/>
                  <a:pt x="10508" y="4367"/>
                  <a:pt x="10673" y="4367"/>
                </a:cubicBezTo>
                <a:cubicBezTo>
                  <a:pt x="10837" y="4367"/>
                  <a:pt x="10934" y="4220"/>
                  <a:pt x="10890" y="4039"/>
                </a:cubicBezTo>
                <a:cubicBezTo>
                  <a:pt x="10845" y="3860"/>
                  <a:pt x="10678" y="3715"/>
                  <a:pt x="10515" y="3715"/>
                </a:cubicBezTo>
                <a:close/>
                <a:moveTo>
                  <a:pt x="11239" y="3715"/>
                </a:moveTo>
                <a:cubicBezTo>
                  <a:pt x="11076" y="3715"/>
                  <a:pt x="10980" y="3860"/>
                  <a:pt x="11025" y="4039"/>
                </a:cubicBezTo>
                <a:cubicBezTo>
                  <a:pt x="11070" y="4220"/>
                  <a:pt x="11240" y="4367"/>
                  <a:pt x="11405" y="4367"/>
                </a:cubicBezTo>
                <a:cubicBezTo>
                  <a:pt x="11569" y="4367"/>
                  <a:pt x="11665" y="4220"/>
                  <a:pt x="11618" y="4039"/>
                </a:cubicBezTo>
                <a:cubicBezTo>
                  <a:pt x="11572" y="3860"/>
                  <a:pt x="11402" y="3715"/>
                  <a:pt x="11239" y="3715"/>
                </a:cubicBezTo>
                <a:close/>
                <a:moveTo>
                  <a:pt x="11964" y="3715"/>
                </a:moveTo>
                <a:cubicBezTo>
                  <a:pt x="11801" y="3715"/>
                  <a:pt x="11707" y="3860"/>
                  <a:pt x="11753" y="4039"/>
                </a:cubicBezTo>
                <a:cubicBezTo>
                  <a:pt x="11800" y="4220"/>
                  <a:pt x="11972" y="4367"/>
                  <a:pt x="12136" y="4367"/>
                </a:cubicBezTo>
                <a:cubicBezTo>
                  <a:pt x="12301" y="4367"/>
                  <a:pt x="12395" y="4220"/>
                  <a:pt x="12346" y="4039"/>
                </a:cubicBezTo>
                <a:cubicBezTo>
                  <a:pt x="12298" y="3860"/>
                  <a:pt x="12126" y="3715"/>
                  <a:pt x="11964" y="3715"/>
                </a:cubicBezTo>
                <a:close/>
                <a:moveTo>
                  <a:pt x="12689" y="3715"/>
                </a:moveTo>
                <a:cubicBezTo>
                  <a:pt x="12526" y="3715"/>
                  <a:pt x="12433" y="3860"/>
                  <a:pt x="12481" y="4039"/>
                </a:cubicBezTo>
                <a:cubicBezTo>
                  <a:pt x="12530" y="4220"/>
                  <a:pt x="12703" y="4367"/>
                  <a:pt x="12868" y="4367"/>
                </a:cubicBezTo>
                <a:cubicBezTo>
                  <a:pt x="13033" y="4367"/>
                  <a:pt x="13125" y="4220"/>
                  <a:pt x="13074" y="4039"/>
                </a:cubicBezTo>
                <a:cubicBezTo>
                  <a:pt x="13024" y="3860"/>
                  <a:pt x="12852" y="3715"/>
                  <a:pt x="12689" y="3715"/>
                </a:cubicBezTo>
                <a:close/>
                <a:moveTo>
                  <a:pt x="13413" y="3715"/>
                </a:moveTo>
                <a:cubicBezTo>
                  <a:pt x="13250" y="3715"/>
                  <a:pt x="13159" y="3860"/>
                  <a:pt x="13210" y="4039"/>
                </a:cubicBezTo>
                <a:cubicBezTo>
                  <a:pt x="13261" y="4220"/>
                  <a:pt x="13435" y="4367"/>
                  <a:pt x="13600" y="4367"/>
                </a:cubicBezTo>
                <a:cubicBezTo>
                  <a:pt x="13765" y="4367"/>
                  <a:pt x="13855" y="4220"/>
                  <a:pt x="13803" y="4039"/>
                </a:cubicBezTo>
                <a:cubicBezTo>
                  <a:pt x="13751" y="3860"/>
                  <a:pt x="13576" y="3715"/>
                  <a:pt x="13413" y="3715"/>
                </a:cubicBezTo>
                <a:close/>
                <a:moveTo>
                  <a:pt x="14126" y="3715"/>
                </a:moveTo>
                <a:cubicBezTo>
                  <a:pt x="13963" y="3715"/>
                  <a:pt x="13874" y="3860"/>
                  <a:pt x="13926" y="4039"/>
                </a:cubicBezTo>
                <a:cubicBezTo>
                  <a:pt x="13979" y="4220"/>
                  <a:pt x="14155" y="4367"/>
                  <a:pt x="14320" y="4367"/>
                </a:cubicBezTo>
                <a:cubicBezTo>
                  <a:pt x="14485" y="4367"/>
                  <a:pt x="14574" y="4220"/>
                  <a:pt x="14519" y="4039"/>
                </a:cubicBezTo>
                <a:cubicBezTo>
                  <a:pt x="14465" y="3860"/>
                  <a:pt x="14289" y="3715"/>
                  <a:pt x="14126" y="3715"/>
                </a:cubicBezTo>
                <a:close/>
                <a:moveTo>
                  <a:pt x="14851" y="3715"/>
                </a:moveTo>
                <a:cubicBezTo>
                  <a:pt x="14688" y="3715"/>
                  <a:pt x="14600" y="3860"/>
                  <a:pt x="14655" y="4039"/>
                </a:cubicBezTo>
                <a:cubicBezTo>
                  <a:pt x="14709" y="4220"/>
                  <a:pt x="14888" y="4367"/>
                  <a:pt x="15052" y="4367"/>
                </a:cubicBezTo>
                <a:cubicBezTo>
                  <a:pt x="15217" y="4367"/>
                  <a:pt x="15304" y="4220"/>
                  <a:pt x="15248" y="4039"/>
                </a:cubicBezTo>
                <a:cubicBezTo>
                  <a:pt x="15192" y="3860"/>
                  <a:pt x="15014" y="3715"/>
                  <a:pt x="14851" y="3715"/>
                </a:cubicBezTo>
                <a:close/>
                <a:moveTo>
                  <a:pt x="17750" y="3715"/>
                </a:moveTo>
                <a:cubicBezTo>
                  <a:pt x="17588" y="3715"/>
                  <a:pt x="17506" y="3860"/>
                  <a:pt x="17568" y="4039"/>
                </a:cubicBezTo>
                <a:cubicBezTo>
                  <a:pt x="17631" y="4220"/>
                  <a:pt x="17816" y="4367"/>
                  <a:pt x="17980" y="4367"/>
                </a:cubicBezTo>
                <a:cubicBezTo>
                  <a:pt x="18145" y="4367"/>
                  <a:pt x="18226" y="4220"/>
                  <a:pt x="18162" y="4039"/>
                </a:cubicBezTo>
                <a:cubicBezTo>
                  <a:pt x="18097" y="3860"/>
                  <a:pt x="17913" y="3715"/>
                  <a:pt x="17750" y="3715"/>
                </a:cubicBezTo>
                <a:close/>
                <a:moveTo>
                  <a:pt x="3392" y="4524"/>
                </a:moveTo>
                <a:cubicBezTo>
                  <a:pt x="3227" y="4524"/>
                  <a:pt x="3111" y="4672"/>
                  <a:pt x="3135" y="4856"/>
                </a:cubicBezTo>
                <a:cubicBezTo>
                  <a:pt x="3158" y="5041"/>
                  <a:pt x="3313" y="5192"/>
                  <a:pt x="3480" y="5192"/>
                </a:cubicBezTo>
                <a:cubicBezTo>
                  <a:pt x="3646" y="5192"/>
                  <a:pt x="3761" y="5041"/>
                  <a:pt x="3736" y="4856"/>
                </a:cubicBezTo>
                <a:cubicBezTo>
                  <a:pt x="3710" y="4672"/>
                  <a:pt x="3557" y="4524"/>
                  <a:pt x="3392" y="4524"/>
                </a:cubicBezTo>
                <a:close/>
                <a:moveTo>
                  <a:pt x="4127" y="4524"/>
                </a:moveTo>
                <a:cubicBezTo>
                  <a:pt x="3962" y="4524"/>
                  <a:pt x="3849" y="4672"/>
                  <a:pt x="3874" y="4856"/>
                </a:cubicBezTo>
                <a:cubicBezTo>
                  <a:pt x="3900" y="5041"/>
                  <a:pt x="4055" y="5192"/>
                  <a:pt x="4222" y="5192"/>
                </a:cubicBezTo>
                <a:cubicBezTo>
                  <a:pt x="4389" y="5192"/>
                  <a:pt x="4502" y="5041"/>
                  <a:pt x="4475" y="4856"/>
                </a:cubicBezTo>
                <a:cubicBezTo>
                  <a:pt x="4448" y="4672"/>
                  <a:pt x="4292" y="4524"/>
                  <a:pt x="4127" y="4524"/>
                </a:cubicBezTo>
                <a:close/>
                <a:moveTo>
                  <a:pt x="4851" y="4524"/>
                </a:moveTo>
                <a:cubicBezTo>
                  <a:pt x="4686" y="4524"/>
                  <a:pt x="4575" y="4672"/>
                  <a:pt x="4602" y="4856"/>
                </a:cubicBezTo>
                <a:cubicBezTo>
                  <a:pt x="4630" y="5041"/>
                  <a:pt x="4787" y="5192"/>
                  <a:pt x="4954" y="5192"/>
                </a:cubicBezTo>
                <a:cubicBezTo>
                  <a:pt x="5121" y="5192"/>
                  <a:pt x="5232" y="5041"/>
                  <a:pt x="5202" y="4856"/>
                </a:cubicBezTo>
                <a:cubicBezTo>
                  <a:pt x="5173" y="4672"/>
                  <a:pt x="5016" y="4524"/>
                  <a:pt x="4851" y="4524"/>
                </a:cubicBezTo>
                <a:close/>
                <a:moveTo>
                  <a:pt x="5587" y="4524"/>
                </a:moveTo>
                <a:cubicBezTo>
                  <a:pt x="5422" y="4524"/>
                  <a:pt x="5312" y="4672"/>
                  <a:pt x="5342" y="4856"/>
                </a:cubicBezTo>
                <a:cubicBezTo>
                  <a:pt x="5371" y="5041"/>
                  <a:pt x="5530" y="5192"/>
                  <a:pt x="5697" y="5192"/>
                </a:cubicBezTo>
                <a:cubicBezTo>
                  <a:pt x="5864" y="5192"/>
                  <a:pt x="5973" y="5041"/>
                  <a:pt x="5942" y="4856"/>
                </a:cubicBezTo>
                <a:cubicBezTo>
                  <a:pt x="5911" y="4672"/>
                  <a:pt x="5752" y="4524"/>
                  <a:pt x="5587" y="4524"/>
                </a:cubicBezTo>
                <a:close/>
                <a:moveTo>
                  <a:pt x="6323" y="4524"/>
                </a:moveTo>
                <a:cubicBezTo>
                  <a:pt x="6158" y="4524"/>
                  <a:pt x="6050" y="4672"/>
                  <a:pt x="6081" y="4856"/>
                </a:cubicBezTo>
                <a:cubicBezTo>
                  <a:pt x="6113" y="5041"/>
                  <a:pt x="6274" y="5192"/>
                  <a:pt x="6441" y="5192"/>
                </a:cubicBezTo>
                <a:cubicBezTo>
                  <a:pt x="6607" y="5192"/>
                  <a:pt x="6715" y="5041"/>
                  <a:pt x="6681" y="4856"/>
                </a:cubicBezTo>
                <a:cubicBezTo>
                  <a:pt x="6648" y="4672"/>
                  <a:pt x="6488" y="4524"/>
                  <a:pt x="6323" y="4524"/>
                </a:cubicBezTo>
                <a:close/>
                <a:moveTo>
                  <a:pt x="7047" y="4524"/>
                </a:moveTo>
                <a:cubicBezTo>
                  <a:pt x="6883" y="4524"/>
                  <a:pt x="6776" y="4672"/>
                  <a:pt x="6809" y="4856"/>
                </a:cubicBezTo>
                <a:cubicBezTo>
                  <a:pt x="6843" y="5041"/>
                  <a:pt x="7006" y="5192"/>
                  <a:pt x="7172" y="5192"/>
                </a:cubicBezTo>
                <a:cubicBezTo>
                  <a:pt x="7339" y="5192"/>
                  <a:pt x="7446" y="5041"/>
                  <a:pt x="7410" y="4856"/>
                </a:cubicBezTo>
                <a:cubicBezTo>
                  <a:pt x="7375" y="4672"/>
                  <a:pt x="7212" y="4524"/>
                  <a:pt x="7047" y="4524"/>
                </a:cubicBezTo>
                <a:close/>
                <a:moveTo>
                  <a:pt x="7784" y="4524"/>
                </a:moveTo>
                <a:cubicBezTo>
                  <a:pt x="7618" y="4524"/>
                  <a:pt x="7513" y="4672"/>
                  <a:pt x="7549" y="4856"/>
                </a:cubicBezTo>
                <a:cubicBezTo>
                  <a:pt x="7585" y="5041"/>
                  <a:pt x="7749" y="5192"/>
                  <a:pt x="7916" y="5192"/>
                </a:cubicBezTo>
                <a:cubicBezTo>
                  <a:pt x="8083" y="5192"/>
                  <a:pt x="8187" y="5041"/>
                  <a:pt x="8149" y="4856"/>
                </a:cubicBezTo>
                <a:cubicBezTo>
                  <a:pt x="8112" y="4672"/>
                  <a:pt x="7948" y="4524"/>
                  <a:pt x="7784" y="4524"/>
                </a:cubicBezTo>
                <a:close/>
                <a:moveTo>
                  <a:pt x="8508" y="4524"/>
                </a:moveTo>
                <a:cubicBezTo>
                  <a:pt x="8343" y="4524"/>
                  <a:pt x="8239" y="4672"/>
                  <a:pt x="8277" y="4856"/>
                </a:cubicBezTo>
                <a:cubicBezTo>
                  <a:pt x="8315" y="5041"/>
                  <a:pt x="8481" y="5192"/>
                  <a:pt x="8648" y="5192"/>
                </a:cubicBezTo>
                <a:cubicBezTo>
                  <a:pt x="8814" y="5192"/>
                  <a:pt x="8917" y="5041"/>
                  <a:pt x="8877" y="4856"/>
                </a:cubicBezTo>
                <a:cubicBezTo>
                  <a:pt x="8838" y="4672"/>
                  <a:pt x="8673" y="4524"/>
                  <a:pt x="8508" y="4524"/>
                </a:cubicBezTo>
                <a:close/>
                <a:moveTo>
                  <a:pt x="9244" y="4524"/>
                </a:moveTo>
                <a:cubicBezTo>
                  <a:pt x="9079" y="4524"/>
                  <a:pt x="8977" y="4672"/>
                  <a:pt x="9017" y="4856"/>
                </a:cubicBezTo>
                <a:cubicBezTo>
                  <a:pt x="9057" y="5041"/>
                  <a:pt x="9224" y="5192"/>
                  <a:pt x="9391" y="5192"/>
                </a:cubicBezTo>
                <a:cubicBezTo>
                  <a:pt x="9558" y="5192"/>
                  <a:pt x="9659" y="5041"/>
                  <a:pt x="9617" y="4856"/>
                </a:cubicBezTo>
                <a:cubicBezTo>
                  <a:pt x="9576" y="4672"/>
                  <a:pt x="9409" y="4524"/>
                  <a:pt x="9244" y="4524"/>
                </a:cubicBezTo>
                <a:close/>
                <a:moveTo>
                  <a:pt x="9980" y="4524"/>
                </a:moveTo>
                <a:cubicBezTo>
                  <a:pt x="9815" y="4524"/>
                  <a:pt x="9715" y="4672"/>
                  <a:pt x="9757" y="4856"/>
                </a:cubicBezTo>
                <a:cubicBezTo>
                  <a:pt x="9799" y="5041"/>
                  <a:pt x="9968" y="5192"/>
                  <a:pt x="10134" y="5192"/>
                </a:cubicBezTo>
                <a:cubicBezTo>
                  <a:pt x="10301" y="5192"/>
                  <a:pt x="10400" y="5041"/>
                  <a:pt x="10356" y="4856"/>
                </a:cubicBezTo>
                <a:cubicBezTo>
                  <a:pt x="10313" y="4672"/>
                  <a:pt x="10145" y="4524"/>
                  <a:pt x="9980" y="4524"/>
                </a:cubicBezTo>
                <a:close/>
                <a:moveTo>
                  <a:pt x="10704" y="4524"/>
                </a:moveTo>
                <a:cubicBezTo>
                  <a:pt x="10539" y="4524"/>
                  <a:pt x="10441" y="4672"/>
                  <a:pt x="10485" y="4856"/>
                </a:cubicBezTo>
                <a:cubicBezTo>
                  <a:pt x="10529" y="5041"/>
                  <a:pt x="10699" y="5192"/>
                  <a:pt x="10866" y="5192"/>
                </a:cubicBezTo>
                <a:cubicBezTo>
                  <a:pt x="11033" y="5192"/>
                  <a:pt x="11131" y="5041"/>
                  <a:pt x="11085" y="4856"/>
                </a:cubicBezTo>
                <a:cubicBezTo>
                  <a:pt x="11040" y="4672"/>
                  <a:pt x="10869" y="4524"/>
                  <a:pt x="10704" y="4524"/>
                </a:cubicBezTo>
                <a:close/>
                <a:moveTo>
                  <a:pt x="11441" y="4524"/>
                </a:moveTo>
                <a:cubicBezTo>
                  <a:pt x="11275" y="4524"/>
                  <a:pt x="11179" y="4672"/>
                  <a:pt x="11225" y="4856"/>
                </a:cubicBezTo>
                <a:cubicBezTo>
                  <a:pt x="11271" y="5041"/>
                  <a:pt x="11443" y="5192"/>
                  <a:pt x="11610" y="5192"/>
                </a:cubicBezTo>
                <a:cubicBezTo>
                  <a:pt x="11776" y="5192"/>
                  <a:pt x="11873" y="5041"/>
                  <a:pt x="11825" y="4856"/>
                </a:cubicBezTo>
                <a:cubicBezTo>
                  <a:pt x="11778" y="4672"/>
                  <a:pt x="11605" y="4524"/>
                  <a:pt x="11441" y="4524"/>
                </a:cubicBezTo>
                <a:close/>
                <a:moveTo>
                  <a:pt x="12177" y="4524"/>
                </a:moveTo>
                <a:cubicBezTo>
                  <a:pt x="12012" y="4524"/>
                  <a:pt x="11917" y="4672"/>
                  <a:pt x="11965" y="4856"/>
                </a:cubicBezTo>
                <a:cubicBezTo>
                  <a:pt x="12013" y="5041"/>
                  <a:pt x="12187" y="5192"/>
                  <a:pt x="12353" y="5192"/>
                </a:cubicBezTo>
                <a:cubicBezTo>
                  <a:pt x="12520" y="5192"/>
                  <a:pt x="12615" y="5041"/>
                  <a:pt x="12565" y="4856"/>
                </a:cubicBezTo>
                <a:cubicBezTo>
                  <a:pt x="12515" y="4672"/>
                  <a:pt x="12342" y="4524"/>
                  <a:pt x="12177" y="4524"/>
                </a:cubicBezTo>
                <a:close/>
                <a:moveTo>
                  <a:pt x="12902" y="4524"/>
                </a:moveTo>
                <a:cubicBezTo>
                  <a:pt x="12737" y="4524"/>
                  <a:pt x="12643" y="4672"/>
                  <a:pt x="12693" y="4856"/>
                </a:cubicBezTo>
                <a:cubicBezTo>
                  <a:pt x="12743" y="5041"/>
                  <a:pt x="12919" y="5192"/>
                  <a:pt x="13086" y="5192"/>
                </a:cubicBezTo>
                <a:cubicBezTo>
                  <a:pt x="13252" y="5192"/>
                  <a:pt x="13345" y="5041"/>
                  <a:pt x="13294" y="4856"/>
                </a:cubicBezTo>
                <a:cubicBezTo>
                  <a:pt x="13242" y="4672"/>
                  <a:pt x="13067" y="4524"/>
                  <a:pt x="12902" y="4524"/>
                </a:cubicBezTo>
                <a:close/>
                <a:moveTo>
                  <a:pt x="13638" y="4524"/>
                </a:moveTo>
                <a:cubicBezTo>
                  <a:pt x="13473" y="4524"/>
                  <a:pt x="13381" y="4672"/>
                  <a:pt x="13433" y="4856"/>
                </a:cubicBezTo>
                <a:cubicBezTo>
                  <a:pt x="13485" y="5041"/>
                  <a:pt x="13662" y="5192"/>
                  <a:pt x="13829" y="5192"/>
                </a:cubicBezTo>
                <a:cubicBezTo>
                  <a:pt x="13996" y="5192"/>
                  <a:pt x="14087" y="5041"/>
                  <a:pt x="14033" y="4856"/>
                </a:cubicBezTo>
                <a:cubicBezTo>
                  <a:pt x="13980" y="4672"/>
                  <a:pt x="13803" y="4524"/>
                  <a:pt x="13638" y="4524"/>
                </a:cubicBezTo>
                <a:close/>
                <a:moveTo>
                  <a:pt x="14362" y="4524"/>
                </a:moveTo>
                <a:cubicBezTo>
                  <a:pt x="14197" y="4524"/>
                  <a:pt x="14108" y="4672"/>
                  <a:pt x="14162" y="4856"/>
                </a:cubicBezTo>
                <a:cubicBezTo>
                  <a:pt x="14216" y="5041"/>
                  <a:pt x="14394" y="5192"/>
                  <a:pt x="14561" y="5192"/>
                </a:cubicBezTo>
                <a:cubicBezTo>
                  <a:pt x="14728" y="5192"/>
                  <a:pt x="14817" y="5041"/>
                  <a:pt x="14761" y="4856"/>
                </a:cubicBezTo>
                <a:cubicBezTo>
                  <a:pt x="14706" y="4672"/>
                  <a:pt x="14528" y="4524"/>
                  <a:pt x="14362" y="4524"/>
                </a:cubicBezTo>
                <a:close/>
                <a:moveTo>
                  <a:pt x="15099" y="4524"/>
                </a:moveTo>
                <a:cubicBezTo>
                  <a:pt x="14934" y="4524"/>
                  <a:pt x="14846" y="4672"/>
                  <a:pt x="14902" y="4856"/>
                </a:cubicBezTo>
                <a:cubicBezTo>
                  <a:pt x="14958" y="5041"/>
                  <a:pt x="15138" y="5192"/>
                  <a:pt x="15305" y="5192"/>
                </a:cubicBezTo>
                <a:cubicBezTo>
                  <a:pt x="15472" y="5192"/>
                  <a:pt x="15560" y="5041"/>
                  <a:pt x="15502" y="4856"/>
                </a:cubicBezTo>
                <a:cubicBezTo>
                  <a:pt x="15444" y="4672"/>
                  <a:pt x="15264" y="4524"/>
                  <a:pt x="15099" y="4524"/>
                </a:cubicBezTo>
                <a:close/>
                <a:moveTo>
                  <a:pt x="17297" y="4524"/>
                </a:moveTo>
                <a:cubicBezTo>
                  <a:pt x="17132" y="4524"/>
                  <a:pt x="17048" y="4672"/>
                  <a:pt x="17110" y="4856"/>
                </a:cubicBezTo>
                <a:cubicBezTo>
                  <a:pt x="17173" y="5041"/>
                  <a:pt x="17358" y="5192"/>
                  <a:pt x="17525" y="5192"/>
                </a:cubicBezTo>
                <a:cubicBezTo>
                  <a:pt x="17692" y="5192"/>
                  <a:pt x="17774" y="5041"/>
                  <a:pt x="17710" y="4856"/>
                </a:cubicBezTo>
                <a:cubicBezTo>
                  <a:pt x="17647" y="4672"/>
                  <a:pt x="17462" y="4524"/>
                  <a:pt x="17297" y="4524"/>
                </a:cubicBezTo>
                <a:close/>
                <a:moveTo>
                  <a:pt x="18022" y="4524"/>
                </a:moveTo>
                <a:cubicBezTo>
                  <a:pt x="17857" y="4524"/>
                  <a:pt x="17775" y="4672"/>
                  <a:pt x="17839" y="4856"/>
                </a:cubicBezTo>
                <a:cubicBezTo>
                  <a:pt x="17903" y="5041"/>
                  <a:pt x="18091" y="5192"/>
                  <a:pt x="18257" y="5192"/>
                </a:cubicBezTo>
                <a:cubicBezTo>
                  <a:pt x="18424" y="5192"/>
                  <a:pt x="18505" y="5041"/>
                  <a:pt x="18439" y="4856"/>
                </a:cubicBezTo>
                <a:cubicBezTo>
                  <a:pt x="18373" y="4672"/>
                  <a:pt x="18187" y="4524"/>
                  <a:pt x="18022" y="4524"/>
                </a:cubicBezTo>
                <a:close/>
                <a:moveTo>
                  <a:pt x="3500" y="5334"/>
                </a:moveTo>
                <a:cubicBezTo>
                  <a:pt x="3333" y="5334"/>
                  <a:pt x="3217" y="5485"/>
                  <a:pt x="3241" y="5674"/>
                </a:cubicBezTo>
                <a:cubicBezTo>
                  <a:pt x="3265" y="5864"/>
                  <a:pt x="3422" y="6018"/>
                  <a:pt x="3590" y="6018"/>
                </a:cubicBezTo>
                <a:cubicBezTo>
                  <a:pt x="3759" y="6018"/>
                  <a:pt x="3875" y="5864"/>
                  <a:pt x="3849" y="5674"/>
                </a:cubicBezTo>
                <a:cubicBezTo>
                  <a:pt x="3823" y="5485"/>
                  <a:pt x="3667" y="5334"/>
                  <a:pt x="3500" y="5334"/>
                </a:cubicBezTo>
                <a:close/>
                <a:moveTo>
                  <a:pt x="4235" y="5334"/>
                </a:moveTo>
                <a:cubicBezTo>
                  <a:pt x="4068" y="5334"/>
                  <a:pt x="3954" y="5485"/>
                  <a:pt x="3980" y="5674"/>
                </a:cubicBezTo>
                <a:cubicBezTo>
                  <a:pt x="4006" y="5864"/>
                  <a:pt x="4164" y="6018"/>
                  <a:pt x="4333" y="6018"/>
                </a:cubicBezTo>
                <a:cubicBezTo>
                  <a:pt x="4502" y="6018"/>
                  <a:pt x="4616" y="5864"/>
                  <a:pt x="4588" y="5674"/>
                </a:cubicBezTo>
                <a:cubicBezTo>
                  <a:pt x="4560" y="5485"/>
                  <a:pt x="4402" y="5334"/>
                  <a:pt x="4235" y="5334"/>
                </a:cubicBezTo>
                <a:close/>
                <a:moveTo>
                  <a:pt x="4983" y="5334"/>
                </a:moveTo>
                <a:cubicBezTo>
                  <a:pt x="4815" y="5334"/>
                  <a:pt x="4703" y="5485"/>
                  <a:pt x="4731" y="5674"/>
                </a:cubicBezTo>
                <a:cubicBezTo>
                  <a:pt x="4760" y="5864"/>
                  <a:pt x="4919" y="6018"/>
                  <a:pt x="5088" y="6018"/>
                </a:cubicBezTo>
                <a:cubicBezTo>
                  <a:pt x="5257" y="6018"/>
                  <a:pt x="5369" y="5864"/>
                  <a:pt x="5339" y="5674"/>
                </a:cubicBezTo>
                <a:cubicBezTo>
                  <a:pt x="5309" y="5485"/>
                  <a:pt x="5150" y="5334"/>
                  <a:pt x="4983" y="5334"/>
                </a:cubicBezTo>
                <a:close/>
                <a:moveTo>
                  <a:pt x="5719" y="5334"/>
                </a:moveTo>
                <a:cubicBezTo>
                  <a:pt x="5552" y="5334"/>
                  <a:pt x="5441" y="5485"/>
                  <a:pt x="5471" y="5674"/>
                </a:cubicBezTo>
                <a:cubicBezTo>
                  <a:pt x="5502" y="5864"/>
                  <a:pt x="5663" y="6018"/>
                  <a:pt x="5832" y="6018"/>
                </a:cubicBezTo>
                <a:cubicBezTo>
                  <a:pt x="6000" y="6018"/>
                  <a:pt x="6111" y="5864"/>
                  <a:pt x="6079" y="5674"/>
                </a:cubicBezTo>
                <a:cubicBezTo>
                  <a:pt x="6047" y="5485"/>
                  <a:pt x="5886" y="5334"/>
                  <a:pt x="5719" y="5334"/>
                </a:cubicBezTo>
                <a:close/>
                <a:moveTo>
                  <a:pt x="6467" y="5334"/>
                </a:moveTo>
                <a:cubicBezTo>
                  <a:pt x="6299" y="5334"/>
                  <a:pt x="6190" y="5485"/>
                  <a:pt x="6223" y="5674"/>
                </a:cubicBezTo>
                <a:cubicBezTo>
                  <a:pt x="6255" y="5864"/>
                  <a:pt x="6418" y="6018"/>
                  <a:pt x="6587" y="6018"/>
                </a:cubicBezTo>
                <a:cubicBezTo>
                  <a:pt x="6755" y="6018"/>
                  <a:pt x="6865" y="5864"/>
                  <a:pt x="6830" y="5674"/>
                </a:cubicBezTo>
                <a:cubicBezTo>
                  <a:pt x="6796" y="5485"/>
                  <a:pt x="6633" y="5334"/>
                  <a:pt x="6467" y="5334"/>
                </a:cubicBezTo>
                <a:close/>
                <a:moveTo>
                  <a:pt x="7202" y="5334"/>
                </a:moveTo>
                <a:cubicBezTo>
                  <a:pt x="7036" y="5334"/>
                  <a:pt x="6927" y="5485"/>
                  <a:pt x="6962" y="5674"/>
                </a:cubicBezTo>
                <a:cubicBezTo>
                  <a:pt x="6997" y="5864"/>
                  <a:pt x="7162" y="6018"/>
                  <a:pt x="7330" y="6018"/>
                </a:cubicBezTo>
                <a:cubicBezTo>
                  <a:pt x="7499" y="6018"/>
                  <a:pt x="7606" y="5864"/>
                  <a:pt x="7570" y="5674"/>
                </a:cubicBezTo>
                <a:cubicBezTo>
                  <a:pt x="7534" y="5485"/>
                  <a:pt x="7370" y="5334"/>
                  <a:pt x="7202" y="5334"/>
                </a:cubicBezTo>
                <a:close/>
                <a:moveTo>
                  <a:pt x="7938" y="5334"/>
                </a:moveTo>
                <a:cubicBezTo>
                  <a:pt x="7771" y="5334"/>
                  <a:pt x="7665" y="5485"/>
                  <a:pt x="7702" y="5674"/>
                </a:cubicBezTo>
                <a:cubicBezTo>
                  <a:pt x="7738" y="5864"/>
                  <a:pt x="7905" y="6018"/>
                  <a:pt x="8074" y="6018"/>
                </a:cubicBezTo>
                <a:cubicBezTo>
                  <a:pt x="8243" y="6018"/>
                  <a:pt x="8348" y="5864"/>
                  <a:pt x="8309" y="5674"/>
                </a:cubicBezTo>
                <a:cubicBezTo>
                  <a:pt x="8271" y="5485"/>
                  <a:pt x="8105" y="5334"/>
                  <a:pt x="7938" y="5334"/>
                </a:cubicBezTo>
                <a:close/>
                <a:moveTo>
                  <a:pt x="8686" y="5334"/>
                </a:moveTo>
                <a:cubicBezTo>
                  <a:pt x="8520" y="5334"/>
                  <a:pt x="8415" y="5485"/>
                  <a:pt x="8453" y="5674"/>
                </a:cubicBezTo>
                <a:cubicBezTo>
                  <a:pt x="8492" y="5864"/>
                  <a:pt x="8661" y="6018"/>
                  <a:pt x="8829" y="6018"/>
                </a:cubicBezTo>
                <a:cubicBezTo>
                  <a:pt x="8998" y="6018"/>
                  <a:pt x="9101" y="5864"/>
                  <a:pt x="9061" y="5674"/>
                </a:cubicBezTo>
                <a:cubicBezTo>
                  <a:pt x="9021" y="5485"/>
                  <a:pt x="8853" y="5334"/>
                  <a:pt x="8686" y="5334"/>
                </a:cubicBezTo>
                <a:close/>
                <a:moveTo>
                  <a:pt x="9422" y="5334"/>
                </a:moveTo>
                <a:cubicBezTo>
                  <a:pt x="9255" y="5334"/>
                  <a:pt x="9152" y="5485"/>
                  <a:pt x="9193" y="5674"/>
                </a:cubicBezTo>
                <a:cubicBezTo>
                  <a:pt x="9234" y="5864"/>
                  <a:pt x="9404" y="6018"/>
                  <a:pt x="9573" y="6018"/>
                </a:cubicBezTo>
                <a:cubicBezTo>
                  <a:pt x="9742" y="6018"/>
                  <a:pt x="9843" y="5864"/>
                  <a:pt x="9801" y="5674"/>
                </a:cubicBezTo>
                <a:cubicBezTo>
                  <a:pt x="9758" y="5485"/>
                  <a:pt x="9589" y="5334"/>
                  <a:pt x="9422" y="5334"/>
                </a:cubicBezTo>
                <a:close/>
                <a:moveTo>
                  <a:pt x="10169" y="5334"/>
                </a:moveTo>
                <a:cubicBezTo>
                  <a:pt x="10003" y="5334"/>
                  <a:pt x="9902" y="5485"/>
                  <a:pt x="9945" y="5674"/>
                </a:cubicBezTo>
                <a:cubicBezTo>
                  <a:pt x="9988" y="5864"/>
                  <a:pt x="10160" y="6018"/>
                  <a:pt x="10328" y="6018"/>
                </a:cubicBezTo>
                <a:cubicBezTo>
                  <a:pt x="10497" y="6018"/>
                  <a:pt x="10597" y="5864"/>
                  <a:pt x="10552" y="5674"/>
                </a:cubicBezTo>
                <a:cubicBezTo>
                  <a:pt x="10508" y="5485"/>
                  <a:pt x="10337" y="5334"/>
                  <a:pt x="10169" y="5334"/>
                </a:cubicBezTo>
                <a:close/>
                <a:moveTo>
                  <a:pt x="10906" y="5334"/>
                </a:moveTo>
                <a:cubicBezTo>
                  <a:pt x="10739" y="5334"/>
                  <a:pt x="10640" y="5485"/>
                  <a:pt x="10684" y="5674"/>
                </a:cubicBezTo>
                <a:cubicBezTo>
                  <a:pt x="10730" y="5864"/>
                  <a:pt x="10903" y="6018"/>
                  <a:pt x="11072" y="6018"/>
                </a:cubicBezTo>
                <a:cubicBezTo>
                  <a:pt x="11241" y="6018"/>
                  <a:pt x="11339" y="5864"/>
                  <a:pt x="11292" y="5674"/>
                </a:cubicBezTo>
                <a:cubicBezTo>
                  <a:pt x="11246" y="5485"/>
                  <a:pt x="11073" y="5334"/>
                  <a:pt x="10906" y="5334"/>
                </a:cubicBezTo>
                <a:close/>
                <a:moveTo>
                  <a:pt x="11642" y="5334"/>
                </a:moveTo>
                <a:cubicBezTo>
                  <a:pt x="11475" y="5334"/>
                  <a:pt x="11378" y="5485"/>
                  <a:pt x="11425" y="5674"/>
                </a:cubicBezTo>
                <a:cubicBezTo>
                  <a:pt x="11472" y="5864"/>
                  <a:pt x="11646" y="6018"/>
                  <a:pt x="11816" y="6018"/>
                </a:cubicBezTo>
                <a:cubicBezTo>
                  <a:pt x="11984" y="6018"/>
                  <a:pt x="12081" y="5864"/>
                  <a:pt x="12032" y="5674"/>
                </a:cubicBezTo>
                <a:cubicBezTo>
                  <a:pt x="11984" y="5485"/>
                  <a:pt x="11809" y="5334"/>
                  <a:pt x="11642" y="5334"/>
                </a:cubicBezTo>
                <a:close/>
                <a:moveTo>
                  <a:pt x="12390" y="5334"/>
                </a:moveTo>
                <a:cubicBezTo>
                  <a:pt x="12223" y="5334"/>
                  <a:pt x="12127" y="5485"/>
                  <a:pt x="12176" y="5674"/>
                </a:cubicBezTo>
                <a:cubicBezTo>
                  <a:pt x="12225" y="5864"/>
                  <a:pt x="12402" y="6018"/>
                  <a:pt x="12571" y="6018"/>
                </a:cubicBezTo>
                <a:cubicBezTo>
                  <a:pt x="12739" y="6018"/>
                  <a:pt x="12835" y="5864"/>
                  <a:pt x="12784" y="5674"/>
                </a:cubicBezTo>
                <a:cubicBezTo>
                  <a:pt x="12733" y="5485"/>
                  <a:pt x="12557" y="5334"/>
                  <a:pt x="12390" y="5334"/>
                </a:cubicBezTo>
                <a:close/>
                <a:moveTo>
                  <a:pt x="13126" y="5334"/>
                </a:moveTo>
                <a:cubicBezTo>
                  <a:pt x="12959" y="5334"/>
                  <a:pt x="12865" y="5485"/>
                  <a:pt x="12916" y="5674"/>
                </a:cubicBezTo>
                <a:cubicBezTo>
                  <a:pt x="12968" y="5864"/>
                  <a:pt x="13146" y="6018"/>
                  <a:pt x="13315" y="6018"/>
                </a:cubicBezTo>
                <a:cubicBezTo>
                  <a:pt x="13483" y="6018"/>
                  <a:pt x="13577" y="5864"/>
                  <a:pt x="13524" y="5674"/>
                </a:cubicBezTo>
                <a:cubicBezTo>
                  <a:pt x="13471" y="5485"/>
                  <a:pt x="13293" y="5334"/>
                  <a:pt x="13126" y="5334"/>
                </a:cubicBezTo>
                <a:close/>
                <a:moveTo>
                  <a:pt x="13874" y="5334"/>
                </a:moveTo>
                <a:cubicBezTo>
                  <a:pt x="13707" y="5334"/>
                  <a:pt x="13615" y="5485"/>
                  <a:pt x="13668" y="5674"/>
                </a:cubicBezTo>
                <a:cubicBezTo>
                  <a:pt x="13721" y="5864"/>
                  <a:pt x="13902" y="6018"/>
                  <a:pt x="14070" y="6018"/>
                </a:cubicBezTo>
                <a:cubicBezTo>
                  <a:pt x="14239" y="6018"/>
                  <a:pt x="14331" y="5864"/>
                  <a:pt x="14276" y="5674"/>
                </a:cubicBezTo>
                <a:cubicBezTo>
                  <a:pt x="14221" y="5485"/>
                  <a:pt x="14042" y="5334"/>
                  <a:pt x="13874" y="5334"/>
                </a:cubicBezTo>
                <a:close/>
                <a:moveTo>
                  <a:pt x="14611" y="5334"/>
                </a:moveTo>
                <a:cubicBezTo>
                  <a:pt x="14443" y="5334"/>
                  <a:pt x="14353" y="5485"/>
                  <a:pt x="14408" y="5674"/>
                </a:cubicBezTo>
                <a:cubicBezTo>
                  <a:pt x="14464" y="5864"/>
                  <a:pt x="14645" y="6018"/>
                  <a:pt x="14814" y="6018"/>
                </a:cubicBezTo>
                <a:cubicBezTo>
                  <a:pt x="14983" y="6018"/>
                  <a:pt x="15073" y="5864"/>
                  <a:pt x="15016" y="5674"/>
                </a:cubicBezTo>
                <a:cubicBezTo>
                  <a:pt x="14959" y="5485"/>
                  <a:pt x="14778" y="5334"/>
                  <a:pt x="14611" y="5334"/>
                </a:cubicBezTo>
                <a:close/>
                <a:moveTo>
                  <a:pt x="15347" y="5334"/>
                </a:moveTo>
                <a:cubicBezTo>
                  <a:pt x="15180" y="5334"/>
                  <a:pt x="15091" y="5485"/>
                  <a:pt x="15148" y="5674"/>
                </a:cubicBezTo>
                <a:cubicBezTo>
                  <a:pt x="15206" y="5864"/>
                  <a:pt x="15390" y="6018"/>
                  <a:pt x="15558" y="6018"/>
                </a:cubicBezTo>
                <a:cubicBezTo>
                  <a:pt x="15728" y="6018"/>
                  <a:pt x="15816" y="5864"/>
                  <a:pt x="15756" y="5674"/>
                </a:cubicBezTo>
                <a:cubicBezTo>
                  <a:pt x="15697" y="5485"/>
                  <a:pt x="15515" y="5334"/>
                  <a:pt x="15347" y="5334"/>
                </a:cubicBezTo>
                <a:close/>
                <a:moveTo>
                  <a:pt x="2860" y="6184"/>
                </a:moveTo>
                <a:cubicBezTo>
                  <a:pt x="2691" y="6184"/>
                  <a:pt x="2573" y="6340"/>
                  <a:pt x="2595" y="6533"/>
                </a:cubicBezTo>
                <a:cubicBezTo>
                  <a:pt x="2618" y="6728"/>
                  <a:pt x="2774" y="6886"/>
                  <a:pt x="2945" y="6886"/>
                </a:cubicBezTo>
                <a:cubicBezTo>
                  <a:pt x="3116" y="6886"/>
                  <a:pt x="3235" y="6728"/>
                  <a:pt x="3210" y="6533"/>
                </a:cubicBezTo>
                <a:cubicBezTo>
                  <a:pt x="3186" y="6340"/>
                  <a:pt x="3029" y="6184"/>
                  <a:pt x="2860" y="6184"/>
                </a:cubicBezTo>
                <a:close/>
                <a:moveTo>
                  <a:pt x="3608" y="6184"/>
                </a:moveTo>
                <a:cubicBezTo>
                  <a:pt x="3439" y="6184"/>
                  <a:pt x="3322" y="6340"/>
                  <a:pt x="3346" y="6533"/>
                </a:cubicBezTo>
                <a:cubicBezTo>
                  <a:pt x="3371" y="6728"/>
                  <a:pt x="3530" y="6886"/>
                  <a:pt x="3701" y="6886"/>
                </a:cubicBezTo>
                <a:cubicBezTo>
                  <a:pt x="3871" y="6886"/>
                  <a:pt x="3988" y="6728"/>
                  <a:pt x="3962" y="6533"/>
                </a:cubicBezTo>
                <a:cubicBezTo>
                  <a:pt x="3936" y="6340"/>
                  <a:pt x="3777" y="6184"/>
                  <a:pt x="3608" y="6184"/>
                </a:cubicBezTo>
                <a:close/>
                <a:moveTo>
                  <a:pt x="4355" y="6184"/>
                </a:moveTo>
                <a:cubicBezTo>
                  <a:pt x="4186" y="6184"/>
                  <a:pt x="4071" y="6340"/>
                  <a:pt x="4098" y="6533"/>
                </a:cubicBezTo>
                <a:cubicBezTo>
                  <a:pt x="4125" y="6728"/>
                  <a:pt x="4285" y="6886"/>
                  <a:pt x="4456" y="6886"/>
                </a:cubicBezTo>
                <a:cubicBezTo>
                  <a:pt x="4626" y="6886"/>
                  <a:pt x="4741" y="6728"/>
                  <a:pt x="4713" y="6533"/>
                </a:cubicBezTo>
                <a:cubicBezTo>
                  <a:pt x="4684" y="6340"/>
                  <a:pt x="4524" y="6184"/>
                  <a:pt x="4355" y="6184"/>
                </a:cubicBezTo>
                <a:close/>
                <a:moveTo>
                  <a:pt x="5115" y="6184"/>
                </a:moveTo>
                <a:cubicBezTo>
                  <a:pt x="4945" y="6184"/>
                  <a:pt x="4832" y="6340"/>
                  <a:pt x="4860" y="6533"/>
                </a:cubicBezTo>
                <a:cubicBezTo>
                  <a:pt x="4890" y="6728"/>
                  <a:pt x="5051" y="6886"/>
                  <a:pt x="5223" y="6886"/>
                </a:cubicBezTo>
                <a:cubicBezTo>
                  <a:pt x="5393" y="6886"/>
                  <a:pt x="5507" y="6728"/>
                  <a:pt x="5476" y="6533"/>
                </a:cubicBezTo>
                <a:cubicBezTo>
                  <a:pt x="5445" y="6340"/>
                  <a:pt x="5284" y="6184"/>
                  <a:pt x="5115" y="6184"/>
                </a:cubicBezTo>
                <a:close/>
                <a:moveTo>
                  <a:pt x="5862" y="6184"/>
                </a:moveTo>
                <a:cubicBezTo>
                  <a:pt x="5693" y="6184"/>
                  <a:pt x="5581" y="6340"/>
                  <a:pt x="5612" y="6533"/>
                </a:cubicBezTo>
                <a:cubicBezTo>
                  <a:pt x="5643" y="6728"/>
                  <a:pt x="5807" y="6886"/>
                  <a:pt x="5978" y="6886"/>
                </a:cubicBezTo>
                <a:cubicBezTo>
                  <a:pt x="6149" y="6886"/>
                  <a:pt x="6260" y="6728"/>
                  <a:pt x="6227" y="6533"/>
                </a:cubicBezTo>
                <a:cubicBezTo>
                  <a:pt x="6195" y="6340"/>
                  <a:pt x="6031" y="6184"/>
                  <a:pt x="5862" y="6184"/>
                </a:cubicBezTo>
                <a:close/>
                <a:moveTo>
                  <a:pt x="6610" y="6184"/>
                </a:moveTo>
                <a:cubicBezTo>
                  <a:pt x="6441" y="6184"/>
                  <a:pt x="6330" y="6340"/>
                  <a:pt x="6363" y="6533"/>
                </a:cubicBezTo>
                <a:cubicBezTo>
                  <a:pt x="6397" y="6728"/>
                  <a:pt x="6562" y="6886"/>
                  <a:pt x="6734" y="6886"/>
                </a:cubicBezTo>
                <a:cubicBezTo>
                  <a:pt x="6904" y="6886"/>
                  <a:pt x="7014" y="6728"/>
                  <a:pt x="6979" y="6533"/>
                </a:cubicBezTo>
                <a:cubicBezTo>
                  <a:pt x="6944" y="6340"/>
                  <a:pt x="6779" y="6184"/>
                  <a:pt x="6610" y="6184"/>
                </a:cubicBezTo>
                <a:close/>
                <a:moveTo>
                  <a:pt x="7357" y="6184"/>
                </a:moveTo>
                <a:cubicBezTo>
                  <a:pt x="7189" y="6184"/>
                  <a:pt x="7079" y="6340"/>
                  <a:pt x="7115" y="6533"/>
                </a:cubicBezTo>
                <a:cubicBezTo>
                  <a:pt x="7150" y="6728"/>
                  <a:pt x="7318" y="6886"/>
                  <a:pt x="7489" y="6886"/>
                </a:cubicBezTo>
                <a:cubicBezTo>
                  <a:pt x="7660" y="6886"/>
                  <a:pt x="7768" y="6728"/>
                  <a:pt x="7731" y="6533"/>
                </a:cubicBezTo>
                <a:cubicBezTo>
                  <a:pt x="7693" y="6340"/>
                  <a:pt x="7527" y="6184"/>
                  <a:pt x="7357" y="6184"/>
                </a:cubicBezTo>
                <a:close/>
                <a:moveTo>
                  <a:pt x="8105" y="6184"/>
                </a:moveTo>
                <a:cubicBezTo>
                  <a:pt x="7936" y="6184"/>
                  <a:pt x="7829" y="6340"/>
                  <a:pt x="7866" y="6533"/>
                </a:cubicBezTo>
                <a:cubicBezTo>
                  <a:pt x="7904" y="6728"/>
                  <a:pt x="8073" y="6886"/>
                  <a:pt x="8244" y="6886"/>
                </a:cubicBezTo>
                <a:cubicBezTo>
                  <a:pt x="8415" y="6886"/>
                  <a:pt x="8521" y="6728"/>
                  <a:pt x="8482" y="6533"/>
                </a:cubicBezTo>
                <a:cubicBezTo>
                  <a:pt x="8442" y="6340"/>
                  <a:pt x="8274" y="6184"/>
                  <a:pt x="8105" y="6184"/>
                </a:cubicBezTo>
                <a:close/>
                <a:moveTo>
                  <a:pt x="8864" y="6184"/>
                </a:moveTo>
                <a:cubicBezTo>
                  <a:pt x="8696" y="6184"/>
                  <a:pt x="8590" y="6340"/>
                  <a:pt x="8630" y="6533"/>
                </a:cubicBezTo>
                <a:cubicBezTo>
                  <a:pt x="8669" y="6728"/>
                  <a:pt x="8841" y="6886"/>
                  <a:pt x="9011" y="6886"/>
                </a:cubicBezTo>
                <a:cubicBezTo>
                  <a:pt x="9182" y="6886"/>
                  <a:pt x="9287" y="6728"/>
                  <a:pt x="9245" y="6533"/>
                </a:cubicBezTo>
                <a:cubicBezTo>
                  <a:pt x="9204" y="6340"/>
                  <a:pt x="9034" y="6184"/>
                  <a:pt x="8864" y="6184"/>
                </a:cubicBezTo>
                <a:close/>
                <a:moveTo>
                  <a:pt x="9612" y="6184"/>
                </a:moveTo>
                <a:cubicBezTo>
                  <a:pt x="9443" y="6184"/>
                  <a:pt x="9339" y="6340"/>
                  <a:pt x="9381" y="6533"/>
                </a:cubicBezTo>
                <a:cubicBezTo>
                  <a:pt x="9423" y="6728"/>
                  <a:pt x="9595" y="6886"/>
                  <a:pt x="9766" y="6886"/>
                </a:cubicBezTo>
                <a:cubicBezTo>
                  <a:pt x="9937" y="6886"/>
                  <a:pt x="10040" y="6728"/>
                  <a:pt x="9996" y="6533"/>
                </a:cubicBezTo>
                <a:cubicBezTo>
                  <a:pt x="9953" y="6340"/>
                  <a:pt x="9781" y="6184"/>
                  <a:pt x="9612" y="6184"/>
                </a:cubicBezTo>
                <a:close/>
                <a:moveTo>
                  <a:pt x="10359" y="6184"/>
                </a:moveTo>
                <a:cubicBezTo>
                  <a:pt x="10191" y="6184"/>
                  <a:pt x="10089" y="6340"/>
                  <a:pt x="10133" y="6533"/>
                </a:cubicBezTo>
                <a:cubicBezTo>
                  <a:pt x="10177" y="6728"/>
                  <a:pt x="10351" y="6886"/>
                  <a:pt x="10522" y="6886"/>
                </a:cubicBezTo>
                <a:cubicBezTo>
                  <a:pt x="10693" y="6886"/>
                  <a:pt x="10794" y="6728"/>
                  <a:pt x="10748" y="6533"/>
                </a:cubicBezTo>
                <a:cubicBezTo>
                  <a:pt x="10702" y="6340"/>
                  <a:pt x="10529" y="6184"/>
                  <a:pt x="10359" y="6184"/>
                </a:cubicBezTo>
                <a:close/>
                <a:moveTo>
                  <a:pt x="11107" y="6184"/>
                </a:moveTo>
                <a:cubicBezTo>
                  <a:pt x="10938" y="6184"/>
                  <a:pt x="10838" y="6340"/>
                  <a:pt x="10884" y="6533"/>
                </a:cubicBezTo>
                <a:cubicBezTo>
                  <a:pt x="10931" y="6728"/>
                  <a:pt x="11107" y="6886"/>
                  <a:pt x="11278" y="6886"/>
                </a:cubicBezTo>
                <a:cubicBezTo>
                  <a:pt x="11448" y="6886"/>
                  <a:pt x="11548" y="6728"/>
                  <a:pt x="11500" y="6533"/>
                </a:cubicBezTo>
                <a:cubicBezTo>
                  <a:pt x="11452" y="6340"/>
                  <a:pt x="11277" y="6184"/>
                  <a:pt x="11107" y="6184"/>
                </a:cubicBezTo>
                <a:close/>
                <a:moveTo>
                  <a:pt x="11856" y="6184"/>
                </a:moveTo>
                <a:cubicBezTo>
                  <a:pt x="11686" y="6184"/>
                  <a:pt x="11588" y="6340"/>
                  <a:pt x="11636" y="6533"/>
                </a:cubicBezTo>
                <a:cubicBezTo>
                  <a:pt x="11685" y="6728"/>
                  <a:pt x="11862" y="6886"/>
                  <a:pt x="12033" y="6886"/>
                </a:cubicBezTo>
                <a:cubicBezTo>
                  <a:pt x="12204" y="6886"/>
                  <a:pt x="12302" y="6728"/>
                  <a:pt x="12251" y="6533"/>
                </a:cubicBezTo>
                <a:cubicBezTo>
                  <a:pt x="12201" y="6340"/>
                  <a:pt x="12024" y="6184"/>
                  <a:pt x="11856" y="6184"/>
                </a:cubicBezTo>
                <a:close/>
                <a:moveTo>
                  <a:pt x="12615" y="6184"/>
                </a:moveTo>
                <a:cubicBezTo>
                  <a:pt x="12446" y="6184"/>
                  <a:pt x="12349" y="6340"/>
                  <a:pt x="12400" y="6533"/>
                </a:cubicBezTo>
                <a:cubicBezTo>
                  <a:pt x="12450" y="6728"/>
                  <a:pt x="12630" y="6886"/>
                  <a:pt x="12801" y="6886"/>
                </a:cubicBezTo>
                <a:cubicBezTo>
                  <a:pt x="12971" y="6886"/>
                  <a:pt x="13067" y="6728"/>
                  <a:pt x="13015" y="6533"/>
                </a:cubicBezTo>
                <a:cubicBezTo>
                  <a:pt x="12963" y="6340"/>
                  <a:pt x="12784" y="6184"/>
                  <a:pt x="12615" y="6184"/>
                </a:cubicBezTo>
                <a:close/>
                <a:moveTo>
                  <a:pt x="13363" y="6184"/>
                </a:moveTo>
                <a:cubicBezTo>
                  <a:pt x="13194" y="6184"/>
                  <a:pt x="13099" y="6340"/>
                  <a:pt x="13151" y="6533"/>
                </a:cubicBezTo>
                <a:cubicBezTo>
                  <a:pt x="13204" y="6728"/>
                  <a:pt x="13385" y="6886"/>
                  <a:pt x="13556" y="6886"/>
                </a:cubicBezTo>
                <a:cubicBezTo>
                  <a:pt x="13727" y="6886"/>
                  <a:pt x="13821" y="6728"/>
                  <a:pt x="13767" y="6533"/>
                </a:cubicBezTo>
                <a:cubicBezTo>
                  <a:pt x="13713" y="6340"/>
                  <a:pt x="13532" y="6184"/>
                  <a:pt x="13363" y="6184"/>
                </a:cubicBezTo>
                <a:close/>
                <a:moveTo>
                  <a:pt x="14111" y="6184"/>
                </a:moveTo>
                <a:cubicBezTo>
                  <a:pt x="13942" y="6184"/>
                  <a:pt x="13849" y="6340"/>
                  <a:pt x="13903" y="6533"/>
                </a:cubicBezTo>
                <a:cubicBezTo>
                  <a:pt x="13958" y="6728"/>
                  <a:pt x="14141" y="6886"/>
                  <a:pt x="14311" y="6886"/>
                </a:cubicBezTo>
                <a:cubicBezTo>
                  <a:pt x="14483" y="6886"/>
                  <a:pt x="14575" y="6728"/>
                  <a:pt x="14519" y="6533"/>
                </a:cubicBezTo>
                <a:cubicBezTo>
                  <a:pt x="14463" y="6340"/>
                  <a:pt x="14280" y="6184"/>
                  <a:pt x="14111" y="6184"/>
                </a:cubicBezTo>
                <a:close/>
                <a:moveTo>
                  <a:pt x="14859" y="6184"/>
                </a:moveTo>
                <a:cubicBezTo>
                  <a:pt x="14689" y="6184"/>
                  <a:pt x="14599" y="6340"/>
                  <a:pt x="14655" y="6533"/>
                </a:cubicBezTo>
                <a:cubicBezTo>
                  <a:pt x="14712" y="6728"/>
                  <a:pt x="14896" y="6886"/>
                  <a:pt x="15068" y="6886"/>
                </a:cubicBezTo>
                <a:cubicBezTo>
                  <a:pt x="15239" y="6886"/>
                  <a:pt x="15329" y="6728"/>
                  <a:pt x="15270" y="6533"/>
                </a:cubicBezTo>
                <a:cubicBezTo>
                  <a:pt x="15212" y="6340"/>
                  <a:pt x="15028" y="6184"/>
                  <a:pt x="14859" y="6184"/>
                </a:cubicBezTo>
                <a:close/>
                <a:moveTo>
                  <a:pt x="15607" y="6184"/>
                </a:moveTo>
                <a:cubicBezTo>
                  <a:pt x="15438" y="6184"/>
                  <a:pt x="15348" y="6340"/>
                  <a:pt x="15407" y="6533"/>
                </a:cubicBezTo>
                <a:cubicBezTo>
                  <a:pt x="15466" y="6728"/>
                  <a:pt x="15653" y="6886"/>
                  <a:pt x="15823" y="6886"/>
                </a:cubicBezTo>
                <a:cubicBezTo>
                  <a:pt x="15995" y="6886"/>
                  <a:pt x="16084" y="6728"/>
                  <a:pt x="16023" y="6533"/>
                </a:cubicBezTo>
                <a:cubicBezTo>
                  <a:pt x="15962" y="6340"/>
                  <a:pt x="15777" y="6184"/>
                  <a:pt x="15607" y="6184"/>
                </a:cubicBezTo>
                <a:close/>
                <a:moveTo>
                  <a:pt x="2957" y="7035"/>
                </a:moveTo>
                <a:cubicBezTo>
                  <a:pt x="2786" y="7035"/>
                  <a:pt x="2666" y="7195"/>
                  <a:pt x="2689" y="7393"/>
                </a:cubicBezTo>
                <a:cubicBezTo>
                  <a:pt x="2712" y="7593"/>
                  <a:pt x="2871" y="7754"/>
                  <a:pt x="3044" y="7754"/>
                </a:cubicBezTo>
                <a:cubicBezTo>
                  <a:pt x="3217" y="7754"/>
                  <a:pt x="3337" y="7593"/>
                  <a:pt x="3312" y="7393"/>
                </a:cubicBezTo>
                <a:cubicBezTo>
                  <a:pt x="3287" y="7195"/>
                  <a:pt x="3128" y="7035"/>
                  <a:pt x="2957" y="7035"/>
                </a:cubicBezTo>
                <a:close/>
                <a:moveTo>
                  <a:pt x="3717" y="7035"/>
                </a:moveTo>
                <a:cubicBezTo>
                  <a:pt x="3545" y="7035"/>
                  <a:pt x="3427" y="7195"/>
                  <a:pt x="3452" y="7393"/>
                </a:cubicBezTo>
                <a:cubicBezTo>
                  <a:pt x="3477" y="7593"/>
                  <a:pt x="3639" y="7754"/>
                  <a:pt x="3812" y="7754"/>
                </a:cubicBezTo>
                <a:cubicBezTo>
                  <a:pt x="3985" y="7754"/>
                  <a:pt x="4103" y="7593"/>
                  <a:pt x="4075" y="7393"/>
                </a:cubicBezTo>
                <a:cubicBezTo>
                  <a:pt x="4048" y="7195"/>
                  <a:pt x="3888" y="7035"/>
                  <a:pt x="3717" y="7035"/>
                </a:cubicBezTo>
                <a:close/>
                <a:moveTo>
                  <a:pt x="4487" y="7035"/>
                </a:moveTo>
                <a:cubicBezTo>
                  <a:pt x="4315" y="7035"/>
                  <a:pt x="4199" y="7195"/>
                  <a:pt x="4227" y="7393"/>
                </a:cubicBezTo>
                <a:cubicBezTo>
                  <a:pt x="4254" y="7593"/>
                  <a:pt x="4417" y="7754"/>
                  <a:pt x="4590" y="7754"/>
                </a:cubicBezTo>
                <a:cubicBezTo>
                  <a:pt x="4763" y="7754"/>
                  <a:pt x="4879" y="7593"/>
                  <a:pt x="4850" y="7393"/>
                </a:cubicBezTo>
                <a:cubicBezTo>
                  <a:pt x="4821" y="7195"/>
                  <a:pt x="4658" y="7035"/>
                  <a:pt x="4487" y="7035"/>
                </a:cubicBezTo>
                <a:close/>
                <a:moveTo>
                  <a:pt x="5246" y="7035"/>
                </a:moveTo>
                <a:cubicBezTo>
                  <a:pt x="5075" y="7035"/>
                  <a:pt x="4960" y="7195"/>
                  <a:pt x="4990" y="7393"/>
                </a:cubicBezTo>
                <a:cubicBezTo>
                  <a:pt x="5020" y="7593"/>
                  <a:pt x="5184" y="7754"/>
                  <a:pt x="5357" y="7754"/>
                </a:cubicBezTo>
                <a:cubicBezTo>
                  <a:pt x="5530" y="7754"/>
                  <a:pt x="5645" y="7593"/>
                  <a:pt x="5613" y="7393"/>
                </a:cubicBezTo>
                <a:cubicBezTo>
                  <a:pt x="5582" y="7195"/>
                  <a:pt x="5418" y="7035"/>
                  <a:pt x="5246" y="7035"/>
                </a:cubicBezTo>
                <a:close/>
                <a:moveTo>
                  <a:pt x="6006" y="7035"/>
                </a:moveTo>
                <a:cubicBezTo>
                  <a:pt x="5834" y="7035"/>
                  <a:pt x="5721" y="7195"/>
                  <a:pt x="5753" y="7393"/>
                </a:cubicBezTo>
                <a:cubicBezTo>
                  <a:pt x="5785" y="7593"/>
                  <a:pt x="5951" y="7754"/>
                  <a:pt x="6124" y="7754"/>
                </a:cubicBezTo>
                <a:cubicBezTo>
                  <a:pt x="6297" y="7754"/>
                  <a:pt x="6410" y="7593"/>
                  <a:pt x="6376" y="7393"/>
                </a:cubicBezTo>
                <a:cubicBezTo>
                  <a:pt x="6343" y="7195"/>
                  <a:pt x="6177" y="7035"/>
                  <a:pt x="6006" y="7035"/>
                </a:cubicBezTo>
                <a:close/>
                <a:moveTo>
                  <a:pt x="6765" y="7035"/>
                </a:moveTo>
                <a:cubicBezTo>
                  <a:pt x="6594" y="7035"/>
                  <a:pt x="6482" y="7195"/>
                  <a:pt x="6516" y="7393"/>
                </a:cubicBezTo>
                <a:cubicBezTo>
                  <a:pt x="6550" y="7593"/>
                  <a:pt x="6718" y="7754"/>
                  <a:pt x="6891" y="7754"/>
                </a:cubicBezTo>
                <a:cubicBezTo>
                  <a:pt x="7064" y="7754"/>
                  <a:pt x="7175" y="7593"/>
                  <a:pt x="7139" y="7393"/>
                </a:cubicBezTo>
                <a:cubicBezTo>
                  <a:pt x="7103" y="7195"/>
                  <a:pt x="6936" y="7035"/>
                  <a:pt x="6765" y="7035"/>
                </a:cubicBezTo>
                <a:close/>
                <a:moveTo>
                  <a:pt x="7524" y="7035"/>
                </a:moveTo>
                <a:cubicBezTo>
                  <a:pt x="7353" y="7035"/>
                  <a:pt x="7243" y="7195"/>
                  <a:pt x="7279" y="7393"/>
                </a:cubicBezTo>
                <a:cubicBezTo>
                  <a:pt x="7316" y="7593"/>
                  <a:pt x="7486" y="7754"/>
                  <a:pt x="7659" y="7754"/>
                </a:cubicBezTo>
                <a:cubicBezTo>
                  <a:pt x="7832" y="7754"/>
                  <a:pt x="7941" y="7593"/>
                  <a:pt x="7903" y="7393"/>
                </a:cubicBezTo>
                <a:cubicBezTo>
                  <a:pt x="7865" y="7195"/>
                  <a:pt x="7696" y="7035"/>
                  <a:pt x="7524" y="7035"/>
                </a:cubicBezTo>
                <a:close/>
                <a:moveTo>
                  <a:pt x="8284" y="7035"/>
                </a:moveTo>
                <a:cubicBezTo>
                  <a:pt x="8112" y="7035"/>
                  <a:pt x="8004" y="7195"/>
                  <a:pt x="8042" y="7393"/>
                </a:cubicBezTo>
                <a:cubicBezTo>
                  <a:pt x="8081" y="7593"/>
                  <a:pt x="8253" y="7754"/>
                  <a:pt x="8426" y="7754"/>
                </a:cubicBezTo>
                <a:cubicBezTo>
                  <a:pt x="8599" y="7754"/>
                  <a:pt x="8706" y="7593"/>
                  <a:pt x="8666" y="7393"/>
                </a:cubicBezTo>
                <a:cubicBezTo>
                  <a:pt x="8625" y="7195"/>
                  <a:pt x="8455" y="7035"/>
                  <a:pt x="8284" y="7035"/>
                </a:cubicBezTo>
                <a:close/>
                <a:moveTo>
                  <a:pt x="9042" y="7035"/>
                </a:moveTo>
                <a:cubicBezTo>
                  <a:pt x="8872" y="7035"/>
                  <a:pt x="8765" y="7195"/>
                  <a:pt x="8806" y="7393"/>
                </a:cubicBezTo>
                <a:cubicBezTo>
                  <a:pt x="8847" y="7593"/>
                  <a:pt x="9020" y="7754"/>
                  <a:pt x="9193" y="7754"/>
                </a:cubicBezTo>
                <a:cubicBezTo>
                  <a:pt x="9366" y="7754"/>
                  <a:pt x="9471" y="7593"/>
                  <a:pt x="9429" y="7393"/>
                </a:cubicBezTo>
                <a:cubicBezTo>
                  <a:pt x="9386" y="7195"/>
                  <a:pt x="9214" y="7035"/>
                  <a:pt x="9042" y="7035"/>
                </a:cubicBezTo>
                <a:close/>
                <a:moveTo>
                  <a:pt x="9802" y="7035"/>
                </a:moveTo>
                <a:cubicBezTo>
                  <a:pt x="9631" y="7035"/>
                  <a:pt x="9526" y="7195"/>
                  <a:pt x="9569" y="7393"/>
                </a:cubicBezTo>
                <a:cubicBezTo>
                  <a:pt x="9612" y="7593"/>
                  <a:pt x="9787" y="7754"/>
                  <a:pt x="9960" y="7754"/>
                </a:cubicBezTo>
                <a:cubicBezTo>
                  <a:pt x="10134" y="7754"/>
                  <a:pt x="10237" y="7593"/>
                  <a:pt x="10192" y="7393"/>
                </a:cubicBezTo>
                <a:cubicBezTo>
                  <a:pt x="10148" y="7195"/>
                  <a:pt x="9973" y="7035"/>
                  <a:pt x="9802" y="7035"/>
                </a:cubicBezTo>
                <a:close/>
                <a:moveTo>
                  <a:pt x="10561" y="7035"/>
                </a:moveTo>
                <a:cubicBezTo>
                  <a:pt x="10390" y="7035"/>
                  <a:pt x="10288" y="7195"/>
                  <a:pt x="10333" y="7393"/>
                </a:cubicBezTo>
                <a:cubicBezTo>
                  <a:pt x="10378" y="7593"/>
                  <a:pt x="10555" y="7754"/>
                  <a:pt x="10727" y="7754"/>
                </a:cubicBezTo>
                <a:cubicBezTo>
                  <a:pt x="10901" y="7754"/>
                  <a:pt x="11002" y="7593"/>
                  <a:pt x="10955" y="7393"/>
                </a:cubicBezTo>
                <a:cubicBezTo>
                  <a:pt x="10909" y="7195"/>
                  <a:pt x="10732" y="7035"/>
                  <a:pt x="10561" y="7035"/>
                </a:cubicBezTo>
                <a:close/>
                <a:moveTo>
                  <a:pt x="11321" y="7035"/>
                </a:moveTo>
                <a:cubicBezTo>
                  <a:pt x="11149" y="7035"/>
                  <a:pt x="11049" y="7195"/>
                  <a:pt x="11096" y="7393"/>
                </a:cubicBezTo>
                <a:cubicBezTo>
                  <a:pt x="11144" y="7593"/>
                  <a:pt x="11322" y="7754"/>
                  <a:pt x="11495" y="7754"/>
                </a:cubicBezTo>
                <a:cubicBezTo>
                  <a:pt x="11668" y="7754"/>
                  <a:pt x="11768" y="7593"/>
                  <a:pt x="11719" y="7393"/>
                </a:cubicBezTo>
                <a:cubicBezTo>
                  <a:pt x="11670" y="7195"/>
                  <a:pt x="11492" y="7035"/>
                  <a:pt x="11321" y="7035"/>
                </a:cubicBezTo>
                <a:close/>
                <a:moveTo>
                  <a:pt x="12080" y="7035"/>
                </a:moveTo>
                <a:cubicBezTo>
                  <a:pt x="11909" y="7035"/>
                  <a:pt x="11810" y="7195"/>
                  <a:pt x="11860" y="7393"/>
                </a:cubicBezTo>
                <a:cubicBezTo>
                  <a:pt x="11909" y="7593"/>
                  <a:pt x="12089" y="7754"/>
                  <a:pt x="12263" y="7754"/>
                </a:cubicBezTo>
                <a:cubicBezTo>
                  <a:pt x="12435" y="7754"/>
                  <a:pt x="12534" y="7593"/>
                  <a:pt x="12483" y="7393"/>
                </a:cubicBezTo>
                <a:cubicBezTo>
                  <a:pt x="12432" y="7195"/>
                  <a:pt x="12251" y="7035"/>
                  <a:pt x="12080" y="7035"/>
                </a:cubicBezTo>
                <a:close/>
                <a:moveTo>
                  <a:pt x="12840" y="7035"/>
                </a:moveTo>
                <a:cubicBezTo>
                  <a:pt x="12668" y="7035"/>
                  <a:pt x="12572" y="7195"/>
                  <a:pt x="12623" y="7393"/>
                </a:cubicBezTo>
                <a:cubicBezTo>
                  <a:pt x="12675" y="7593"/>
                  <a:pt x="12857" y="7754"/>
                  <a:pt x="13030" y="7754"/>
                </a:cubicBezTo>
                <a:cubicBezTo>
                  <a:pt x="13203" y="7754"/>
                  <a:pt x="13300" y="7593"/>
                  <a:pt x="13246" y="7393"/>
                </a:cubicBezTo>
                <a:cubicBezTo>
                  <a:pt x="13193" y="7195"/>
                  <a:pt x="13011" y="7035"/>
                  <a:pt x="12840" y="7035"/>
                </a:cubicBezTo>
                <a:close/>
                <a:moveTo>
                  <a:pt x="13600" y="7035"/>
                </a:moveTo>
                <a:cubicBezTo>
                  <a:pt x="13428" y="7035"/>
                  <a:pt x="13333" y="7195"/>
                  <a:pt x="13387" y="7393"/>
                </a:cubicBezTo>
                <a:cubicBezTo>
                  <a:pt x="13441" y="7593"/>
                  <a:pt x="13625" y="7754"/>
                  <a:pt x="13798" y="7754"/>
                </a:cubicBezTo>
                <a:cubicBezTo>
                  <a:pt x="13971" y="7754"/>
                  <a:pt x="14066" y="7593"/>
                  <a:pt x="14010" y="7393"/>
                </a:cubicBezTo>
                <a:cubicBezTo>
                  <a:pt x="13954" y="7195"/>
                  <a:pt x="13771" y="7035"/>
                  <a:pt x="13600" y="7035"/>
                </a:cubicBezTo>
                <a:close/>
                <a:moveTo>
                  <a:pt x="14359" y="7035"/>
                </a:moveTo>
                <a:cubicBezTo>
                  <a:pt x="14188" y="7035"/>
                  <a:pt x="14094" y="7195"/>
                  <a:pt x="14150" y="7393"/>
                </a:cubicBezTo>
                <a:cubicBezTo>
                  <a:pt x="14206" y="7593"/>
                  <a:pt x="14392" y="7754"/>
                  <a:pt x="14565" y="7754"/>
                </a:cubicBezTo>
                <a:cubicBezTo>
                  <a:pt x="14738" y="7754"/>
                  <a:pt x="14831" y="7593"/>
                  <a:pt x="14773" y="7393"/>
                </a:cubicBezTo>
                <a:cubicBezTo>
                  <a:pt x="14716" y="7195"/>
                  <a:pt x="14530" y="7035"/>
                  <a:pt x="14359" y="7035"/>
                </a:cubicBezTo>
                <a:close/>
                <a:moveTo>
                  <a:pt x="15878" y="7035"/>
                </a:moveTo>
                <a:cubicBezTo>
                  <a:pt x="15707" y="7035"/>
                  <a:pt x="15617" y="7195"/>
                  <a:pt x="15678" y="7393"/>
                </a:cubicBezTo>
                <a:cubicBezTo>
                  <a:pt x="15738" y="7593"/>
                  <a:pt x="15928" y="7754"/>
                  <a:pt x="16101" y="7754"/>
                </a:cubicBezTo>
                <a:cubicBezTo>
                  <a:pt x="16274" y="7754"/>
                  <a:pt x="16363" y="7593"/>
                  <a:pt x="16301" y="7393"/>
                </a:cubicBezTo>
                <a:cubicBezTo>
                  <a:pt x="16239" y="7195"/>
                  <a:pt x="16050" y="7035"/>
                  <a:pt x="15878" y="7035"/>
                </a:cubicBezTo>
                <a:close/>
                <a:moveTo>
                  <a:pt x="3066" y="7907"/>
                </a:moveTo>
                <a:cubicBezTo>
                  <a:pt x="2892" y="7907"/>
                  <a:pt x="2771" y="8071"/>
                  <a:pt x="2795" y="8275"/>
                </a:cubicBezTo>
                <a:cubicBezTo>
                  <a:pt x="2818" y="8479"/>
                  <a:pt x="2980" y="8646"/>
                  <a:pt x="3155" y="8646"/>
                </a:cubicBezTo>
                <a:cubicBezTo>
                  <a:pt x="3330" y="8646"/>
                  <a:pt x="3451" y="8479"/>
                  <a:pt x="3426" y="8275"/>
                </a:cubicBezTo>
                <a:cubicBezTo>
                  <a:pt x="3400" y="8071"/>
                  <a:pt x="3239" y="7907"/>
                  <a:pt x="3066" y="7907"/>
                </a:cubicBezTo>
                <a:close/>
                <a:moveTo>
                  <a:pt x="3837" y="7907"/>
                </a:moveTo>
                <a:cubicBezTo>
                  <a:pt x="3663" y="7907"/>
                  <a:pt x="3544" y="8071"/>
                  <a:pt x="3570" y="8275"/>
                </a:cubicBezTo>
                <a:cubicBezTo>
                  <a:pt x="3595" y="8479"/>
                  <a:pt x="3759" y="8646"/>
                  <a:pt x="3934" y="8646"/>
                </a:cubicBezTo>
                <a:cubicBezTo>
                  <a:pt x="4109" y="8646"/>
                  <a:pt x="4229" y="8479"/>
                  <a:pt x="4201" y="8275"/>
                </a:cubicBezTo>
                <a:cubicBezTo>
                  <a:pt x="4173" y="8071"/>
                  <a:pt x="4010" y="7907"/>
                  <a:pt x="3837" y="7907"/>
                </a:cubicBezTo>
                <a:close/>
                <a:moveTo>
                  <a:pt x="4607" y="7907"/>
                </a:moveTo>
                <a:cubicBezTo>
                  <a:pt x="4433" y="7907"/>
                  <a:pt x="4316" y="8071"/>
                  <a:pt x="4344" y="8275"/>
                </a:cubicBezTo>
                <a:cubicBezTo>
                  <a:pt x="4372" y="8479"/>
                  <a:pt x="4537" y="8646"/>
                  <a:pt x="4713" y="8646"/>
                </a:cubicBezTo>
                <a:cubicBezTo>
                  <a:pt x="4888" y="8646"/>
                  <a:pt x="5005" y="8479"/>
                  <a:pt x="4975" y="8275"/>
                </a:cubicBezTo>
                <a:cubicBezTo>
                  <a:pt x="4945" y="8071"/>
                  <a:pt x="4780" y="7907"/>
                  <a:pt x="4607" y="7907"/>
                </a:cubicBezTo>
                <a:close/>
                <a:moveTo>
                  <a:pt x="5378" y="7907"/>
                </a:moveTo>
                <a:cubicBezTo>
                  <a:pt x="5204" y="7907"/>
                  <a:pt x="5088" y="8071"/>
                  <a:pt x="5119" y="8275"/>
                </a:cubicBezTo>
                <a:cubicBezTo>
                  <a:pt x="5149" y="8479"/>
                  <a:pt x="5316" y="8646"/>
                  <a:pt x="5492" y="8646"/>
                </a:cubicBezTo>
                <a:cubicBezTo>
                  <a:pt x="5667" y="8646"/>
                  <a:pt x="5783" y="8479"/>
                  <a:pt x="5750" y="8275"/>
                </a:cubicBezTo>
                <a:cubicBezTo>
                  <a:pt x="5718" y="8071"/>
                  <a:pt x="5551" y="7907"/>
                  <a:pt x="5378" y="7907"/>
                </a:cubicBezTo>
                <a:close/>
                <a:moveTo>
                  <a:pt x="6149" y="7907"/>
                </a:moveTo>
                <a:cubicBezTo>
                  <a:pt x="5975" y="7907"/>
                  <a:pt x="5861" y="8071"/>
                  <a:pt x="5894" y="8275"/>
                </a:cubicBezTo>
                <a:cubicBezTo>
                  <a:pt x="5927" y="8479"/>
                  <a:pt x="6095" y="8646"/>
                  <a:pt x="6271" y="8646"/>
                </a:cubicBezTo>
                <a:cubicBezTo>
                  <a:pt x="6446" y="8646"/>
                  <a:pt x="6560" y="8479"/>
                  <a:pt x="6525" y="8275"/>
                </a:cubicBezTo>
                <a:cubicBezTo>
                  <a:pt x="6491" y="8071"/>
                  <a:pt x="6323" y="7907"/>
                  <a:pt x="6149" y="7907"/>
                </a:cubicBezTo>
                <a:close/>
                <a:moveTo>
                  <a:pt x="6920" y="7907"/>
                </a:moveTo>
                <a:cubicBezTo>
                  <a:pt x="6746" y="7907"/>
                  <a:pt x="6634" y="8071"/>
                  <a:pt x="6669" y="8275"/>
                </a:cubicBezTo>
                <a:cubicBezTo>
                  <a:pt x="6704" y="8479"/>
                  <a:pt x="6874" y="8646"/>
                  <a:pt x="7050" y="8646"/>
                </a:cubicBezTo>
                <a:cubicBezTo>
                  <a:pt x="7225" y="8646"/>
                  <a:pt x="7337" y="8479"/>
                  <a:pt x="7300" y="8275"/>
                </a:cubicBezTo>
                <a:cubicBezTo>
                  <a:pt x="7263" y="8071"/>
                  <a:pt x="7093" y="7907"/>
                  <a:pt x="6920" y="7907"/>
                </a:cubicBezTo>
                <a:close/>
                <a:moveTo>
                  <a:pt x="7691" y="7907"/>
                </a:moveTo>
                <a:cubicBezTo>
                  <a:pt x="7518" y="7907"/>
                  <a:pt x="7407" y="8071"/>
                  <a:pt x="7444" y="8275"/>
                </a:cubicBezTo>
                <a:cubicBezTo>
                  <a:pt x="7481" y="8479"/>
                  <a:pt x="7654" y="8646"/>
                  <a:pt x="7829" y="8646"/>
                </a:cubicBezTo>
                <a:cubicBezTo>
                  <a:pt x="8004" y="8646"/>
                  <a:pt x="8114" y="8479"/>
                  <a:pt x="8075" y="8275"/>
                </a:cubicBezTo>
                <a:cubicBezTo>
                  <a:pt x="8036" y="8071"/>
                  <a:pt x="7865" y="7907"/>
                  <a:pt x="7691" y="7907"/>
                </a:cubicBezTo>
                <a:close/>
                <a:moveTo>
                  <a:pt x="8450" y="7907"/>
                </a:moveTo>
                <a:cubicBezTo>
                  <a:pt x="8277" y="7907"/>
                  <a:pt x="8168" y="8071"/>
                  <a:pt x="8207" y="8275"/>
                </a:cubicBezTo>
                <a:cubicBezTo>
                  <a:pt x="8247" y="8479"/>
                  <a:pt x="8421" y="8646"/>
                  <a:pt x="8597" y="8646"/>
                </a:cubicBezTo>
                <a:cubicBezTo>
                  <a:pt x="8772" y="8646"/>
                  <a:pt x="8880" y="8479"/>
                  <a:pt x="8838" y="8275"/>
                </a:cubicBezTo>
                <a:cubicBezTo>
                  <a:pt x="8797" y="8071"/>
                  <a:pt x="8623" y="7907"/>
                  <a:pt x="8450" y="7907"/>
                </a:cubicBezTo>
                <a:close/>
                <a:moveTo>
                  <a:pt x="9221" y="7907"/>
                </a:moveTo>
                <a:cubicBezTo>
                  <a:pt x="9048" y="7907"/>
                  <a:pt x="8940" y="8071"/>
                  <a:pt x="8982" y="8275"/>
                </a:cubicBezTo>
                <a:cubicBezTo>
                  <a:pt x="9024" y="8479"/>
                  <a:pt x="9200" y="8646"/>
                  <a:pt x="9375" y="8646"/>
                </a:cubicBezTo>
                <a:cubicBezTo>
                  <a:pt x="9551" y="8646"/>
                  <a:pt x="9657" y="8479"/>
                  <a:pt x="9613" y="8275"/>
                </a:cubicBezTo>
                <a:cubicBezTo>
                  <a:pt x="9570" y="8071"/>
                  <a:pt x="9394" y="7907"/>
                  <a:pt x="9221" y="7907"/>
                </a:cubicBezTo>
                <a:close/>
                <a:moveTo>
                  <a:pt x="9992" y="7907"/>
                </a:moveTo>
                <a:cubicBezTo>
                  <a:pt x="9818" y="7907"/>
                  <a:pt x="9713" y="8071"/>
                  <a:pt x="9757" y="8275"/>
                </a:cubicBezTo>
                <a:cubicBezTo>
                  <a:pt x="9801" y="8479"/>
                  <a:pt x="9979" y="8646"/>
                  <a:pt x="10154" y="8646"/>
                </a:cubicBezTo>
                <a:cubicBezTo>
                  <a:pt x="10330" y="8646"/>
                  <a:pt x="10434" y="8479"/>
                  <a:pt x="10388" y="8275"/>
                </a:cubicBezTo>
                <a:cubicBezTo>
                  <a:pt x="10343" y="8071"/>
                  <a:pt x="10165" y="7907"/>
                  <a:pt x="9992" y="7907"/>
                </a:cubicBezTo>
                <a:close/>
                <a:moveTo>
                  <a:pt x="10763" y="7907"/>
                </a:moveTo>
                <a:cubicBezTo>
                  <a:pt x="10589" y="7907"/>
                  <a:pt x="10486" y="8071"/>
                  <a:pt x="10532" y="8275"/>
                </a:cubicBezTo>
                <a:cubicBezTo>
                  <a:pt x="10579" y="8479"/>
                  <a:pt x="10758" y="8646"/>
                  <a:pt x="10933" y="8646"/>
                </a:cubicBezTo>
                <a:cubicBezTo>
                  <a:pt x="11109" y="8646"/>
                  <a:pt x="11211" y="8479"/>
                  <a:pt x="11163" y="8275"/>
                </a:cubicBezTo>
                <a:cubicBezTo>
                  <a:pt x="11115" y="8071"/>
                  <a:pt x="10936" y="7907"/>
                  <a:pt x="10763" y="7907"/>
                </a:cubicBezTo>
                <a:close/>
                <a:moveTo>
                  <a:pt x="11534" y="7907"/>
                </a:moveTo>
                <a:cubicBezTo>
                  <a:pt x="11361" y="7907"/>
                  <a:pt x="11259" y="8071"/>
                  <a:pt x="11308" y="8275"/>
                </a:cubicBezTo>
                <a:cubicBezTo>
                  <a:pt x="11356" y="8479"/>
                  <a:pt x="11538" y="8646"/>
                  <a:pt x="11713" y="8646"/>
                </a:cubicBezTo>
                <a:cubicBezTo>
                  <a:pt x="11888" y="8646"/>
                  <a:pt x="11989" y="8479"/>
                  <a:pt x="11938" y="8275"/>
                </a:cubicBezTo>
                <a:cubicBezTo>
                  <a:pt x="11888" y="8071"/>
                  <a:pt x="11708" y="7907"/>
                  <a:pt x="11534" y="7907"/>
                </a:cubicBezTo>
                <a:close/>
                <a:moveTo>
                  <a:pt x="12305" y="7907"/>
                </a:moveTo>
                <a:cubicBezTo>
                  <a:pt x="12131" y="7907"/>
                  <a:pt x="12032" y="8071"/>
                  <a:pt x="12083" y="8275"/>
                </a:cubicBezTo>
                <a:cubicBezTo>
                  <a:pt x="12134" y="8479"/>
                  <a:pt x="12317" y="8646"/>
                  <a:pt x="12493" y="8646"/>
                </a:cubicBezTo>
                <a:cubicBezTo>
                  <a:pt x="12668" y="8646"/>
                  <a:pt x="12767" y="8479"/>
                  <a:pt x="12714" y="8275"/>
                </a:cubicBezTo>
                <a:cubicBezTo>
                  <a:pt x="12662" y="8071"/>
                  <a:pt x="12478" y="7907"/>
                  <a:pt x="12305" y="7907"/>
                </a:cubicBezTo>
                <a:close/>
                <a:moveTo>
                  <a:pt x="13836" y="7907"/>
                </a:moveTo>
                <a:cubicBezTo>
                  <a:pt x="13663" y="7907"/>
                  <a:pt x="13567" y="8071"/>
                  <a:pt x="13622" y="8275"/>
                </a:cubicBezTo>
                <a:cubicBezTo>
                  <a:pt x="13677" y="8479"/>
                  <a:pt x="13864" y="8646"/>
                  <a:pt x="14040" y="8646"/>
                </a:cubicBezTo>
                <a:cubicBezTo>
                  <a:pt x="14215" y="8646"/>
                  <a:pt x="14310" y="8479"/>
                  <a:pt x="14253" y="8275"/>
                </a:cubicBezTo>
                <a:cubicBezTo>
                  <a:pt x="14196" y="8071"/>
                  <a:pt x="14010" y="7907"/>
                  <a:pt x="13836" y="7907"/>
                </a:cubicBezTo>
                <a:close/>
                <a:moveTo>
                  <a:pt x="16150" y="7907"/>
                </a:moveTo>
                <a:cubicBezTo>
                  <a:pt x="15977" y="7907"/>
                  <a:pt x="15886" y="8071"/>
                  <a:pt x="15948" y="8275"/>
                </a:cubicBezTo>
                <a:cubicBezTo>
                  <a:pt x="16010" y="8479"/>
                  <a:pt x="16203" y="8646"/>
                  <a:pt x="16378" y="8646"/>
                </a:cubicBezTo>
                <a:cubicBezTo>
                  <a:pt x="16554" y="8646"/>
                  <a:pt x="16644" y="8479"/>
                  <a:pt x="16580" y="8275"/>
                </a:cubicBezTo>
                <a:cubicBezTo>
                  <a:pt x="16516" y="8071"/>
                  <a:pt x="16324" y="7907"/>
                  <a:pt x="16150" y="7907"/>
                </a:cubicBezTo>
                <a:close/>
                <a:moveTo>
                  <a:pt x="1622" y="8820"/>
                </a:moveTo>
                <a:cubicBezTo>
                  <a:pt x="1446" y="8820"/>
                  <a:pt x="1320" y="8988"/>
                  <a:pt x="1339" y="9197"/>
                </a:cubicBezTo>
                <a:cubicBezTo>
                  <a:pt x="1359" y="9407"/>
                  <a:pt x="1519" y="9578"/>
                  <a:pt x="1696" y="9578"/>
                </a:cubicBezTo>
                <a:cubicBezTo>
                  <a:pt x="1874" y="9578"/>
                  <a:pt x="2000" y="9407"/>
                  <a:pt x="1978" y="9197"/>
                </a:cubicBezTo>
                <a:cubicBezTo>
                  <a:pt x="1957" y="8988"/>
                  <a:pt x="1797" y="8820"/>
                  <a:pt x="1622" y="8820"/>
                </a:cubicBezTo>
                <a:close/>
                <a:moveTo>
                  <a:pt x="2405" y="8820"/>
                </a:moveTo>
                <a:cubicBezTo>
                  <a:pt x="2229" y="8820"/>
                  <a:pt x="2104" y="8988"/>
                  <a:pt x="2126" y="9197"/>
                </a:cubicBezTo>
                <a:cubicBezTo>
                  <a:pt x="2148" y="9407"/>
                  <a:pt x="2310" y="9578"/>
                  <a:pt x="2488" y="9578"/>
                </a:cubicBezTo>
                <a:cubicBezTo>
                  <a:pt x="2665" y="9578"/>
                  <a:pt x="2789" y="9407"/>
                  <a:pt x="2765" y="9197"/>
                </a:cubicBezTo>
                <a:cubicBezTo>
                  <a:pt x="2742" y="8988"/>
                  <a:pt x="2580" y="8820"/>
                  <a:pt x="2405" y="8820"/>
                </a:cubicBezTo>
                <a:close/>
                <a:moveTo>
                  <a:pt x="3174" y="8820"/>
                </a:moveTo>
                <a:cubicBezTo>
                  <a:pt x="2999" y="8820"/>
                  <a:pt x="2876" y="8988"/>
                  <a:pt x="2900" y="9197"/>
                </a:cubicBezTo>
                <a:cubicBezTo>
                  <a:pt x="2925" y="9407"/>
                  <a:pt x="3088" y="9578"/>
                  <a:pt x="3266" y="9578"/>
                </a:cubicBezTo>
                <a:cubicBezTo>
                  <a:pt x="3443" y="9578"/>
                  <a:pt x="3566" y="9407"/>
                  <a:pt x="3539" y="9197"/>
                </a:cubicBezTo>
                <a:cubicBezTo>
                  <a:pt x="3513" y="8988"/>
                  <a:pt x="3350" y="8820"/>
                  <a:pt x="3174" y="8820"/>
                </a:cubicBezTo>
                <a:close/>
                <a:moveTo>
                  <a:pt x="3957" y="8820"/>
                </a:moveTo>
                <a:cubicBezTo>
                  <a:pt x="3781" y="8820"/>
                  <a:pt x="3660" y="8988"/>
                  <a:pt x="3687" y="9197"/>
                </a:cubicBezTo>
                <a:cubicBezTo>
                  <a:pt x="3714" y="9407"/>
                  <a:pt x="3879" y="9578"/>
                  <a:pt x="4057" y="9578"/>
                </a:cubicBezTo>
                <a:cubicBezTo>
                  <a:pt x="4235" y="9578"/>
                  <a:pt x="4355" y="9407"/>
                  <a:pt x="4326" y="9197"/>
                </a:cubicBezTo>
                <a:cubicBezTo>
                  <a:pt x="4298" y="8988"/>
                  <a:pt x="4133" y="8820"/>
                  <a:pt x="3957" y="8820"/>
                </a:cubicBezTo>
                <a:close/>
                <a:moveTo>
                  <a:pt x="4739" y="8820"/>
                </a:moveTo>
                <a:cubicBezTo>
                  <a:pt x="4563" y="8820"/>
                  <a:pt x="4444" y="8988"/>
                  <a:pt x="4473" y="9197"/>
                </a:cubicBezTo>
                <a:cubicBezTo>
                  <a:pt x="4502" y="9407"/>
                  <a:pt x="4669" y="9578"/>
                  <a:pt x="4847" y="9578"/>
                </a:cubicBezTo>
                <a:cubicBezTo>
                  <a:pt x="5024" y="9578"/>
                  <a:pt x="5144" y="9407"/>
                  <a:pt x="5113" y="9197"/>
                </a:cubicBezTo>
                <a:cubicBezTo>
                  <a:pt x="5082" y="8988"/>
                  <a:pt x="4915" y="8820"/>
                  <a:pt x="4739" y="8820"/>
                </a:cubicBezTo>
                <a:close/>
                <a:moveTo>
                  <a:pt x="5522" y="8820"/>
                </a:moveTo>
                <a:cubicBezTo>
                  <a:pt x="5346" y="8820"/>
                  <a:pt x="5229" y="8988"/>
                  <a:pt x="5260" y="9197"/>
                </a:cubicBezTo>
                <a:cubicBezTo>
                  <a:pt x="5291" y="9407"/>
                  <a:pt x="5460" y="9578"/>
                  <a:pt x="5638" y="9578"/>
                </a:cubicBezTo>
                <a:cubicBezTo>
                  <a:pt x="5816" y="9578"/>
                  <a:pt x="5933" y="9407"/>
                  <a:pt x="5900" y="9197"/>
                </a:cubicBezTo>
                <a:cubicBezTo>
                  <a:pt x="5867" y="8988"/>
                  <a:pt x="5697" y="8820"/>
                  <a:pt x="5522" y="8820"/>
                </a:cubicBezTo>
                <a:close/>
                <a:moveTo>
                  <a:pt x="6293" y="8820"/>
                </a:moveTo>
                <a:cubicBezTo>
                  <a:pt x="6117" y="8820"/>
                  <a:pt x="6001" y="8988"/>
                  <a:pt x="6035" y="9197"/>
                </a:cubicBezTo>
                <a:cubicBezTo>
                  <a:pt x="6069" y="9407"/>
                  <a:pt x="6240" y="9578"/>
                  <a:pt x="6418" y="9578"/>
                </a:cubicBezTo>
                <a:cubicBezTo>
                  <a:pt x="6595" y="9578"/>
                  <a:pt x="6710" y="9407"/>
                  <a:pt x="6674" y="9197"/>
                </a:cubicBezTo>
                <a:cubicBezTo>
                  <a:pt x="6639" y="8988"/>
                  <a:pt x="6468" y="8820"/>
                  <a:pt x="6293" y="8820"/>
                </a:cubicBezTo>
                <a:close/>
                <a:moveTo>
                  <a:pt x="7075" y="8820"/>
                </a:moveTo>
                <a:cubicBezTo>
                  <a:pt x="6899" y="8820"/>
                  <a:pt x="6786" y="8988"/>
                  <a:pt x="6821" y="9197"/>
                </a:cubicBezTo>
                <a:cubicBezTo>
                  <a:pt x="6858" y="9407"/>
                  <a:pt x="7031" y="9578"/>
                  <a:pt x="7209" y="9578"/>
                </a:cubicBezTo>
                <a:cubicBezTo>
                  <a:pt x="7386" y="9578"/>
                  <a:pt x="7499" y="9407"/>
                  <a:pt x="7461" y="9197"/>
                </a:cubicBezTo>
                <a:cubicBezTo>
                  <a:pt x="7423" y="8988"/>
                  <a:pt x="7250" y="8820"/>
                  <a:pt x="7075" y="8820"/>
                </a:cubicBezTo>
                <a:close/>
                <a:moveTo>
                  <a:pt x="7858" y="8820"/>
                </a:moveTo>
                <a:cubicBezTo>
                  <a:pt x="7682" y="8820"/>
                  <a:pt x="7570" y="8988"/>
                  <a:pt x="7608" y="9197"/>
                </a:cubicBezTo>
                <a:cubicBezTo>
                  <a:pt x="7646" y="9407"/>
                  <a:pt x="7822" y="9578"/>
                  <a:pt x="7999" y="9578"/>
                </a:cubicBezTo>
                <a:cubicBezTo>
                  <a:pt x="8177" y="9578"/>
                  <a:pt x="8288" y="9407"/>
                  <a:pt x="8248" y="9197"/>
                </a:cubicBezTo>
                <a:cubicBezTo>
                  <a:pt x="8208" y="8988"/>
                  <a:pt x="8034" y="8820"/>
                  <a:pt x="7858" y="8820"/>
                </a:cubicBezTo>
                <a:close/>
                <a:moveTo>
                  <a:pt x="8629" y="8820"/>
                </a:moveTo>
                <a:cubicBezTo>
                  <a:pt x="8453" y="8820"/>
                  <a:pt x="8343" y="8988"/>
                  <a:pt x="8383" y="9197"/>
                </a:cubicBezTo>
                <a:cubicBezTo>
                  <a:pt x="8424" y="9407"/>
                  <a:pt x="8601" y="9578"/>
                  <a:pt x="8779" y="9578"/>
                </a:cubicBezTo>
                <a:cubicBezTo>
                  <a:pt x="8956" y="9578"/>
                  <a:pt x="9065" y="9407"/>
                  <a:pt x="9023" y="9197"/>
                </a:cubicBezTo>
                <a:cubicBezTo>
                  <a:pt x="8980" y="8988"/>
                  <a:pt x="8804" y="8820"/>
                  <a:pt x="8629" y="8820"/>
                </a:cubicBezTo>
                <a:close/>
                <a:moveTo>
                  <a:pt x="9411" y="8820"/>
                </a:moveTo>
                <a:cubicBezTo>
                  <a:pt x="9236" y="8820"/>
                  <a:pt x="9127" y="8988"/>
                  <a:pt x="9170" y="9197"/>
                </a:cubicBezTo>
                <a:cubicBezTo>
                  <a:pt x="9213" y="9407"/>
                  <a:pt x="9392" y="9578"/>
                  <a:pt x="9569" y="9578"/>
                </a:cubicBezTo>
                <a:cubicBezTo>
                  <a:pt x="9747" y="9578"/>
                  <a:pt x="9855" y="9407"/>
                  <a:pt x="9810" y="9197"/>
                </a:cubicBezTo>
                <a:cubicBezTo>
                  <a:pt x="9765" y="8988"/>
                  <a:pt x="9587" y="8820"/>
                  <a:pt x="9411" y="8820"/>
                </a:cubicBezTo>
                <a:close/>
                <a:moveTo>
                  <a:pt x="10194" y="8820"/>
                </a:moveTo>
                <a:cubicBezTo>
                  <a:pt x="10018" y="8820"/>
                  <a:pt x="9912" y="8988"/>
                  <a:pt x="9957" y="9197"/>
                </a:cubicBezTo>
                <a:cubicBezTo>
                  <a:pt x="10002" y="9407"/>
                  <a:pt x="10183" y="9578"/>
                  <a:pt x="10360" y="9578"/>
                </a:cubicBezTo>
                <a:cubicBezTo>
                  <a:pt x="10538" y="9578"/>
                  <a:pt x="10643" y="9407"/>
                  <a:pt x="10596" y="9197"/>
                </a:cubicBezTo>
                <a:cubicBezTo>
                  <a:pt x="10549" y="8988"/>
                  <a:pt x="10370" y="8820"/>
                  <a:pt x="10194" y="8820"/>
                </a:cubicBezTo>
                <a:close/>
                <a:moveTo>
                  <a:pt x="10976" y="8820"/>
                </a:moveTo>
                <a:cubicBezTo>
                  <a:pt x="10801" y="8820"/>
                  <a:pt x="10696" y="8988"/>
                  <a:pt x="10744" y="9197"/>
                </a:cubicBezTo>
                <a:cubicBezTo>
                  <a:pt x="10791" y="9407"/>
                  <a:pt x="10974" y="9578"/>
                  <a:pt x="11151" y="9578"/>
                </a:cubicBezTo>
                <a:cubicBezTo>
                  <a:pt x="11329" y="9578"/>
                  <a:pt x="11432" y="9407"/>
                  <a:pt x="11383" y="9197"/>
                </a:cubicBezTo>
                <a:cubicBezTo>
                  <a:pt x="11334" y="8988"/>
                  <a:pt x="11152" y="8820"/>
                  <a:pt x="10976" y="8820"/>
                </a:cubicBezTo>
                <a:close/>
                <a:moveTo>
                  <a:pt x="11747" y="8820"/>
                </a:moveTo>
                <a:cubicBezTo>
                  <a:pt x="11572" y="8820"/>
                  <a:pt x="11470" y="8988"/>
                  <a:pt x="11519" y="9197"/>
                </a:cubicBezTo>
                <a:cubicBezTo>
                  <a:pt x="11569" y="9407"/>
                  <a:pt x="11754" y="9578"/>
                  <a:pt x="11931" y="9578"/>
                </a:cubicBezTo>
                <a:cubicBezTo>
                  <a:pt x="12109" y="9578"/>
                  <a:pt x="12210" y="9407"/>
                  <a:pt x="12158" y="9197"/>
                </a:cubicBezTo>
                <a:cubicBezTo>
                  <a:pt x="12107" y="8988"/>
                  <a:pt x="11923" y="8820"/>
                  <a:pt x="11747" y="8820"/>
                </a:cubicBezTo>
                <a:close/>
                <a:moveTo>
                  <a:pt x="12531" y="8820"/>
                </a:moveTo>
                <a:cubicBezTo>
                  <a:pt x="12354" y="8820"/>
                  <a:pt x="12254" y="8988"/>
                  <a:pt x="12306" y="9197"/>
                </a:cubicBezTo>
                <a:cubicBezTo>
                  <a:pt x="12358" y="9407"/>
                  <a:pt x="12544" y="9578"/>
                  <a:pt x="12722" y="9578"/>
                </a:cubicBezTo>
                <a:cubicBezTo>
                  <a:pt x="12900" y="9578"/>
                  <a:pt x="13000" y="9407"/>
                  <a:pt x="12946" y="9197"/>
                </a:cubicBezTo>
                <a:cubicBezTo>
                  <a:pt x="12892" y="8988"/>
                  <a:pt x="12706" y="8820"/>
                  <a:pt x="12531" y="8820"/>
                </a:cubicBezTo>
                <a:close/>
                <a:moveTo>
                  <a:pt x="14085" y="8820"/>
                </a:moveTo>
                <a:cubicBezTo>
                  <a:pt x="13909" y="8820"/>
                  <a:pt x="13812" y="8988"/>
                  <a:pt x="13869" y="9197"/>
                </a:cubicBezTo>
                <a:cubicBezTo>
                  <a:pt x="13926" y="9407"/>
                  <a:pt x="14116" y="9578"/>
                  <a:pt x="14293" y="9578"/>
                </a:cubicBezTo>
                <a:cubicBezTo>
                  <a:pt x="14471" y="9578"/>
                  <a:pt x="14567" y="9407"/>
                  <a:pt x="14508" y="9197"/>
                </a:cubicBezTo>
                <a:cubicBezTo>
                  <a:pt x="14450" y="8988"/>
                  <a:pt x="14260" y="8820"/>
                  <a:pt x="14085" y="8820"/>
                </a:cubicBezTo>
                <a:close/>
                <a:moveTo>
                  <a:pt x="14867" y="8820"/>
                </a:moveTo>
                <a:cubicBezTo>
                  <a:pt x="14692" y="8820"/>
                  <a:pt x="14597" y="8988"/>
                  <a:pt x="14656" y="9197"/>
                </a:cubicBezTo>
                <a:cubicBezTo>
                  <a:pt x="14715" y="9407"/>
                  <a:pt x="14907" y="9578"/>
                  <a:pt x="15084" y="9578"/>
                </a:cubicBezTo>
                <a:cubicBezTo>
                  <a:pt x="15262" y="9578"/>
                  <a:pt x="15357" y="9407"/>
                  <a:pt x="15295" y="9197"/>
                </a:cubicBezTo>
                <a:cubicBezTo>
                  <a:pt x="15235" y="8988"/>
                  <a:pt x="15043" y="8820"/>
                  <a:pt x="14867" y="8820"/>
                </a:cubicBezTo>
                <a:close/>
                <a:moveTo>
                  <a:pt x="15650" y="8820"/>
                </a:moveTo>
                <a:cubicBezTo>
                  <a:pt x="15474" y="8820"/>
                  <a:pt x="15382" y="8988"/>
                  <a:pt x="15443" y="9197"/>
                </a:cubicBezTo>
                <a:cubicBezTo>
                  <a:pt x="15505" y="9407"/>
                  <a:pt x="15698" y="9578"/>
                  <a:pt x="15876" y="9578"/>
                </a:cubicBezTo>
                <a:cubicBezTo>
                  <a:pt x="16054" y="9578"/>
                  <a:pt x="16146" y="9407"/>
                  <a:pt x="16082" y="9197"/>
                </a:cubicBezTo>
                <a:cubicBezTo>
                  <a:pt x="16019" y="8988"/>
                  <a:pt x="15826" y="8820"/>
                  <a:pt x="15650" y="8820"/>
                </a:cubicBezTo>
                <a:close/>
                <a:moveTo>
                  <a:pt x="1707" y="9754"/>
                </a:moveTo>
                <a:cubicBezTo>
                  <a:pt x="1529" y="9754"/>
                  <a:pt x="1401" y="9927"/>
                  <a:pt x="1422" y="10141"/>
                </a:cubicBezTo>
                <a:cubicBezTo>
                  <a:pt x="1442" y="10356"/>
                  <a:pt x="1604" y="10532"/>
                  <a:pt x="1784" y="10532"/>
                </a:cubicBezTo>
                <a:cubicBezTo>
                  <a:pt x="1964" y="10532"/>
                  <a:pt x="2091" y="10356"/>
                  <a:pt x="2069" y="10141"/>
                </a:cubicBezTo>
                <a:cubicBezTo>
                  <a:pt x="2047" y="9927"/>
                  <a:pt x="1885" y="9754"/>
                  <a:pt x="1707" y="9754"/>
                </a:cubicBezTo>
                <a:close/>
                <a:moveTo>
                  <a:pt x="2501" y="9754"/>
                </a:moveTo>
                <a:cubicBezTo>
                  <a:pt x="2324" y="9754"/>
                  <a:pt x="2197" y="9927"/>
                  <a:pt x="2220" y="10141"/>
                </a:cubicBezTo>
                <a:cubicBezTo>
                  <a:pt x="2242" y="10356"/>
                  <a:pt x="2407" y="10532"/>
                  <a:pt x="2587" y="10532"/>
                </a:cubicBezTo>
                <a:cubicBezTo>
                  <a:pt x="2767" y="10532"/>
                  <a:pt x="2892" y="10356"/>
                  <a:pt x="2868" y="10141"/>
                </a:cubicBezTo>
                <a:cubicBezTo>
                  <a:pt x="2843" y="9927"/>
                  <a:pt x="2679" y="9754"/>
                  <a:pt x="2501" y="9754"/>
                </a:cubicBezTo>
                <a:close/>
                <a:moveTo>
                  <a:pt x="3295" y="9754"/>
                </a:moveTo>
                <a:cubicBezTo>
                  <a:pt x="3116" y="9754"/>
                  <a:pt x="2993" y="9927"/>
                  <a:pt x="3018" y="10141"/>
                </a:cubicBezTo>
                <a:cubicBezTo>
                  <a:pt x="3043" y="10356"/>
                  <a:pt x="3209" y="10532"/>
                  <a:pt x="3389" y="10532"/>
                </a:cubicBezTo>
                <a:cubicBezTo>
                  <a:pt x="3569" y="10532"/>
                  <a:pt x="3693" y="10356"/>
                  <a:pt x="3666" y="10141"/>
                </a:cubicBezTo>
                <a:cubicBezTo>
                  <a:pt x="3639" y="9927"/>
                  <a:pt x="3472" y="9754"/>
                  <a:pt x="3295" y="9754"/>
                </a:cubicBezTo>
                <a:close/>
                <a:moveTo>
                  <a:pt x="4078" y="9754"/>
                </a:moveTo>
                <a:cubicBezTo>
                  <a:pt x="3899" y="9754"/>
                  <a:pt x="3777" y="9927"/>
                  <a:pt x="3804" y="10141"/>
                </a:cubicBezTo>
                <a:cubicBezTo>
                  <a:pt x="3832" y="10356"/>
                  <a:pt x="4000" y="10532"/>
                  <a:pt x="4180" y="10532"/>
                </a:cubicBezTo>
                <a:cubicBezTo>
                  <a:pt x="4360" y="10532"/>
                  <a:pt x="4482" y="10356"/>
                  <a:pt x="4453" y="10141"/>
                </a:cubicBezTo>
                <a:cubicBezTo>
                  <a:pt x="4423" y="9927"/>
                  <a:pt x="4255" y="9754"/>
                  <a:pt x="4078" y="9754"/>
                </a:cubicBezTo>
                <a:close/>
                <a:moveTo>
                  <a:pt x="4871" y="9754"/>
                </a:moveTo>
                <a:cubicBezTo>
                  <a:pt x="4693" y="9754"/>
                  <a:pt x="4573" y="9927"/>
                  <a:pt x="4602" y="10141"/>
                </a:cubicBezTo>
                <a:cubicBezTo>
                  <a:pt x="4632" y="10356"/>
                  <a:pt x="4802" y="10532"/>
                  <a:pt x="4983" y="10532"/>
                </a:cubicBezTo>
                <a:cubicBezTo>
                  <a:pt x="5162" y="10532"/>
                  <a:pt x="5282" y="10356"/>
                  <a:pt x="5250" y="10141"/>
                </a:cubicBezTo>
                <a:cubicBezTo>
                  <a:pt x="5219" y="9927"/>
                  <a:pt x="5049" y="9754"/>
                  <a:pt x="4871" y="9754"/>
                </a:cubicBezTo>
                <a:close/>
                <a:moveTo>
                  <a:pt x="5653" y="9754"/>
                </a:moveTo>
                <a:cubicBezTo>
                  <a:pt x="5475" y="9754"/>
                  <a:pt x="5357" y="9927"/>
                  <a:pt x="5389" y="10141"/>
                </a:cubicBezTo>
                <a:cubicBezTo>
                  <a:pt x="5421" y="10356"/>
                  <a:pt x="5593" y="10532"/>
                  <a:pt x="5774" y="10532"/>
                </a:cubicBezTo>
                <a:cubicBezTo>
                  <a:pt x="5953" y="10532"/>
                  <a:pt x="6071" y="10356"/>
                  <a:pt x="6037" y="10141"/>
                </a:cubicBezTo>
                <a:cubicBezTo>
                  <a:pt x="6003" y="9927"/>
                  <a:pt x="5831" y="9754"/>
                  <a:pt x="5653" y="9754"/>
                </a:cubicBezTo>
                <a:close/>
                <a:moveTo>
                  <a:pt x="6448" y="9754"/>
                </a:moveTo>
                <a:cubicBezTo>
                  <a:pt x="6269" y="9754"/>
                  <a:pt x="6153" y="9927"/>
                  <a:pt x="6187" y="10141"/>
                </a:cubicBezTo>
                <a:cubicBezTo>
                  <a:pt x="6222" y="10356"/>
                  <a:pt x="6396" y="10532"/>
                  <a:pt x="6576" y="10532"/>
                </a:cubicBezTo>
                <a:cubicBezTo>
                  <a:pt x="6756" y="10532"/>
                  <a:pt x="6872" y="10356"/>
                  <a:pt x="6835" y="10141"/>
                </a:cubicBezTo>
                <a:cubicBezTo>
                  <a:pt x="6799" y="9927"/>
                  <a:pt x="6626" y="9754"/>
                  <a:pt x="6448" y="9754"/>
                </a:cubicBezTo>
                <a:close/>
                <a:moveTo>
                  <a:pt x="7242" y="9754"/>
                </a:moveTo>
                <a:cubicBezTo>
                  <a:pt x="7064" y="9754"/>
                  <a:pt x="6949" y="9927"/>
                  <a:pt x="6986" y="10141"/>
                </a:cubicBezTo>
                <a:cubicBezTo>
                  <a:pt x="7023" y="10356"/>
                  <a:pt x="7199" y="10532"/>
                  <a:pt x="7379" y="10532"/>
                </a:cubicBezTo>
                <a:cubicBezTo>
                  <a:pt x="7558" y="10532"/>
                  <a:pt x="7673" y="10356"/>
                  <a:pt x="7634" y="10141"/>
                </a:cubicBezTo>
                <a:cubicBezTo>
                  <a:pt x="7595" y="9927"/>
                  <a:pt x="7420" y="9754"/>
                  <a:pt x="7242" y="9754"/>
                </a:cubicBezTo>
                <a:close/>
                <a:moveTo>
                  <a:pt x="8024" y="9754"/>
                </a:moveTo>
                <a:cubicBezTo>
                  <a:pt x="7846" y="9754"/>
                  <a:pt x="7734" y="9927"/>
                  <a:pt x="7773" y="10141"/>
                </a:cubicBezTo>
                <a:cubicBezTo>
                  <a:pt x="7812" y="10356"/>
                  <a:pt x="7990" y="10532"/>
                  <a:pt x="8170" y="10532"/>
                </a:cubicBezTo>
                <a:cubicBezTo>
                  <a:pt x="8350" y="10532"/>
                  <a:pt x="8462" y="10356"/>
                  <a:pt x="8421" y="10141"/>
                </a:cubicBezTo>
                <a:cubicBezTo>
                  <a:pt x="8380" y="9927"/>
                  <a:pt x="8202" y="9754"/>
                  <a:pt x="8024" y="9754"/>
                </a:cubicBezTo>
                <a:close/>
                <a:moveTo>
                  <a:pt x="8819" y="9754"/>
                </a:moveTo>
                <a:cubicBezTo>
                  <a:pt x="8641" y="9754"/>
                  <a:pt x="8530" y="9927"/>
                  <a:pt x="8571" y="10141"/>
                </a:cubicBezTo>
                <a:cubicBezTo>
                  <a:pt x="8613" y="10356"/>
                  <a:pt x="8793" y="10532"/>
                  <a:pt x="8973" y="10532"/>
                </a:cubicBezTo>
                <a:cubicBezTo>
                  <a:pt x="9153" y="10532"/>
                  <a:pt x="9263" y="10356"/>
                  <a:pt x="9219" y="10141"/>
                </a:cubicBezTo>
                <a:cubicBezTo>
                  <a:pt x="9176" y="9927"/>
                  <a:pt x="8997" y="9754"/>
                  <a:pt x="8819" y="9754"/>
                </a:cubicBezTo>
                <a:close/>
                <a:moveTo>
                  <a:pt x="9601" y="9754"/>
                </a:moveTo>
                <a:cubicBezTo>
                  <a:pt x="9424" y="9754"/>
                  <a:pt x="9314" y="9927"/>
                  <a:pt x="9358" y="10141"/>
                </a:cubicBezTo>
                <a:cubicBezTo>
                  <a:pt x="9402" y="10356"/>
                  <a:pt x="9584" y="10532"/>
                  <a:pt x="9764" y="10532"/>
                </a:cubicBezTo>
                <a:cubicBezTo>
                  <a:pt x="9944" y="10532"/>
                  <a:pt x="10052" y="10356"/>
                  <a:pt x="10006" y="10141"/>
                </a:cubicBezTo>
                <a:cubicBezTo>
                  <a:pt x="9960" y="9927"/>
                  <a:pt x="9779" y="9754"/>
                  <a:pt x="9601" y="9754"/>
                </a:cubicBezTo>
                <a:close/>
                <a:moveTo>
                  <a:pt x="10395" y="9754"/>
                </a:moveTo>
                <a:cubicBezTo>
                  <a:pt x="10217" y="9754"/>
                  <a:pt x="10110" y="9927"/>
                  <a:pt x="10157" y="10141"/>
                </a:cubicBezTo>
                <a:cubicBezTo>
                  <a:pt x="10203" y="10356"/>
                  <a:pt x="10387" y="10532"/>
                  <a:pt x="10567" y="10532"/>
                </a:cubicBezTo>
                <a:cubicBezTo>
                  <a:pt x="10747" y="10532"/>
                  <a:pt x="10853" y="10356"/>
                  <a:pt x="10804" y="10141"/>
                </a:cubicBezTo>
                <a:cubicBezTo>
                  <a:pt x="10756" y="9927"/>
                  <a:pt x="10574" y="9754"/>
                  <a:pt x="10395" y="9754"/>
                </a:cubicBezTo>
                <a:close/>
                <a:moveTo>
                  <a:pt x="11190" y="9754"/>
                </a:moveTo>
                <a:cubicBezTo>
                  <a:pt x="11012" y="9754"/>
                  <a:pt x="10907" y="9927"/>
                  <a:pt x="10955" y="10141"/>
                </a:cubicBezTo>
                <a:cubicBezTo>
                  <a:pt x="11004" y="10356"/>
                  <a:pt x="11190" y="10532"/>
                  <a:pt x="11370" y="10532"/>
                </a:cubicBezTo>
                <a:cubicBezTo>
                  <a:pt x="11550" y="10532"/>
                  <a:pt x="11654" y="10356"/>
                  <a:pt x="11603" y="10141"/>
                </a:cubicBezTo>
                <a:cubicBezTo>
                  <a:pt x="11553" y="9927"/>
                  <a:pt x="11368" y="9754"/>
                  <a:pt x="11190" y="9754"/>
                </a:cubicBezTo>
                <a:close/>
                <a:moveTo>
                  <a:pt x="11973" y="9754"/>
                </a:moveTo>
                <a:cubicBezTo>
                  <a:pt x="11794" y="9754"/>
                  <a:pt x="11691" y="9927"/>
                  <a:pt x="11742" y="10141"/>
                </a:cubicBezTo>
                <a:cubicBezTo>
                  <a:pt x="11793" y="10356"/>
                  <a:pt x="11981" y="10532"/>
                  <a:pt x="12161" y="10532"/>
                </a:cubicBezTo>
                <a:cubicBezTo>
                  <a:pt x="12341" y="10532"/>
                  <a:pt x="12443" y="10356"/>
                  <a:pt x="12390" y="10141"/>
                </a:cubicBezTo>
                <a:cubicBezTo>
                  <a:pt x="12337" y="9927"/>
                  <a:pt x="12151" y="9754"/>
                  <a:pt x="11973" y="9754"/>
                </a:cubicBezTo>
                <a:close/>
                <a:moveTo>
                  <a:pt x="12767" y="9754"/>
                </a:moveTo>
                <a:cubicBezTo>
                  <a:pt x="12589" y="9754"/>
                  <a:pt x="12488" y="9927"/>
                  <a:pt x="12541" y="10141"/>
                </a:cubicBezTo>
                <a:cubicBezTo>
                  <a:pt x="12595" y="10356"/>
                  <a:pt x="12784" y="10532"/>
                  <a:pt x="12964" y="10532"/>
                </a:cubicBezTo>
                <a:cubicBezTo>
                  <a:pt x="13144" y="10532"/>
                  <a:pt x="13245" y="10356"/>
                  <a:pt x="13189" y="10141"/>
                </a:cubicBezTo>
                <a:cubicBezTo>
                  <a:pt x="13134" y="9927"/>
                  <a:pt x="12945" y="9754"/>
                  <a:pt x="12767" y="9754"/>
                </a:cubicBezTo>
                <a:close/>
                <a:moveTo>
                  <a:pt x="2611" y="10709"/>
                </a:moveTo>
                <a:cubicBezTo>
                  <a:pt x="2430" y="10709"/>
                  <a:pt x="2302" y="10885"/>
                  <a:pt x="2325" y="11105"/>
                </a:cubicBezTo>
                <a:cubicBezTo>
                  <a:pt x="2348" y="11327"/>
                  <a:pt x="2516" y="11508"/>
                  <a:pt x="2698" y="11508"/>
                </a:cubicBezTo>
                <a:cubicBezTo>
                  <a:pt x="2880" y="11508"/>
                  <a:pt x="3008" y="11327"/>
                  <a:pt x="2982" y="11105"/>
                </a:cubicBezTo>
                <a:cubicBezTo>
                  <a:pt x="2957" y="10885"/>
                  <a:pt x="2790" y="10709"/>
                  <a:pt x="2611" y="10709"/>
                </a:cubicBezTo>
                <a:close/>
                <a:moveTo>
                  <a:pt x="3403" y="10709"/>
                </a:moveTo>
                <a:cubicBezTo>
                  <a:pt x="3223" y="10709"/>
                  <a:pt x="3098" y="10885"/>
                  <a:pt x="3123" y="11105"/>
                </a:cubicBezTo>
                <a:cubicBezTo>
                  <a:pt x="3149" y="11327"/>
                  <a:pt x="3318" y="11508"/>
                  <a:pt x="3500" y="11508"/>
                </a:cubicBezTo>
                <a:cubicBezTo>
                  <a:pt x="3683" y="11508"/>
                  <a:pt x="3808" y="11327"/>
                  <a:pt x="3780" y="11105"/>
                </a:cubicBezTo>
                <a:cubicBezTo>
                  <a:pt x="3752" y="10885"/>
                  <a:pt x="3584" y="10709"/>
                  <a:pt x="3403" y="10709"/>
                </a:cubicBezTo>
                <a:close/>
                <a:moveTo>
                  <a:pt x="4210" y="10709"/>
                </a:moveTo>
                <a:cubicBezTo>
                  <a:pt x="4029" y="10709"/>
                  <a:pt x="3905" y="10885"/>
                  <a:pt x="3933" y="11105"/>
                </a:cubicBezTo>
                <a:cubicBezTo>
                  <a:pt x="3962" y="11327"/>
                  <a:pt x="4132" y="11508"/>
                  <a:pt x="4315" y="11508"/>
                </a:cubicBezTo>
                <a:cubicBezTo>
                  <a:pt x="4497" y="11508"/>
                  <a:pt x="4621" y="11327"/>
                  <a:pt x="4590" y="11105"/>
                </a:cubicBezTo>
                <a:cubicBezTo>
                  <a:pt x="4560" y="10885"/>
                  <a:pt x="4390" y="10709"/>
                  <a:pt x="4210" y="10709"/>
                </a:cubicBezTo>
                <a:close/>
                <a:moveTo>
                  <a:pt x="5003" y="10709"/>
                </a:moveTo>
                <a:cubicBezTo>
                  <a:pt x="4822" y="10709"/>
                  <a:pt x="4701" y="10885"/>
                  <a:pt x="4732" y="11105"/>
                </a:cubicBezTo>
                <a:cubicBezTo>
                  <a:pt x="4762" y="11327"/>
                  <a:pt x="4935" y="11508"/>
                  <a:pt x="5117" y="11508"/>
                </a:cubicBezTo>
                <a:cubicBezTo>
                  <a:pt x="5299" y="11508"/>
                  <a:pt x="5421" y="11327"/>
                  <a:pt x="5388" y="11105"/>
                </a:cubicBezTo>
                <a:cubicBezTo>
                  <a:pt x="5356" y="10885"/>
                  <a:pt x="5183" y="10709"/>
                  <a:pt x="5003" y="10709"/>
                </a:cubicBezTo>
                <a:close/>
                <a:moveTo>
                  <a:pt x="5809" y="10709"/>
                </a:moveTo>
                <a:cubicBezTo>
                  <a:pt x="5628" y="10709"/>
                  <a:pt x="5509" y="10885"/>
                  <a:pt x="5542" y="11105"/>
                </a:cubicBezTo>
                <a:cubicBezTo>
                  <a:pt x="5575" y="11327"/>
                  <a:pt x="5749" y="11508"/>
                  <a:pt x="5932" y="11508"/>
                </a:cubicBezTo>
                <a:cubicBezTo>
                  <a:pt x="6115" y="11508"/>
                  <a:pt x="6234" y="11327"/>
                  <a:pt x="6199" y="11105"/>
                </a:cubicBezTo>
                <a:cubicBezTo>
                  <a:pt x="6164" y="10885"/>
                  <a:pt x="5989" y="10709"/>
                  <a:pt x="5809" y="10709"/>
                </a:cubicBezTo>
                <a:close/>
                <a:moveTo>
                  <a:pt x="6603" y="10709"/>
                </a:moveTo>
                <a:cubicBezTo>
                  <a:pt x="6423" y="10709"/>
                  <a:pt x="6305" y="10885"/>
                  <a:pt x="6340" y="11105"/>
                </a:cubicBezTo>
                <a:cubicBezTo>
                  <a:pt x="6376" y="11327"/>
                  <a:pt x="6552" y="11508"/>
                  <a:pt x="6735" y="11508"/>
                </a:cubicBezTo>
                <a:cubicBezTo>
                  <a:pt x="6917" y="11508"/>
                  <a:pt x="7034" y="11327"/>
                  <a:pt x="6997" y="11105"/>
                </a:cubicBezTo>
                <a:cubicBezTo>
                  <a:pt x="6959" y="10885"/>
                  <a:pt x="6784" y="10709"/>
                  <a:pt x="6603" y="10709"/>
                </a:cubicBezTo>
                <a:close/>
                <a:moveTo>
                  <a:pt x="7409" y="10709"/>
                </a:moveTo>
                <a:cubicBezTo>
                  <a:pt x="7228" y="10709"/>
                  <a:pt x="7113" y="10885"/>
                  <a:pt x="7150" y="11105"/>
                </a:cubicBezTo>
                <a:cubicBezTo>
                  <a:pt x="7188" y="11327"/>
                  <a:pt x="7367" y="11508"/>
                  <a:pt x="7550" y="11508"/>
                </a:cubicBezTo>
                <a:cubicBezTo>
                  <a:pt x="7732" y="11508"/>
                  <a:pt x="7847" y="11327"/>
                  <a:pt x="7807" y="11105"/>
                </a:cubicBezTo>
                <a:cubicBezTo>
                  <a:pt x="7767" y="10885"/>
                  <a:pt x="7589" y="10709"/>
                  <a:pt x="7409" y="10709"/>
                </a:cubicBezTo>
                <a:close/>
                <a:moveTo>
                  <a:pt x="8203" y="10709"/>
                </a:moveTo>
                <a:cubicBezTo>
                  <a:pt x="8023" y="10709"/>
                  <a:pt x="7909" y="10885"/>
                  <a:pt x="7949" y="11105"/>
                </a:cubicBezTo>
                <a:cubicBezTo>
                  <a:pt x="7989" y="11327"/>
                  <a:pt x="8170" y="11508"/>
                  <a:pt x="8353" y="11508"/>
                </a:cubicBezTo>
                <a:cubicBezTo>
                  <a:pt x="8535" y="11508"/>
                  <a:pt x="8648" y="11327"/>
                  <a:pt x="8606" y="11105"/>
                </a:cubicBezTo>
                <a:cubicBezTo>
                  <a:pt x="8564" y="10885"/>
                  <a:pt x="8384" y="10709"/>
                  <a:pt x="8203" y="10709"/>
                </a:cubicBezTo>
                <a:close/>
                <a:moveTo>
                  <a:pt x="9009" y="10709"/>
                </a:moveTo>
                <a:cubicBezTo>
                  <a:pt x="8829" y="10709"/>
                  <a:pt x="8717" y="10885"/>
                  <a:pt x="8759" y="11105"/>
                </a:cubicBezTo>
                <a:cubicBezTo>
                  <a:pt x="8802" y="11327"/>
                  <a:pt x="8985" y="11508"/>
                  <a:pt x="9167" y="11508"/>
                </a:cubicBezTo>
                <a:cubicBezTo>
                  <a:pt x="9349" y="11508"/>
                  <a:pt x="9461" y="11327"/>
                  <a:pt x="9416" y="11105"/>
                </a:cubicBezTo>
                <a:cubicBezTo>
                  <a:pt x="9371" y="10885"/>
                  <a:pt x="9190" y="10709"/>
                  <a:pt x="9009" y="10709"/>
                </a:cubicBezTo>
                <a:close/>
                <a:moveTo>
                  <a:pt x="9803" y="10709"/>
                </a:moveTo>
                <a:cubicBezTo>
                  <a:pt x="9623" y="10709"/>
                  <a:pt x="9513" y="10885"/>
                  <a:pt x="9558" y="11105"/>
                </a:cubicBezTo>
                <a:cubicBezTo>
                  <a:pt x="9603" y="11327"/>
                  <a:pt x="9789" y="11508"/>
                  <a:pt x="9970" y="11508"/>
                </a:cubicBezTo>
                <a:cubicBezTo>
                  <a:pt x="10153" y="11508"/>
                  <a:pt x="10262" y="11327"/>
                  <a:pt x="10215" y="11105"/>
                </a:cubicBezTo>
                <a:cubicBezTo>
                  <a:pt x="10167" y="10885"/>
                  <a:pt x="9983" y="10709"/>
                  <a:pt x="9803" y="10709"/>
                </a:cubicBezTo>
                <a:close/>
                <a:moveTo>
                  <a:pt x="10609" y="10709"/>
                </a:moveTo>
                <a:cubicBezTo>
                  <a:pt x="10429" y="10709"/>
                  <a:pt x="10321" y="10885"/>
                  <a:pt x="10369" y="11105"/>
                </a:cubicBezTo>
                <a:cubicBezTo>
                  <a:pt x="10416" y="11327"/>
                  <a:pt x="10603" y="11508"/>
                  <a:pt x="10785" y="11508"/>
                </a:cubicBezTo>
                <a:cubicBezTo>
                  <a:pt x="10968" y="11508"/>
                  <a:pt x="11074" y="11327"/>
                  <a:pt x="11025" y="11105"/>
                </a:cubicBezTo>
                <a:cubicBezTo>
                  <a:pt x="10975" y="10885"/>
                  <a:pt x="10790" y="10709"/>
                  <a:pt x="10609" y="10709"/>
                </a:cubicBezTo>
                <a:close/>
                <a:moveTo>
                  <a:pt x="11403" y="10709"/>
                </a:moveTo>
                <a:cubicBezTo>
                  <a:pt x="11223" y="10709"/>
                  <a:pt x="11117" y="10885"/>
                  <a:pt x="11167" y="11105"/>
                </a:cubicBezTo>
                <a:cubicBezTo>
                  <a:pt x="11217" y="11327"/>
                  <a:pt x="11406" y="11508"/>
                  <a:pt x="11588" y="11508"/>
                </a:cubicBezTo>
                <a:cubicBezTo>
                  <a:pt x="11771" y="11508"/>
                  <a:pt x="11875" y="11327"/>
                  <a:pt x="11823" y="11105"/>
                </a:cubicBezTo>
                <a:cubicBezTo>
                  <a:pt x="11771" y="10885"/>
                  <a:pt x="11584" y="10709"/>
                  <a:pt x="11403" y="10709"/>
                </a:cubicBezTo>
                <a:close/>
                <a:moveTo>
                  <a:pt x="12210" y="10709"/>
                </a:moveTo>
                <a:cubicBezTo>
                  <a:pt x="12029" y="10709"/>
                  <a:pt x="11925" y="10885"/>
                  <a:pt x="11978" y="11105"/>
                </a:cubicBezTo>
                <a:cubicBezTo>
                  <a:pt x="12030" y="11327"/>
                  <a:pt x="12221" y="11508"/>
                  <a:pt x="12403" y="11508"/>
                </a:cubicBezTo>
                <a:cubicBezTo>
                  <a:pt x="12586" y="11508"/>
                  <a:pt x="12689" y="11327"/>
                  <a:pt x="12634" y="11105"/>
                </a:cubicBezTo>
                <a:cubicBezTo>
                  <a:pt x="12580" y="10885"/>
                  <a:pt x="12390" y="10709"/>
                  <a:pt x="12210" y="10709"/>
                </a:cubicBezTo>
                <a:close/>
                <a:moveTo>
                  <a:pt x="13004" y="10709"/>
                </a:moveTo>
                <a:cubicBezTo>
                  <a:pt x="12823" y="10709"/>
                  <a:pt x="12722" y="10885"/>
                  <a:pt x="12776" y="11105"/>
                </a:cubicBezTo>
                <a:cubicBezTo>
                  <a:pt x="12831" y="11327"/>
                  <a:pt x="13024" y="11508"/>
                  <a:pt x="13207" y="11508"/>
                </a:cubicBezTo>
                <a:cubicBezTo>
                  <a:pt x="13389" y="11508"/>
                  <a:pt x="13490" y="11327"/>
                  <a:pt x="13433" y="11105"/>
                </a:cubicBezTo>
                <a:cubicBezTo>
                  <a:pt x="13376" y="10885"/>
                  <a:pt x="13184" y="10709"/>
                  <a:pt x="13004" y="10709"/>
                </a:cubicBezTo>
                <a:close/>
                <a:moveTo>
                  <a:pt x="1902" y="11684"/>
                </a:moveTo>
                <a:cubicBezTo>
                  <a:pt x="1719" y="11684"/>
                  <a:pt x="1588" y="11866"/>
                  <a:pt x="1609" y="12092"/>
                </a:cubicBezTo>
                <a:cubicBezTo>
                  <a:pt x="1631" y="12320"/>
                  <a:pt x="1798" y="12505"/>
                  <a:pt x="1983" y="12505"/>
                </a:cubicBezTo>
                <a:cubicBezTo>
                  <a:pt x="2167" y="12505"/>
                  <a:pt x="2298" y="12320"/>
                  <a:pt x="2275" y="12092"/>
                </a:cubicBezTo>
                <a:cubicBezTo>
                  <a:pt x="2251" y="11866"/>
                  <a:pt x="2084" y="11684"/>
                  <a:pt x="1902" y="11684"/>
                </a:cubicBezTo>
                <a:close/>
                <a:moveTo>
                  <a:pt x="2707" y="11684"/>
                </a:moveTo>
                <a:cubicBezTo>
                  <a:pt x="2525" y="11684"/>
                  <a:pt x="2395" y="11866"/>
                  <a:pt x="2419" y="12092"/>
                </a:cubicBezTo>
                <a:cubicBezTo>
                  <a:pt x="2443" y="12320"/>
                  <a:pt x="2613" y="12505"/>
                  <a:pt x="2798" y="12505"/>
                </a:cubicBezTo>
                <a:cubicBezTo>
                  <a:pt x="2982" y="12505"/>
                  <a:pt x="3111" y="12320"/>
                  <a:pt x="3085" y="12092"/>
                </a:cubicBezTo>
                <a:cubicBezTo>
                  <a:pt x="3059" y="11866"/>
                  <a:pt x="2890" y="11684"/>
                  <a:pt x="2707" y="11684"/>
                </a:cubicBezTo>
                <a:close/>
                <a:moveTo>
                  <a:pt x="5147" y="11684"/>
                </a:moveTo>
                <a:cubicBezTo>
                  <a:pt x="4964" y="11684"/>
                  <a:pt x="4841" y="11866"/>
                  <a:pt x="4873" y="12092"/>
                </a:cubicBezTo>
                <a:cubicBezTo>
                  <a:pt x="4904" y="12320"/>
                  <a:pt x="5079" y="12505"/>
                  <a:pt x="5264" y="12505"/>
                </a:cubicBezTo>
                <a:cubicBezTo>
                  <a:pt x="5449" y="12505"/>
                  <a:pt x="5572" y="12320"/>
                  <a:pt x="5538" y="12092"/>
                </a:cubicBezTo>
                <a:cubicBezTo>
                  <a:pt x="5505" y="11866"/>
                  <a:pt x="5330" y="11684"/>
                  <a:pt x="5147" y="11684"/>
                </a:cubicBezTo>
                <a:close/>
                <a:moveTo>
                  <a:pt x="5953" y="11684"/>
                </a:moveTo>
                <a:cubicBezTo>
                  <a:pt x="5769" y="11684"/>
                  <a:pt x="5649" y="11866"/>
                  <a:pt x="5683" y="12092"/>
                </a:cubicBezTo>
                <a:cubicBezTo>
                  <a:pt x="5717" y="12320"/>
                  <a:pt x="5894" y="12505"/>
                  <a:pt x="6079" y="12505"/>
                </a:cubicBezTo>
                <a:cubicBezTo>
                  <a:pt x="6264" y="12505"/>
                  <a:pt x="6385" y="12320"/>
                  <a:pt x="6349" y="12092"/>
                </a:cubicBezTo>
                <a:cubicBezTo>
                  <a:pt x="6313" y="11866"/>
                  <a:pt x="6135" y="11684"/>
                  <a:pt x="5953" y="11684"/>
                </a:cubicBezTo>
                <a:close/>
                <a:moveTo>
                  <a:pt x="6771" y="11684"/>
                </a:moveTo>
                <a:cubicBezTo>
                  <a:pt x="6588" y="11684"/>
                  <a:pt x="6469" y="11866"/>
                  <a:pt x="6505" y="12092"/>
                </a:cubicBezTo>
                <a:cubicBezTo>
                  <a:pt x="6541" y="12320"/>
                  <a:pt x="6721" y="12505"/>
                  <a:pt x="6906" y="12505"/>
                </a:cubicBezTo>
                <a:cubicBezTo>
                  <a:pt x="7091" y="12505"/>
                  <a:pt x="7209" y="12320"/>
                  <a:pt x="7170" y="12092"/>
                </a:cubicBezTo>
                <a:cubicBezTo>
                  <a:pt x="7132" y="11866"/>
                  <a:pt x="6953" y="11684"/>
                  <a:pt x="6771" y="11684"/>
                </a:cubicBezTo>
                <a:close/>
                <a:moveTo>
                  <a:pt x="7576" y="11684"/>
                </a:moveTo>
                <a:cubicBezTo>
                  <a:pt x="7393" y="11684"/>
                  <a:pt x="7276" y="11866"/>
                  <a:pt x="7315" y="12092"/>
                </a:cubicBezTo>
                <a:cubicBezTo>
                  <a:pt x="7354" y="12320"/>
                  <a:pt x="7536" y="12505"/>
                  <a:pt x="7721" y="12505"/>
                </a:cubicBezTo>
                <a:cubicBezTo>
                  <a:pt x="7905" y="12505"/>
                  <a:pt x="8022" y="12320"/>
                  <a:pt x="7980" y="12092"/>
                </a:cubicBezTo>
                <a:cubicBezTo>
                  <a:pt x="7940" y="11866"/>
                  <a:pt x="7758" y="11684"/>
                  <a:pt x="7576" y="11684"/>
                </a:cubicBezTo>
                <a:close/>
                <a:moveTo>
                  <a:pt x="8393" y="11684"/>
                </a:moveTo>
                <a:cubicBezTo>
                  <a:pt x="8211" y="11684"/>
                  <a:pt x="8096" y="11866"/>
                  <a:pt x="8137" y="12092"/>
                </a:cubicBezTo>
                <a:cubicBezTo>
                  <a:pt x="8179" y="12320"/>
                  <a:pt x="8362" y="12505"/>
                  <a:pt x="8547" y="12505"/>
                </a:cubicBezTo>
                <a:cubicBezTo>
                  <a:pt x="8732" y="12505"/>
                  <a:pt x="8846" y="12320"/>
                  <a:pt x="8803" y="12092"/>
                </a:cubicBezTo>
                <a:cubicBezTo>
                  <a:pt x="8759" y="11866"/>
                  <a:pt x="8576" y="11684"/>
                  <a:pt x="8393" y="11684"/>
                </a:cubicBezTo>
                <a:close/>
                <a:moveTo>
                  <a:pt x="9200" y="11684"/>
                </a:moveTo>
                <a:cubicBezTo>
                  <a:pt x="9017" y="11684"/>
                  <a:pt x="8904" y="11866"/>
                  <a:pt x="8947" y="12092"/>
                </a:cubicBezTo>
                <a:cubicBezTo>
                  <a:pt x="8991" y="12320"/>
                  <a:pt x="9177" y="12505"/>
                  <a:pt x="9362" y="12505"/>
                </a:cubicBezTo>
                <a:cubicBezTo>
                  <a:pt x="9547" y="12505"/>
                  <a:pt x="9659" y="12320"/>
                  <a:pt x="9613" y="12092"/>
                </a:cubicBezTo>
                <a:cubicBezTo>
                  <a:pt x="9567" y="11866"/>
                  <a:pt x="9382" y="11684"/>
                  <a:pt x="9200" y="11684"/>
                </a:cubicBezTo>
                <a:close/>
                <a:moveTo>
                  <a:pt x="10005" y="11684"/>
                </a:moveTo>
                <a:cubicBezTo>
                  <a:pt x="9823" y="11684"/>
                  <a:pt x="9712" y="11866"/>
                  <a:pt x="9758" y="12092"/>
                </a:cubicBezTo>
                <a:cubicBezTo>
                  <a:pt x="9804" y="12320"/>
                  <a:pt x="9993" y="12505"/>
                  <a:pt x="10177" y="12505"/>
                </a:cubicBezTo>
                <a:cubicBezTo>
                  <a:pt x="10362" y="12505"/>
                  <a:pt x="10472" y="12320"/>
                  <a:pt x="10423" y="12092"/>
                </a:cubicBezTo>
                <a:cubicBezTo>
                  <a:pt x="10375" y="11866"/>
                  <a:pt x="10188" y="11684"/>
                  <a:pt x="10005" y="11684"/>
                </a:cubicBezTo>
                <a:close/>
                <a:moveTo>
                  <a:pt x="10823" y="11684"/>
                </a:moveTo>
                <a:cubicBezTo>
                  <a:pt x="10640" y="11684"/>
                  <a:pt x="10531" y="11866"/>
                  <a:pt x="10580" y="12092"/>
                </a:cubicBezTo>
                <a:cubicBezTo>
                  <a:pt x="10629" y="12320"/>
                  <a:pt x="10819" y="12505"/>
                  <a:pt x="11003" y="12505"/>
                </a:cubicBezTo>
                <a:cubicBezTo>
                  <a:pt x="11189" y="12505"/>
                  <a:pt x="11297" y="12320"/>
                  <a:pt x="11245" y="12092"/>
                </a:cubicBezTo>
                <a:cubicBezTo>
                  <a:pt x="11195" y="11866"/>
                  <a:pt x="11006" y="11684"/>
                  <a:pt x="10823" y="11684"/>
                </a:cubicBezTo>
                <a:close/>
                <a:moveTo>
                  <a:pt x="11628" y="11684"/>
                </a:moveTo>
                <a:cubicBezTo>
                  <a:pt x="11446" y="11684"/>
                  <a:pt x="11339" y="11866"/>
                  <a:pt x="11390" y="12092"/>
                </a:cubicBezTo>
                <a:cubicBezTo>
                  <a:pt x="11442" y="12320"/>
                  <a:pt x="11634" y="12505"/>
                  <a:pt x="11818" y="12505"/>
                </a:cubicBezTo>
                <a:cubicBezTo>
                  <a:pt x="12003" y="12505"/>
                  <a:pt x="12109" y="12320"/>
                  <a:pt x="12055" y="12092"/>
                </a:cubicBezTo>
                <a:cubicBezTo>
                  <a:pt x="12002" y="11866"/>
                  <a:pt x="11811" y="11684"/>
                  <a:pt x="11628" y="11684"/>
                </a:cubicBezTo>
                <a:close/>
                <a:moveTo>
                  <a:pt x="12446" y="11684"/>
                </a:moveTo>
                <a:cubicBezTo>
                  <a:pt x="12263" y="11684"/>
                  <a:pt x="12159" y="11866"/>
                  <a:pt x="12213" y="12092"/>
                </a:cubicBezTo>
                <a:cubicBezTo>
                  <a:pt x="12267" y="12320"/>
                  <a:pt x="12461" y="12505"/>
                  <a:pt x="12645" y="12505"/>
                </a:cubicBezTo>
                <a:cubicBezTo>
                  <a:pt x="12830" y="12505"/>
                  <a:pt x="12934" y="12320"/>
                  <a:pt x="12878" y="12092"/>
                </a:cubicBezTo>
                <a:cubicBezTo>
                  <a:pt x="12822" y="11866"/>
                  <a:pt x="12629" y="11684"/>
                  <a:pt x="12446" y="11684"/>
                </a:cubicBezTo>
                <a:close/>
                <a:moveTo>
                  <a:pt x="14059" y="11684"/>
                </a:moveTo>
                <a:cubicBezTo>
                  <a:pt x="13876" y="11684"/>
                  <a:pt x="13775" y="11866"/>
                  <a:pt x="13834" y="12092"/>
                </a:cubicBezTo>
                <a:cubicBezTo>
                  <a:pt x="13893" y="12320"/>
                  <a:pt x="14091" y="12505"/>
                  <a:pt x="14276" y="12505"/>
                </a:cubicBezTo>
                <a:cubicBezTo>
                  <a:pt x="14460" y="12505"/>
                  <a:pt x="14561" y="12320"/>
                  <a:pt x="14499" y="12092"/>
                </a:cubicBezTo>
                <a:cubicBezTo>
                  <a:pt x="14439" y="11866"/>
                  <a:pt x="14241" y="11684"/>
                  <a:pt x="14059" y="11684"/>
                </a:cubicBezTo>
                <a:close/>
                <a:moveTo>
                  <a:pt x="1999" y="12680"/>
                </a:moveTo>
                <a:cubicBezTo>
                  <a:pt x="1814" y="12680"/>
                  <a:pt x="1681" y="12868"/>
                  <a:pt x="1703" y="13100"/>
                </a:cubicBezTo>
                <a:cubicBezTo>
                  <a:pt x="1725" y="13333"/>
                  <a:pt x="1895" y="13524"/>
                  <a:pt x="2082" y="13524"/>
                </a:cubicBezTo>
                <a:cubicBezTo>
                  <a:pt x="2270" y="13524"/>
                  <a:pt x="2402" y="13333"/>
                  <a:pt x="2378" y="13100"/>
                </a:cubicBezTo>
                <a:cubicBezTo>
                  <a:pt x="2354" y="12868"/>
                  <a:pt x="2184" y="12680"/>
                  <a:pt x="1999" y="12680"/>
                </a:cubicBezTo>
                <a:close/>
                <a:moveTo>
                  <a:pt x="2828" y="12680"/>
                </a:moveTo>
                <a:cubicBezTo>
                  <a:pt x="2643" y="12680"/>
                  <a:pt x="2512" y="12868"/>
                  <a:pt x="2537" y="13100"/>
                </a:cubicBezTo>
                <a:cubicBezTo>
                  <a:pt x="2561" y="13333"/>
                  <a:pt x="2734" y="13524"/>
                  <a:pt x="2921" y="13524"/>
                </a:cubicBezTo>
                <a:cubicBezTo>
                  <a:pt x="3108" y="13524"/>
                  <a:pt x="3238" y="13333"/>
                  <a:pt x="3212" y="13100"/>
                </a:cubicBezTo>
                <a:cubicBezTo>
                  <a:pt x="3185" y="12868"/>
                  <a:pt x="3013" y="12680"/>
                  <a:pt x="2828" y="12680"/>
                </a:cubicBezTo>
                <a:close/>
                <a:moveTo>
                  <a:pt x="5291" y="12680"/>
                </a:moveTo>
                <a:cubicBezTo>
                  <a:pt x="5106" y="12680"/>
                  <a:pt x="4982" y="12868"/>
                  <a:pt x="5014" y="13100"/>
                </a:cubicBezTo>
                <a:cubicBezTo>
                  <a:pt x="5046" y="13333"/>
                  <a:pt x="5224" y="13524"/>
                  <a:pt x="5411" y="13524"/>
                </a:cubicBezTo>
                <a:cubicBezTo>
                  <a:pt x="5599" y="13524"/>
                  <a:pt x="5723" y="13333"/>
                  <a:pt x="5688" y="13100"/>
                </a:cubicBezTo>
                <a:cubicBezTo>
                  <a:pt x="5654" y="12868"/>
                  <a:pt x="5476" y="12680"/>
                  <a:pt x="5291" y="12680"/>
                </a:cubicBezTo>
                <a:close/>
                <a:moveTo>
                  <a:pt x="6108" y="12680"/>
                </a:moveTo>
                <a:cubicBezTo>
                  <a:pt x="5922" y="12680"/>
                  <a:pt x="5801" y="12868"/>
                  <a:pt x="5835" y="13100"/>
                </a:cubicBezTo>
                <a:cubicBezTo>
                  <a:pt x="5870" y="13333"/>
                  <a:pt x="6051" y="13524"/>
                  <a:pt x="6238" y="13524"/>
                </a:cubicBezTo>
                <a:cubicBezTo>
                  <a:pt x="6426" y="13524"/>
                  <a:pt x="6547" y="13333"/>
                  <a:pt x="6510" y="13100"/>
                </a:cubicBezTo>
                <a:cubicBezTo>
                  <a:pt x="6473" y="12868"/>
                  <a:pt x="6293" y="12680"/>
                  <a:pt x="6108" y="12680"/>
                </a:cubicBezTo>
                <a:close/>
                <a:moveTo>
                  <a:pt x="6938" y="12680"/>
                </a:moveTo>
                <a:cubicBezTo>
                  <a:pt x="6752" y="12680"/>
                  <a:pt x="6632" y="12868"/>
                  <a:pt x="6669" y="13100"/>
                </a:cubicBezTo>
                <a:cubicBezTo>
                  <a:pt x="6707" y="13333"/>
                  <a:pt x="6889" y="13524"/>
                  <a:pt x="7077" y="13524"/>
                </a:cubicBezTo>
                <a:cubicBezTo>
                  <a:pt x="7264" y="13524"/>
                  <a:pt x="7383" y="13333"/>
                  <a:pt x="7344" y="13100"/>
                </a:cubicBezTo>
                <a:cubicBezTo>
                  <a:pt x="7304" y="12868"/>
                  <a:pt x="7123" y="12680"/>
                  <a:pt x="6938" y="12680"/>
                </a:cubicBezTo>
                <a:close/>
                <a:moveTo>
                  <a:pt x="7755" y="12680"/>
                </a:moveTo>
                <a:cubicBezTo>
                  <a:pt x="7569" y="12680"/>
                  <a:pt x="7451" y="12868"/>
                  <a:pt x="7491" y="13100"/>
                </a:cubicBezTo>
                <a:cubicBezTo>
                  <a:pt x="7531" y="13333"/>
                  <a:pt x="7716" y="13524"/>
                  <a:pt x="7904" y="13524"/>
                </a:cubicBezTo>
                <a:cubicBezTo>
                  <a:pt x="8090" y="13524"/>
                  <a:pt x="8208" y="13333"/>
                  <a:pt x="8166" y="13100"/>
                </a:cubicBezTo>
                <a:cubicBezTo>
                  <a:pt x="8124" y="12868"/>
                  <a:pt x="7940" y="12680"/>
                  <a:pt x="7755" y="12680"/>
                </a:cubicBezTo>
                <a:close/>
                <a:moveTo>
                  <a:pt x="9402" y="12680"/>
                </a:moveTo>
                <a:cubicBezTo>
                  <a:pt x="9216" y="12680"/>
                  <a:pt x="9102" y="12868"/>
                  <a:pt x="9147" y="13100"/>
                </a:cubicBezTo>
                <a:cubicBezTo>
                  <a:pt x="9192" y="13333"/>
                  <a:pt x="9381" y="13524"/>
                  <a:pt x="9569" y="13524"/>
                </a:cubicBezTo>
                <a:cubicBezTo>
                  <a:pt x="9756" y="13524"/>
                  <a:pt x="9869" y="13333"/>
                  <a:pt x="9822" y="13100"/>
                </a:cubicBezTo>
                <a:cubicBezTo>
                  <a:pt x="9775" y="12868"/>
                  <a:pt x="9587" y="12680"/>
                  <a:pt x="9402" y="12680"/>
                </a:cubicBezTo>
                <a:close/>
                <a:moveTo>
                  <a:pt x="10219" y="12680"/>
                </a:moveTo>
                <a:cubicBezTo>
                  <a:pt x="10034" y="12680"/>
                  <a:pt x="9922" y="12868"/>
                  <a:pt x="9969" y="13100"/>
                </a:cubicBezTo>
                <a:cubicBezTo>
                  <a:pt x="10017" y="13333"/>
                  <a:pt x="10209" y="13524"/>
                  <a:pt x="10396" y="13524"/>
                </a:cubicBezTo>
                <a:cubicBezTo>
                  <a:pt x="10583" y="13524"/>
                  <a:pt x="10694" y="13333"/>
                  <a:pt x="10644" y="13100"/>
                </a:cubicBezTo>
                <a:cubicBezTo>
                  <a:pt x="10594" y="12868"/>
                  <a:pt x="10404" y="12680"/>
                  <a:pt x="10219" y="12680"/>
                </a:cubicBezTo>
                <a:close/>
                <a:moveTo>
                  <a:pt x="11036" y="12680"/>
                </a:moveTo>
                <a:cubicBezTo>
                  <a:pt x="10851" y="12680"/>
                  <a:pt x="10741" y="12868"/>
                  <a:pt x="10792" y="13100"/>
                </a:cubicBezTo>
                <a:cubicBezTo>
                  <a:pt x="10842" y="13333"/>
                  <a:pt x="11035" y="13524"/>
                  <a:pt x="11222" y="13524"/>
                </a:cubicBezTo>
                <a:cubicBezTo>
                  <a:pt x="11410" y="13524"/>
                  <a:pt x="11518" y="13333"/>
                  <a:pt x="11466" y="13100"/>
                </a:cubicBezTo>
                <a:cubicBezTo>
                  <a:pt x="11414" y="12868"/>
                  <a:pt x="11222" y="12680"/>
                  <a:pt x="11036" y="12680"/>
                </a:cubicBezTo>
                <a:close/>
                <a:moveTo>
                  <a:pt x="6264" y="13718"/>
                </a:moveTo>
                <a:cubicBezTo>
                  <a:pt x="6076" y="13718"/>
                  <a:pt x="5953" y="13911"/>
                  <a:pt x="5988" y="14150"/>
                </a:cubicBezTo>
                <a:cubicBezTo>
                  <a:pt x="6024" y="14390"/>
                  <a:pt x="6207" y="14586"/>
                  <a:pt x="6398" y="14586"/>
                </a:cubicBezTo>
                <a:cubicBezTo>
                  <a:pt x="6588" y="14586"/>
                  <a:pt x="6711" y="14390"/>
                  <a:pt x="6673" y="14150"/>
                </a:cubicBezTo>
                <a:cubicBezTo>
                  <a:pt x="6635" y="13911"/>
                  <a:pt x="6452" y="13718"/>
                  <a:pt x="6264" y="13718"/>
                </a:cubicBezTo>
                <a:close/>
                <a:moveTo>
                  <a:pt x="7105" y="13718"/>
                </a:moveTo>
                <a:cubicBezTo>
                  <a:pt x="6917" y="13718"/>
                  <a:pt x="6795" y="13911"/>
                  <a:pt x="6834" y="14150"/>
                </a:cubicBezTo>
                <a:cubicBezTo>
                  <a:pt x="6872" y="14390"/>
                  <a:pt x="7058" y="14586"/>
                  <a:pt x="7248" y="14586"/>
                </a:cubicBezTo>
                <a:cubicBezTo>
                  <a:pt x="7438" y="14586"/>
                  <a:pt x="7558" y="14390"/>
                  <a:pt x="7518" y="14150"/>
                </a:cubicBezTo>
                <a:cubicBezTo>
                  <a:pt x="7477" y="13911"/>
                  <a:pt x="7293" y="13718"/>
                  <a:pt x="7105" y="13718"/>
                </a:cubicBezTo>
                <a:close/>
                <a:moveTo>
                  <a:pt x="9604" y="13718"/>
                </a:moveTo>
                <a:cubicBezTo>
                  <a:pt x="9416" y="13718"/>
                  <a:pt x="9301" y="13911"/>
                  <a:pt x="9347" y="14150"/>
                </a:cubicBezTo>
                <a:cubicBezTo>
                  <a:pt x="9394" y="14390"/>
                  <a:pt x="9586" y="14586"/>
                  <a:pt x="9776" y="14586"/>
                </a:cubicBezTo>
                <a:cubicBezTo>
                  <a:pt x="9966" y="14586"/>
                  <a:pt x="10080" y="14390"/>
                  <a:pt x="10031" y="14150"/>
                </a:cubicBezTo>
                <a:cubicBezTo>
                  <a:pt x="9983" y="13911"/>
                  <a:pt x="9791" y="13718"/>
                  <a:pt x="9604" y="13718"/>
                </a:cubicBezTo>
                <a:close/>
                <a:moveTo>
                  <a:pt x="10433" y="13718"/>
                </a:moveTo>
                <a:cubicBezTo>
                  <a:pt x="10245" y="13718"/>
                  <a:pt x="10132" y="13911"/>
                  <a:pt x="10181" y="14150"/>
                </a:cubicBezTo>
                <a:cubicBezTo>
                  <a:pt x="10230" y="14390"/>
                  <a:pt x="10425" y="14586"/>
                  <a:pt x="10614" y="14586"/>
                </a:cubicBezTo>
                <a:cubicBezTo>
                  <a:pt x="10804" y="14586"/>
                  <a:pt x="10917" y="14390"/>
                  <a:pt x="10865" y="14150"/>
                </a:cubicBezTo>
                <a:cubicBezTo>
                  <a:pt x="10814" y="13911"/>
                  <a:pt x="10620" y="13718"/>
                  <a:pt x="10433" y="13718"/>
                </a:cubicBezTo>
                <a:close/>
                <a:moveTo>
                  <a:pt x="11274" y="13718"/>
                </a:moveTo>
                <a:cubicBezTo>
                  <a:pt x="11086" y="13718"/>
                  <a:pt x="10975" y="13911"/>
                  <a:pt x="11027" y="14150"/>
                </a:cubicBezTo>
                <a:cubicBezTo>
                  <a:pt x="11079" y="14390"/>
                  <a:pt x="11275" y="14586"/>
                  <a:pt x="11464" y="14586"/>
                </a:cubicBezTo>
                <a:cubicBezTo>
                  <a:pt x="11655" y="14586"/>
                  <a:pt x="11764" y="14390"/>
                  <a:pt x="11710" y="14150"/>
                </a:cubicBezTo>
                <a:cubicBezTo>
                  <a:pt x="11657" y="13911"/>
                  <a:pt x="11462" y="13718"/>
                  <a:pt x="11274" y="13718"/>
                </a:cubicBezTo>
                <a:close/>
                <a:moveTo>
                  <a:pt x="12102" y="13718"/>
                </a:moveTo>
                <a:cubicBezTo>
                  <a:pt x="11915" y="13718"/>
                  <a:pt x="11807" y="13911"/>
                  <a:pt x="11861" y="14150"/>
                </a:cubicBezTo>
                <a:cubicBezTo>
                  <a:pt x="11915" y="14390"/>
                  <a:pt x="12113" y="14586"/>
                  <a:pt x="12303" y="14586"/>
                </a:cubicBezTo>
                <a:cubicBezTo>
                  <a:pt x="12493" y="14586"/>
                  <a:pt x="12601" y="14390"/>
                  <a:pt x="12544" y="14150"/>
                </a:cubicBezTo>
                <a:cubicBezTo>
                  <a:pt x="12488" y="13911"/>
                  <a:pt x="12290" y="13718"/>
                  <a:pt x="12102" y="13718"/>
                </a:cubicBezTo>
                <a:close/>
                <a:moveTo>
                  <a:pt x="14603" y="13718"/>
                </a:moveTo>
                <a:cubicBezTo>
                  <a:pt x="14415" y="13718"/>
                  <a:pt x="14313" y="13911"/>
                  <a:pt x="14375" y="14150"/>
                </a:cubicBezTo>
                <a:cubicBezTo>
                  <a:pt x="14438" y="14390"/>
                  <a:pt x="14642" y="14586"/>
                  <a:pt x="14832" y="14586"/>
                </a:cubicBezTo>
                <a:cubicBezTo>
                  <a:pt x="15022" y="14586"/>
                  <a:pt x="15123" y="14390"/>
                  <a:pt x="15059" y="14150"/>
                </a:cubicBezTo>
                <a:cubicBezTo>
                  <a:pt x="14995" y="13911"/>
                  <a:pt x="14790" y="13718"/>
                  <a:pt x="14603" y="13718"/>
                </a:cubicBezTo>
                <a:close/>
                <a:moveTo>
                  <a:pt x="6431" y="14776"/>
                </a:moveTo>
                <a:cubicBezTo>
                  <a:pt x="6241" y="14776"/>
                  <a:pt x="6116" y="14975"/>
                  <a:pt x="6153" y="15220"/>
                </a:cubicBezTo>
                <a:cubicBezTo>
                  <a:pt x="6190" y="15467"/>
                  <a:pt x="6376" y="15669"/>
                  <a:pt x="6569" y="15669"/>
                </a:cubicBezTo>
                <a:cubicBezTo>
                  <a:pt x="6762" y="15669"/>
                  <a:pt x="6886" y="15467"/>
                  <a:pt x="6847" y="15220"/>
                </a:cubicBezTo>
                <a:cubicBezTo>
                  <a:pt x="6808" y="14975"/>
                  <a:pt x="6622" y="14776"/>
                  <a:pt x="6431" y="14776"/>
                </a:cubicBezTo>
                <a:close/>
                <a:moveTo>
                  <a:pt x="7284" y="14776"/>
                </a:moveTo>
                <a:cubicBezTo>
                  <a:pt x="7093" y="14776"/>
                  <a:pt x="6971" y="14975"/>
                  <a:pt x="7010" y="15220"/>
                </a:cubicBezTo>
                <a:cubicBezTo>
                  <a:pt x="7049" y="15467"/>
                  <a:pt x="7238" y="15669"/>
                  <a:pt x="7431" y="15669"/>
                </a:cubicBezTo>
                <a:cubicBezTo>
                  <a:pt x="7624" y="15669"/>
                  <a:pt x="7745" y="15467"/>
                  <a:pt x="7704" y="15220"/>
                </a:cubicBezTo>
                <a:cubicBezTo>
                  <a:pt x="7662" y="14975"/>
                  <a:pt x="7474" y="14776"/>
                  <a:pt x="7284" y="14776"/>
                </a:cubicBezTo>
                <a:close/>
                <a:moveTo>
                  <a:pt x="10658" y="14776"/>
                </a:moveTo>
                <a:cubicBezTo>
                  <a:pt x="10468" y="14776"/>
                  <a:pt x="10354" y="14975"/>
                  <a:pt x="10404" y="15220"/>
                </a:cubicBezTo>
                <a:cubicBezTo>
                  <a:pt x="10455" y="15467"/>
                  <a:pt x="10653" y="15669"/>
                  <a:pt x="10845" y="15669"/>
                </a:cubicBezTo>
                <a:cubicBezTo>
                  <a:pt x="11038" y="15669"/>
                  <a:pt x="11151" y="15467"/>
                  <a:pt x="11098" y="15220"/>
                </a:cubicBezTo>
                <a:cubicBezTo>
                  <a:pt x="11046" y="14975"/>
                  <a:pt x="10849" y="14776"/>
                  <a:pt x="10658" y="14776"/>
                </a:cubicBezTo>
                <a:close/>
                <a:moveTo>
                  <a:pt x="11499" y="14776"/>
                </a:moveTo>
                <a:cubicBezTo>
                  <a:pt x="11309" y="14776"/>
                  <a:pt x="11197" y="14975"/>
                  <a:pt x="11250" y="15220"/>
                </a:cubicBezTo>
                <a:cubicBezTo>
                  <a:pt x="11303" y="15467"/>
                  <a:pt x="11503" y="15669"/>
                  <a:pt x="11696" y="15669"/>
                </a:cubicBezTo>
                <a:cubicBezTo>
                  <a:pt x="11889" y="15669"/>
                  <a:pt x="11999" y="15467"/>
                  <a:pt x="11944" y="15220"/>
                </a:cubicBezTo>
                <a:cubicBezTo>
                  <a:pt x="11888" y="14975"/>
                  <a:pt x="11690" y="14776"/>
                  <a:pt x="11499" y="14776"/>
                </a:cubicBezTo>
                <a:close/>
                <a:moveTo>
                  <a:pt x="12352" y="14776"/>
                </a:moveTo>
                <a:cubicBezTo>
                  <a:pt x="12162" y="14776"/>
                  <a:pt x="12052" y="14975"/>
                  <a:pt x="12107" y="15220"/>
                </a:cubicBezTo>
                <a:cubicBezTo>
                  <a:pt x="12163" y="15467"/>
                  <a:pt x="12366" y="15669"/>
                  <a:pt x="12558" y="15669"/>
                </a:cubicBezTo>
                <a:cubicBezTo>
                  <a:pt x="12751" y="15669"/>
                  <a:pt x="12859" y="15467"/>
                  <a:pt x="12801" y="15220"/>
                </a:cubicBezTo>
                <a:cubicBezTo>
                  <a:pt x="12743" y="14975"/>
                  <a:pt x="12542" y="14776"/>
                  <a:pt x="12352" y="14776"/>
                </a:cubicBezTo>
                <a:close/>
                <a:moveTo>
                  <a:pt x="15728" y="14776"/>
                </a:moveTo>
                <a:cubicBezTo>
                  <a:pt x="15538" y="14776"/>
                  <a:pt x="15437" y="14975"/>
                  <a:pt x="15503" y="15220"/>
                </a:cubicBezTo>
                <a:cubicBezTo>
                  <a:pt x="15570" y="15467"/>
                  <a:pt x="15781" y="15669"/>
                  <a:pt x="15974" y="15669"/>
                </a:cubicBezTo>
                <a:cubicBezTo>
                  <a:pt x="16167" y="15669"/>
                  <a:pt x="16266" y="15467"/>
                  <a:pt x="16197" y="15220"/>
                </a:cubicBezTo>
                <a:cubicBezTo>
                  <a:pt x="16129" y="14975"/>
                  <a:pt x="15919" y="14776"/>
                  <a:pt x="15728" y="14776"/>
                </a:cubicBezTo>
                <a:close/>
                <a:moveTo>
                  <a:pt x="6599" y="15876"/>
                </a:moveTo>
                <a:cubicBezTo>
                  <a:pt x="6405" y="15876"/>
                  <a:pt x="6279" y="16080"/>
                  <a:pt x="6317" y="16333"/>
                </a:cubicBezTo>
                <a:cubicBezTo>
                  <a:pt x="6355" y="16587"/>
                  <a:pt x="6544" y="16794"/>
                  <a:pt x="6740" y="16794"/>
                </a:cubicBezTo>
                <a:cubicBezTo>
                  <a:pt x="6936" y="16794"/>
                  <a:pt x="7062" y="16587"/>
                  <a:pt x="7021" y="16333"/>
                </a:cubicBezTo>
                <a:cubicBezTo>
                  <a:pt x="6981" y="16080"/>
                  <a:pt x="6792" y="15876"/>
                  <a:pt x="6599" y="15876"/>
                </a:cubicBezTo>
                <a:close/>
                <a:moveTo>
                  <a:pt x="10884" y="15876"/>
                </a:moveTo>
                <a:cubicBezTo>
                  <a:pt x="10691" y="15876"/>
                  <a:pt x="10576" y="16080"/>
                  <a:pt x="10628" y="16333"/>
                </a:cubicBezTo>
                <a:cubicBezTo>
                  <a:pt x="10680" y="16587"/>
                  <a:pt x="10881" y="16794"/>
                  <a:pt x="11076" y="16794"/>
                </a:cubicBezTo>
                <a:cubicBezTo>
                  <a:pt x="11272" y="16794"/>
                  <a:pt x="11386" y="16587"/>
                  <a:pt x="11331" y="16333"/>
                </a:cubicBezTo>
                <a:cubicBezTo>
                  <a:pt x="11278" y="16080"/>
                  <a:pt x="11077" y="15876"/>
                  <a:pt x="10884" y="15876"/>
                </a:cubicBezTo>
                <a:close/>
                <a:moveTo>
                  <a:pt x="16024" y="15876"/>
                </a:moveTo>
                <a:cubicBezTo>
                  <a:pt x="15831" y="15876"/>
                  <a:pt x="15729" y="16080"/>
                  <a:pt x="15797" y="16333"/>
                </a:cubicBezTo>
                <a:cubicBezTo>
                  <a:pt x="15866" y="16587"/>
                  <a:pt x="16081" y="16794"/>
                  <a:pt x="16277" y="16794"/>
                </a:cubicBezTo>
                <a:cubicBezTo>
                  <a:pt x="16472" y="16794"/>
                  <a:pt x="16573" y="16587"/>
                  <a:pt x="16502" y="16333"/>
                </a:cubicBezTo>
                <a:cubicBezTo>
                  <a:pt x="16431" y="16080"/>
                  <a:pt x="16217" y="15876"/>
                  <a:pt x="16024" y="15876"/>
                </a:cubicBezTo>
                <a:close/>
                <a:moveTo>
                  <a:pt x="10258" y="16997"/>
                </a:moveTo>
                <a:cubicBezTo>
                  <a:pt x="10062" y="16997"/>
                  <a:pt x="9943" y="17207"/>
                  <a:pt x="9993" y="17466"/>
                </a:cubicBezTo>
                <a:cubicBezTo>
                  <a:pt x="10044" y="17728"/>
                  <a:pt x="10246" y="17942"/>
                  <a:pt x="10445" y="17942"/>
                </a:cubicBezTo>
                <a:cubicBezTo>
                  <a:pt x="10643" y="17942"/>
                  <a:pt x="10760" y="17728"/>
                  <a:pt x="10707" y="17466"/>
                </a:cubicBezTo>
                <a:cubicBezTo>
                  <a:pt x="10655" y="17207"/>
                  <a:pt x="10454" y="16997"/>
                  <a:pt x="10258" y="16997"/>
                </a:cubicBezTo>
                <a:close/>
                <a:moveTo>
                  <a:pt x="11985" y="16997"/>
                </a:moveTo>
                <a:cubicBezTo>
                  <a:pt x="11789" y="16997"/>
                  <a:pt x="11676" y="17207"/>
                  <a:pt x="11732" y="17466"/>
                </a:cubicBezTo>
                <a:cubicBezTo>
                  <a:pt x="11789" y="17728"/>
                  <a:pt x="11995" y="17942"/>
                  <a:pt x="12194" y="17942"/>
                </a:cubicBezTo>
                <a:cubicBezTo>
                  <a:pt x="12392" y="17942"/>
                  <a:pt x="12505" y="17728"/>
                  <a:pt x="12446" y="17466"/>
                </a:cubicBezTo>
                <a:cubicBezTo>
                  <a:pt x="12387" y="17207"/>
                  <a:pt x="12182" y="16997"/>
                  <a:pt x="11985" y="16997"/>
                </a:cubicBezTo>
                <a:close/>
                <a:moveTo>
                  <a:pt x="13726" y="16997"/>
                </a:moveTo>
                <a:cubicBezTo>
                  <a:pt x="13530" y="16997"/>
                  <a:pt x="13421" y="17207"/>
                  <a:pt x="13483" y="17466"/>
                </a:cubicBezTo>
                <a:cubicBezTo>
                  <a:pt x="13545" y="17728"/>
                  <a:pt x="13756" y="17942"/>
                  <a:pt x="13955" y="17942"/>
                </a:cubicBezTo>
                <a:cubicBezTo>
                  <a:pt x="14153" y="17942"/>
                  <a:pt x="14261" y="17728"/>
                  <a:pt x="14196" y="17466"/>
                </a:cubicBezTo>
                <a:cubicBezTo>
                  <a:pt x="14132" y="17207"/>
                  <a:pt x="13922" y="16997"/>
                  <a:pt x="13726" y="16997"/>
                </a:cubicBezTo>
                <a:close/>
                <a:moveTo>
                  <a:pt x="14602" y="16997"/>
                </a:moveTo>
                <a:cubicBezTo>
                  <a:pt x="14405" y="16997"/>
                  <a:pt x="14300" y="17207"/>
                  <a:pt x="14364" y="17466"/>
                </a:cubicBezTo>
                <a:cubicBezTo>
                  <a:pt x="14429" y="17728"/>
                  <a:pt x="14642" y="17942"/>
                  <a:pt x="14841" y="17942"/>
                </a:cubicBezTo>
                <a:cubicBezTo>
                  <a:pt x="15039" y="17942"/>
                  <a:pt x="15145" y="17728"/>
                  <a:pt x="15078" y="17466"/>
                </a:cubicBezTo>
                <a:cubicBezTo>
                  <a:pt x="15011" y="17207"/>
                  <a:pt x="14798" y="16997"/>
                  <a:pt x="14602" y="16997"/>
                </a:cubicBezTo>
                <a:close/>
                <a:moveTo>
                  <a:pt x="11359" y="18138"/>
                </a:moveTo>
                <a:cubicBezTo>
                  <a:pt x="11161" y="18138"/>
                  <a:pt x="11043" y="18353"/>
                  <a:pt x="11098" y="18621"/>
                </a:cubicBezTo>
                <a:cubicBezTo>
                  <a:pt x="11153" y="18891"/>
                  <a:pt x="11362" y="19110"/>
                  <a:pt x="11562" y="19110"/>
                </a:cubicBezTo>
                <a:cubicBezTo>
                  <a:pt x="11764" y="19110"/>
                  <a:pt x="11880" y="18891"/>
                  <a:pt x="11822" y="18621"/>
                </a:cubicBezTo>
                <a:cubicBezTo>
                  <a:pt x="11765" y="18353"/>
                  <a:pt x="11558" y="18138"/>
                  <a:pt x="11359" y="18138"/>
                </a:cubicBezTo>
                <a:close/>
                <a:moveTo>
                  <a:pt x="12246" y="18138"/>
                </a:moveTo>
                <a:cubicBezTo>
                  <a:pt x="12048" y="18138"/>
                  <a:pt x="11933" y="18353"/>
                  <a:pt x="11991" y="18621"/>
                </a:cubicBezTo>
                <a:cubicBezTo>
                  <a:pt x="12049" y="18891"/>
                  <a:pt x="12259" y="19110"/>
                  <a:pt x="12460" y="19110"/>
                </a:cubicBezTo>
                <a:cubicBezTo>
                  <a:pt x="12662" y="19110"/>
                  <a:pt x="12776" y="18891"/>
                  <a:pt x="12715" y="18621"/>
                </a:cubicBezTo>
                <a:cubicBezTo>
                  <a:pt x="12655" y="18353"/>
                  <a:pt x="12445" y="18138"/>
                  <a:pt x="12246" y="18138"/>
                </a:cubicBezTo>
                <a:close/>
                <a:moveTo>
                  <a:pt x="13122" y="18138"/>
                </a:moveTo>
                <a:cubicBezTo>
                  <a:pt x="12924" y="18138"/>
                  <a:pt x="12811" y="18353"/>
                  <a:pt x="12872" y="18621"/>
                </a:cubicBezTo>
                <a:cubicBezTo>
                  <a:pt x="12933" y="18891"/>
                  <a:pt x="13146" y="19110"/>
                  <a:pt x="13347" y="19110"/>
                </a:cubicBezTo>
                <a:cubicBezTo>
                  <a:pt x="13549" y="19110"/>
                  <a:pt x="13659" y="18891"/>
                  <a:pt x="13596" y="18621"/>
                </a:cubicBezTo>
                <a:cubicBezTo>
                  <a:pt x="13533" y="18353"/>
                  <a:pt x="13321" y="18138"/>
                  <a:pt x="13122" y="18138"/>
                </a:cubicBezTo>
                <a:close/>
                <a:moveTo>
                  <a:pt x="14010" y="18138"/>
                </a:moveTo>
                <a:cubicBezTo>
                  <a:pt x="13811" y="18138"/>
                  <a:pt x="13701" y="18353"/>
                  <a:pt x="13765" y="18621"/>
                </a:cubicBezTo>
                <a:cubicBezTo>
                  <a:pt x="13829" y="18891"/>
                  <a:pt x="14044" y="19110"/>
                  <a:pt x="14246" y="19110"/>
                </a:cubicBezTo>
                <a:cubicBezTo>
                  <a:pt x="14447" y="19110"/>
                  <a:pt x="14556" y="18891"/>
                  <a:pt x="14489" y="18621"/>
                </a:cubicBezTo>
                <a:cubicBezTo>
                  <a:pt x="14423" y="18353"/>
                  <a:pt x="14209" y="18138"/>
                  <a:pt x="14010" y="18138"/>
                </a:cubicBezTo>
                <a:close/>
                <a:moveTo>
                  <a:pt x="14898" y="18138"/>
                </a:moveTo>
                <a:cubicBezTo>
                  <a:pt x="14698" y="18138"/>
                  <a:pt x="14591" y="18353"/>
                  <a:pt x="14658" y="18621"/>
                </a:cubicBezTo>
                <a:cubicBezTo>
                  <a:pt x="14725" y="18891"/>
                  <a:pt x="14942" y="19110"/>
                  <a:pt x="15144" y="19110"/>
                </a:cubicBezTo>
                <a:cubicBezTo>
                  <a:pt x="15345" y="19110"/>
                  <a:pt x="15452" y="18891"/>
                  <a:pt x="15383" y="18621"/>
                </a:cubicBezTo>
                <a:cubicBezTo>
                  <a:pt x="15314" y="18353"/>
                  <a:pt x="15096" y="18138"/>
                  <a:pt x="14898" y="18138"/>
                </a:cubicBezTo>
                <a:close/>
                <a:moveTo>
                  <a:pt x="15774" y="18138"/>
                </a:moveTo>
                <a:cubicBezTo>
                  <a:pt x="15575" y="18138"/>
                  <a:pt x="15470" y="18353"/>
                  <a:pt x="15540" y="18621"/>
                </a:cubicBezTo>
                <a:cubicBezTo>
                  <a:pt x="15610" y="18891"/>
                  <a:pt x="15829" y="19110"/>
                  <a:pt x="16031" y="19110"/>
                </a:cubicBezTo>
                <a:cubicBezTo>
                  <a:pt x="16232" y="19110"/>
                  <a:pt x="16336" y="18891"/>
                  <a:pt x="16264" y="18621"/>
                </a:cubicBezTo>
                <a:cubicBezTo>
                  <a:pt x="16192" y="18353"/>
                  <a:pt x="15973" y="18138"/>
                  <a:pt x="15774" y="18138"/>
                </a:cubicBezTo>
                <a:close/>
                <a:moveTo>
                  <a:pt x="17538" y="18138"/>
                </a:moveTo>
                <a:cubicBezTo>
                  <a:pt x="17339" y="18138"/>
                  <a:pt x="17239" y="18353"/>
                  <a:pt x="17315" y="18621"/>
                </a:cubicBezTo>
                <a:cubicBezTo>
                  <a:pt x="17391" y="18891"/>
                  <a:pt x="17615" y="19110"/>
                  <a:pt x="17816" y="19110"/>
                </a:cubicBezTo>
                <a:cubicBezTo>
                  <a:pt x="18018" y="19110"/>
                  <a:pt x="18117" y="18891"/>
                  <a:pt x="18039" y="18621"/>
                </a:cubicBezTo>
                <a:cubicBezTo>
                  <a:pt x="17961" y="18353"/>
                  <a:pt x="17737" y="18138"/>
                  <a:pt x="17538" y="18138"/>
                </a:cubicBezTo>
                <a:close/>
                <a:moveTo>
                  <a:pt x="18426" y="18138"/>
                </a:moveTo>
                <a:cubicBezTo>
                  <a:pt x="18227" y="18138"/>
                  <a:pt x="18129" y="18353"/>
                  <a:pt x="18208" y="18621"/>
                </a:cubicBezTo>
                <a:cubicBezTo>
                  <a:pt x="18287" y="18891"/>
                  <a:pt x="18513" y="19110"/>
                  <a:pt x="18715" y="19110"/>
                </a:cubicBezTo>
                <a:cubicBezTo>
                  <a:pt x="18917" y="19110"/>
                  <a:pt x="19013" y="18891"/>
                  <a:pt x="18932" y="18621"/>
                </a:cubicBezTo>
                <a:cubicBezTo>
                  <a:pt x="18851" y="18353"/>
                  <a:pt x="18625" y="18138"/>
                  <a:pt x="18426" y="18138"/>
                </a:cubicBezTo>
                <a:close/>
                <a:moveTo>
                  <a:pt x="11608" y="19342"/>
                </a:moveTo>
                <a:cubicBezTo>
                  <a:pt x="11407" y="19342"/>
                  <a:pt x="11288" y="19565"/>
                  <a:pt x="11345" y="19841"/>
                </a:cubicBezTo>
                <a:cubicBezTo>
                  <a:pt x="11401" y="20118"/>
                  <a:pt x="11614" y="20344"/>
                  <a:pt x="11818" y="20344"/>
                </a:cubicBezTo>
                <a:cubicBezTo>
                  <a:pt x="12022" y="20344"/>
                  <a:pt x="12140" y="20118"/>
                  <a:pt x="12080" y="19841"/>
                </a:cubicBezTo>
                <a:cubicBezTo>
                  <a:pt x="12021" y="19565"/>
                  <a:pt x="11810" y="19342"/>
                  <a:pt x="11608" y="19342"/>
                </a:cubicBezTo>
                <a:close/>
                <a:moveTo>
                  <a:pt x="12507" y="19342"/>
                </a:moveTo>
                <a:cubicBezTo>
                  <a:pt x="12306" y="19342"/>
                  <a:pt x="12190" y="19565"/>
                  <a:pt x="12250" y="19841"/>
                </a:cubicBezTo>
                <a:cubicBezTo>
                  <a:pt x="12309" y="20118"/>
                  <a:pt x="12524" y="20344"/>
                  <a:pt x="12728" y="20344"/>
                </a:cubicBezTo>
                <a:cubicBezTo>
                  <a:pt x="12933" y="20344"/>
                  <a:pt x="13047" y="20118"/>
                  <a:pt x="12985" y="19841"/>
                </a:cubicBezTo>
                <a:cubicBezTo>
                  <a:pt x="12922" y="19565"/>
                  <a:pt x="12710" y="19342"/>
                  <a:pt x="12507" y="19342"/>
                </a:cubicBezTo>
                <a:close/>
                <a:moveTo>
                  <a:pt x="16093" y="19342"/>
                </a:moveTo>
                <a:cubicBezTo>
                  <a:pt x="15891" y="19342"/>
                  <a:pt x="15786" y="19565"/>
                  <a:pt x="15857" y="19841"/>
                </a:cubicBezTo>
                <a:cubicBezTo>
                  <a:pt x="15929" y="20118"/>
                  <a:pt x="16154" y="20344"/>
                  <a:pt x="16358" y="20344"/>
                </a:cubicBezTo>
                <a:cubicBezTo>
                  <a:pt x="16562" y="20344"/>
                  <a:pt x="16667" y="20118"/>
                  <a:pt x="16592" y="19841"/>
                </a:cubicBezTo>
                <a:cubicBezTo>
                  <a:pt x="16518" y="19565"/>
                  <a:pt x="16295" y="19342"/>
                  <a:pt x="16093" y="19342"/>
                </a:cubicBezTo>
                <a:close/>
                <a:moveTo>
                  <a:pt x="18780" y="19342"/>
                </a:moveTo>
                <a:cubicBezTo>
                  <a:pt x="18578" y="19342"/>
                  <a:pt x="18480" y="19565"/>
                  <a:pt x="18561" y="19841"/>
                </a:cubicBezTo>
                <a:cubicBezTo>
                  <a:pt x="18642" y="20118"/>
                  <a:pt x="18873" y="20344"/>
                  <a:pt x="19078" y="20344"/>
                </a:cubicBezTo>
                <a:cubicBezTo>
                  <a:pt x="19283" y="20344"/>
                  <a:pt x="19380" y="20118"/>
                  <a:pt x="19296" y="19841"/>
                </a:cubicBezTo>
                <a:cubicBezTo>
                  <a:pt x="19212" y="19565"/>
                  <a:pt x="18982" y="19342"/>
                  <a:pt x="18780" y="19342"/>
                </a:cubicBezTo>
                <a:close/>
                <a:moveTo>
                  <a:pt x="19668" y="19342"/>
                </a:moveTo>
                <a:cubicBezTo>
                  <a:pt x="19466" y="19342"/>
                  <a:pt x="19371" y="19565"/>
                  <a:pt x="19454" y="19841"/>
                </a:cubicBezTo>
                <a:cubicBezTo>
                  <a:pt x="19539" y="20118"/>
                  <a:pt x="19773" y="20344"/>
                  <a:pt x="19977" y="20344"/>
                </a:cubicBezTo>
                <a:cubicBezTo>
                  <a:pt x="20182" y="20344"/>
                  <a:pt x="20277" y="20118"/>
                  <a:pt x="20190" y="19841"/>
                </a:cubicBezTo>
                <a:cubicBezTo>
                  <a:pt x="20104" y="19565"/>
                  <a:pt x="19870" y="19342"/>
                  <a:pt x="19668" y="19342"/>
                </a:cubicBezTo>
                <a:close/>
                <a:moveTo>
                  <a:pt x="20568" y="19342"/>
                </a:moveTo>
                <a:cubicBezTo>
                  <a:pt x="20366" y="19342"/>
                  <a:pt x="20273" y="19565"/>
                  <a:pt x="20360" y="19841"/>
                </a:cubicBezTo>
                <a:cubicBezTo>
                  <a:pt x="20447" y="20118"/>
                  <a:pt x="20684" y="20344"/>
                  <a:pt x="20888" y="20344"/>
                </a:cubicBezTo>
                <a:cubicBezTo>
                  <a:pt x="21093" y="20344"/>
                  <a:pt x="21185" y="20118"/>
                  <a:pt x="21095" y="19841"/>
                </a:cubicBezTo>
                <a:cubicBezTo>
                  <a:pt x="21005" y="19565"/>
                  <a:pt x="20770" y="19342"/>
                  <a:pt x="20568" y="19342"/>
                </a:cubicBezTo>
                <a:close/>
                <a:moveTo>
                  <a:pt x="13691" y="20566"/>
                </a:moveTo>
                <a:cubicBezTo>
                  <a:pt x="13486" y="20566"/>
                  <a:pt x="13372" y="20796"/>
                  <a:pt x="13436" y="21080"/>
                </a:cubicBezTo>
                <a:cubicBezTo>
                  <a:pt x="13501" y="21366"/>
                  <a:pt x="13723" y="21600"/>
                  <a:pt x="13929" y="21600"/>
                </a:cubicBezTo>
                <a:cubicBezTo>
                  <a:pt x="14137" y="21600"/>
                  <a:pt x="14250" y="21366"/>
                  <a:pt x="14182" y="21080"/>
                </a:cubicBezTo>
                <a:cubicBezTo>
                  <a:pt x="14115" y="20796"/>
                  <a:pt x="13896" y="20566"/>
                  <a:pt x="13691" y="20566"/>
                </a:cubicBezTo>
                <a:close/>
                <a:moveTo>
                  <a:pt x="14590" y="20566"/>
                </a:moveTo>
                <a:cubicBezTo>
                  <a:pt x="14385" y="20566"/>
                  <a:pt x="14274" y="20796"/>
                  <a:pt x="14341" y="21080"/>
                </a:cubicBezTo>
                <a:cubicBezTo>
                  <a:pt x="14410" y="21366"/>
                  <a:pt x="14633" y="21600"/>
                  <a:pt x="14840" y="21600"/>
                </a:cubicBezTo>
                <a:cubicBezTo>
                  <a:pt x="15048" y="21600"/>
                  <a:pt x="15158" y="21366"/>
                  <a:pt x="15088" y="21080"/>
                </a:cubicBezTo>
                <a:cubicBezTo>
                  <a:pt x="15018" y="20796"/>
                  <a:pt x="14795" y="20566"/>
                  <a:pt x="14590" y="20566"/>
                </a:cubicBezTo>
                <a:close/>
                <a:moveTo>
                  <a:pt x="15501" y="20566"/>
                </a:moveTo>
                <a:cubicBezTo>
                  <a:pt x="15296" y="20566"/>
                  <a:pt x="15188" y="20796"/>
                  <a:pt x="15258" y="21080"/>
                </a:cubicBezTo>
                <a:cubicBezTo>
                  <a:pt x="15329" y="21366"/>
                  <a:pt x="15555" y="21600"/>
                  <a:pt x="15763" y="21600"/>
                </a:cubicBezTo>
                <a:cubicBezTo>
                  <a:pt x="15970" y="21600"/>
                  <a:pt x="16078" y="21366"/>
                  <a:pt x="16005" y="21080"/>
                </a:cubicBezTo>
                <a:cubicBezTo>
                  <a:pt x="15931" y="20796"/>
                  <a:pt x="15706" y="20566"/>
                  <a:pt x="15501" y="20566"/>
                </a:cubicBezTo>
                <a:close/>
                <a:moveTo>
                  <a:pt x="17324" y="20566"/>
                </a:moveTo>
                <a:cubicBezTo>
                  <a:pt x="17119" y="20566"/>
                  <a:pt x="17015" y="20796"/>
                  <a:pt x="17092" y="21080"/>
                </a:cubicBezTo>
                <a:cubicBezTo>
                  <a:pt x="17169" y="21366"/>
                  <a:pt x="17401" y="21600"/>
                  <a:pt x="17608" y="21600"/>
                </a:cubicBezTo>
                <a:cubicBezTo>
                  <a:pt x="17816" y="21600"/>
                  <a:pt x="17919" y="21366"/>
                  <a:pt x="17838" y="21080"/>
                </a:cubicBezTo>
                <a:cubicBezTo>
                  <a:pt x="17759" y="20796"/>
                  <a:pt x="17528" y="20566"/>
                  <a:pt x="17324" y="20566"/>
                </a:cubicBezTo>
                <a:close/>
                <a:moveTo>
                  <a:pt x="19146" y="20566"/>
                </a:moveTo>
                <a:cubicBezTo>
                  <a:pt x="18940" y="20566"/>
                  <a:pt x="18843" y="20796"/>
                  <a:pt x="18926" y="21080"/>
                </a:cubicBezTo>
                <a:cubicBezTo>
                  <a:pt x="19010" y="21366"/>
                  <a:pt x="19245" y="21600"/>
                  <a:pt x="19453" y="21600"/>
                </a:cubicBezTo>
                <a:cubicBezTo>
                  <a:pt x="19661" y="21600"/>
                  <a:pt x="19758" y="21366"/>
                  <a:pt x="19672" y="21080"/>
                </a:cubicBezTo>
                <a:cubicBezTo>
                  <a:pt x="19586" y="20796"/>
                  <a:pt x="19351" y="20566"/>
                  <a:pt x="19146" y="20566"/>
                </a:cubicBezTo>
                <a:close/>
                <a:moveTo>
                  <a:pt x="20045" y="20566"/>
                </a:moveTo>
                <a:cubicBezTo>
                  <a:pt x="19841" y="20566"/>
                  <a:pt x="19745" y="20796"/>
                  <a:pt x="19831" y="21080"/>
                </a:cubicBezTo>
                <a:cubicBezTo>
                  <a:pt x="19918" y="21366"/>
                  <a:pt x="20157" y="21600"/>
                  <a:pt x="20364" y="21600"/>
                </a:cubicBezTo>
                <a:cubicBezTo>
                  <a:pt x="20572" y="21600"/>
                  <a:pt x="20668" y="21366"/>
                  <a:pt x="20578" y="21080"/>
                </a:cubicBezTo>
                <a:cubicBezTo>
                  <a:pt x="20489" y="20796"/>
                  <a:pt x="20251" y="20566"/>
                  <a:pt x="20045" y="20566"/>
                </a:cubicBezTo>
                <a:close/>
                <a:moveTo>
                  <a:pt x="20957" y="20566"/>
                </a:moveTo>
                <a:cubicBezTo>
                  <a:pt x="20752" y="20566"/>
                  <a:pt x="20659" y="20796"/>
                  <a:pt x="20748" y="21080"/>
                </a:cubicBezTo>
                <a:cubicBezTo>
                  <a:pt x="20839" y="21366"/>
                  <a:pt x="21080" y="21600"/>
                  <a:pt x="21288" y="21600"/>
                </a:cubicBezTo>
                <a:cubicBezTo>
                  <a:pt x="21495" y="21600"/>
                  <a:pt x="21587" y="21366"/>
                  <a:pt x="21494" y="21080"/>
                </a:cubicBezTo>
                <a:cubicBezTo>
                  <a:pt x="21402" y="20796"/>
                  <a:pt x="21162" y="20566"/>
                  <a:pt x="20957" y="20566"/>
                </a:cubicBezTo>
                <a:close/>
              </a:path>
            </a:pathLst>
          </a:custGeom>
          <a:solidFill>
            <a:srgbClr val="C00000"/>
          </a:solidFill>
          <a:ln w="12700">
            <a:miter lim="400000"/>
          </a:ln>
        </p:spPr>
        <p:txBody>
          <a:bodyPr lIns="0" tIns="0" rIns="0" bIns="0" anchor="ctr"/>
          <a:lstStyle/>
          <a:p>
            <a:pPr lvl="0">
              <a:defRPr sz="1400">
                <a:solidFill>
                  <a:srgbClr val="FFFFFF"/>
                </a:solidFill>
                <a:effectLst>
                  <a:outerShdw blurRad="38100" dist="12700" dir="5400000" rotWithShape="0">
                    <a:srgbClr val="000000">
                      <a:alpha val="50000"/>
                    </a:srgbClr>
                  </a:outerShdw>
                </a:effectLst>
              </a:defRPr>
            </a:pPr>
            <a:endParaRPr sz="1050"/>
          </a:p>
        </p:txBody>
      </p:sp>
      <p:sp>
        <p:nvSpPr>
          <p:cNvPr id="9" name="Shape 9"/>
          <p:cNvSpPr/>
          <p:nvPr/>
        </p:nvSpPr>
        <p:spPr>
          <a:xfrm>
            <a:off x="3779306" y="3916667"/>
            <a:ext cx="1398102" cy="1241564"/>
          </a:xfrm>
          <a:custGeom>
            <a:avLst/>
            <a:gdLst/>
            <a:ahLst/>
            <a:cxnLst>
              <a:cxn ang="0">
                <a:pos x="wd2" y="hd2"/>
              </a:cxn>
              <a:cxn ang="5400000">
                <a:pos x="wd2" y="hd2"/>
              </a:cxn>
              <a:cxn ang="10800000">
                <a:pos x="wd2" y="hd2"/>
              </a:cxn>
              <a:cxn ang="16200000">
                <a:pos x="wd2" y="hd2"/>
              </a:cxn>
            </a:cxnLst>
            <a:rect l="0" t="0" r="r" b="b"/>
            <a:pathLst>
              <a:path w="21534" h="21600" extrusionOk="0">
                <a:moveTo>
                  <a:pt x="4982" y="0"/>
                </a:moveTo>
                <a:cubicBezTo>
                  <a:pt x="4702" y="0"/>
                  <a:pt x="4465" y="171"/>
                  <a:pt x="4452" y="384"/>
                </a:cubicBezTo>
                <a:cubicBezTo>
                  <a:pt x="4439" y="598"/>
                  <a:pt x="4658" y="772"/>
                  <a:pt x="4942" y="772"/>
                </a:cubicBezTo>
                <a:cubicBezTo>
                  <a:pt x="5224" y="772"/>
                  <a:pt x="5462" y="598"/>
                  <a:pt x="5472" y="384"/>
                </a:cubicBezTo>
                <a:cubicBezTo>
                  <a:pt x="5482" y="171"/>
                  <a:pt x="5262" y="0"/>
                  <a:pt x="4982" y="0"/>
                </a:cubicBezTo>
                <a:close/>
                <a:moveTo>
                  <a:pt x="6211" y="0"/>
                </a:moveTo>
                <a:cubicBezTo>
                  <a:pt x="5931" y="0"/>
                  <a:pt x="5695" y="171"/>
                  <a:pt x="5686" y="384"/>
                </a:cubicBezTo>
                <a:cubicBezTo>
                  <a:pt x="5677" y="598"/>
                  <a:pt x="5900" y="772"/>
                  <a:pt x="6183" y="772"/>
                </a:cubicBezTo>
                <a:cubicBezTo>
                  <a:pt x="6466" y="772"/>
                  <a:pt x="6700" y="598"/>
                  <a:pt x="6706" y="384"/>
                </a:cubicBezTo>
                <a:cubicBezTo>
                  <a:pt x="6712" y="171"/>
                  <a:pt x="6491" y="0"/>
                  <a:pt x="6211" y="0"/>
                </a:cubicBezTo>
                <a:close/>
                <a:moveTo>
                  <a:pt x="7456" y="0"/>
                </a:moveTo>
                <a:cubicBezTo>
                  <a:pt x="7176" y="0"/>
                  <a:pt x="6945" y="171"/>
                  <a:pt x="6940" y="384"/>
                </a:cubicBezTo>
                <a:cubicBezTo>
                  <a:pt x="6934" y="598"/>
                  <a:pt x="7159" y="772"/>
                  <a:pt x="7442" y="772"/>
                </a:cubicBezTo>
                <a:cubicBezTo>
                  <a:pt x="7725" y="772"/>
                  <a:pt x="7957" y="598"/>
                  <a:pt x="7959" y="384"/>
                </a:cubicBezTo>
                <a:cubicBezTo>
                  <a:pt x="7962" y="171"/>
                  <a:pt x="7736" y="0"/>
                  <a:pt x="7456" y="0"/>
                </a:cubicBezTo>
                <a:close/>
                <a:moveTo>
                  <a:pt x="16165" y="0"/>
                </a:moveTo>
                <a:cubicBezTo>
                  <a:pt x="15885" y="0"/>
                  <a:pt x="15674" y="171"/>
                  <a:pt x="15695" y="384"/>
                </a:cubicBezTo>
                <a:cubicBezTo>
                  <a:pt x="15715" y="598"/>
                  <a:pt x="15962" y="772"/>
                  <a:pt x="16244" y="772"/>
                </a:cubicBezTo>
                <a:cubicBezTo>
                  <a:pt x="16527" y="772"/>
                  <a:pt x="16737" y="598"/>
                  <a:pt x="16714" y="384"/>
                </a:cubicBezTo>
                <a:cubicBezTo>
                  <a:pt x="16691" y="171"/>
                  <a:pt x="16445" y="0"/>
                  <a:pt x="16165" y="0"/>
                </a:cubicBezTo>
                <a:close/>
                <a:moveTo>
                  <a:pt x="17393" y="0"/>
                </a:moveTo>
                <a:cubicBezTo>
                  <a:pt x="17114" y="0"/>
                  <a:pt x="16906" y="171"/>
                  <a:pt x="16930" y="384"/>
                </a:cubicBezTo>
                <a:cubicBezTo>
                  <a:pt x="16954" y="598"/>
                  <a:pt x="17203" y="772"/>
                  <a:pt x="17486" y="772"/>
                </a:cubicBezTo>
                <a:cubicBezTo>
                  <a:pt x="17769" y="772"/>
                  <a:pt x="17977" y="598"/>
                  <a:pt x="17950" y="384"/>
                </a:cubicBezTo>
                <a:cubicBezTo>
                  <a:pt x="17923" y="171"/>
                  <a:pt x="17674" y="0"/>
                  <a:pt x="17393" y="0"/>
                </a:cubicBezTo>
                <a:close/>
                <a:moveTo>
                  <a:pt x="18641" y="0"/>
                </a:moveTo>
                <a:cubicBezTo>
                  <a:pt x="18361" y="0"/>
                  <a:pt x="18156" y="171"/>
                  <a:pt x="18184" y="384"/>
                </a:cubicBezTo>
                <a:cubicBezTo>
                  <a:pt x="18212" y="598"/>
                  <a:pt x="18464" y="772"/>
                  <a:pt x="18747" y="772"/>
                </a:cubicBezTo>
                <a:cubicBezTo>
                  <a:pt x="19030" y="772"/>
                  <a:pt x="19235" y="598"/>
                  <a:pt x="19204" y="384"/>
                </a:cubicBezTo>
                <a:cubicBezTo>
                  <a:pt x="19173" y="171"/>
                  <a:pt x="18921" y="0"/>
                  <a:pt x="18641" y="0"/>
                </a:cubicBezTo>
                <a:close/>
                <a:moveTo>
                  <a:pt x="3669" y="951"/>
                </a:moveTo>
                <a:cubicBezTo>
                  <a:pt x="3385" y="951"/>
                  <a:pt x="3142" y="1127"/>
                  <a:pt x="3125" y="1345"/>
                </a:cubicBezTo>
                <a:cubicBezTo>
                  <a:pt x="3108" y="1564"/>
                  <a:pt x="3326" y="1743"/>
                  <a:pt x="3613" y="1743"/>
                </a:cubicBezTo>
                <a:cubicBezTo>
                  <a:pt x="3900" y="1743"/>
                  <a:pt x="4144" y="1564"/>
                  <a:pt x="4158" y="1345"/>
                </a:cubicBezTo>
                <a:cubicBezTo>
                  <a:pt x="4171" y="1127"/>
                  <a:pt x="3953" y="951"/>
                  <a:pt x="3669" y="951"/>
                </a:cubicBezTo>
                <a:close/>
                <a:moveTo>
                  <a:pt x="4915" y="951"/>
                </a:moveTo>
                <a:cubicBezTo>
                  <a:pt x="4631" y="951"/>
                  <a:pt x="4391" y="1127"/>
                  <a:pt x="4377" y="1345"/>
                </a:cubicBezTo>
                <a:cubicBezTo>
                  <a:pt x="4364" y="1564"/>
                  <a:pt x="4586" y="1743"/>
                  <a:pt x="4873" y="1743"/>
                </a:cubicBezTo>
                <a:cubicBezTo>
                  <a:pt x="5159" y="1743"/>
                  <a:pt x="5400" y="1564"/>
                  <a:pt x="5410" y="1345"/>
                </a:cubicBezTo>
                <a:cubicBezTo>
                  <a:pt x="5420" y="1127"/>
                  <a:pt x="5198" y="951"/>
                  <a:pt x="4915" y="951"/>
                </a:cubicBezTo>
                <a:close/>
                <a:moveTo>
                  <a:pt x="6180" y="951"/>
                </a:moveTo>
                <a:cubicBezTo>
                  <a:pt x="5896" y="951"/>
                  <a:pt x="5658" y="1127"/>
                  <a:pt x="5649" y="1345"/>
                </a:cubicBezTo>
                <a:cubicBezTo>
                  <a:pt x="5640" y="1564"/>
                  <a:pt x="5865" y="1743"/>
                  <a:pt x="6152" y="1743"/>
                </a:cubicBezTo>
                <a:cubicBezTo>
                  <a:pt x="6439" y="1743"/>
                  <a:pt x="6676" y="1564"/>
                  <a:pt x="6682" y="1345"/>
                </a:cubicBezTo>
                <a:cubicBezTo>
                  <a:pt x="6689" y="1127"/>
                  <a:pt x="6464" y="951"/>
                  <a:pt x="6180" y="951"/>
                </a:cubicBezTo>
                <a:close/>
                <a:moveTo>
                  <a:pt x="7445" y="951"/>
                </a:moveTo>
                <a:cubicBezTo>
                  <a:pt x="7161" y="951"/>
                  <a:pt x="6926" y="1127"/>
                  <a:pt x="6921" y="1345"/>
                </a:cubicBezTo>
                <a:cubicBezTo>
                  <a:pt x="6915" y="1564"/>
                  <a:pt x="7143" y="1743"/>
                  <a:pt x="7430" y="1743"/>
                </a:cubicBezTo>
                <a:cubicBezTo>
                  <a:pt x="7717" y="1743"/>
                  <a:pt x="7951" y="1564"/>
                  <a:pt x="7954" y="1345"/>
                </a:cubicBezTo>
                <a:cubicBezTo>
                  <a:pt x="7956" y="1127"/>
                  <a:pt x="7728" y="951"/>
                  <a:pt x="7445" y="951"/>
                </a:cubicBezTo>
                <a:close/>
                <a:moveTo>
                  <a:pt x="8691" y="951"/>
                </a:moveTo>
                <a:cubicBezTo>
                  <a:pt x="8407" y="951"/>
                  <a:pt x="8176" y="1127"/>
                  <a:pt x="8174" y="1345"/>
                </a:cubicBezTo>
                <a:cubicBezTo>
                  <a:pt x="8172" y="1564"/>
                  <a:pt x="8403" y="1743"/>
                  <a:pt x="8690" y="1743"/>
                </a:cubicBezTo>
                <a:cubicBezTo>
                  <a:pt x="8977" y="1743"/>
                  <a:pt x="9208" y="1564"/>
                  <a:pt x="9207" y="1345"/>
                </a:cubicBezTo>
                <a:cubicBezTo>
                  <a:pt x="9206" y="1127"/>
                  <a:pt x="8975" y="951"/>
                  <a:pt x="8691" y="951"/>
                </a:cubicBezTo>
                <a:close/>
                <a:moveTo>
                  <a:pt x="9956" y="951"/>
                </a:moveTo>
                <a:cubicBezTo>
                  <a:pt x="9672" y="951"/>
                  <a:pt x="9444" y="1127"/>
                  <a:pt x="9446" y="1345"/>
                </a:cubicBezTo>
                <a:cubicBezTo>
                  <a:pt x="9448" y="1564"/>
                  <a:pt x="9682" y="1743"/>
                  <a:pt x="9969" y="1743"/>
                </a:cubicBezTo>
                <a:cubicBezTo>
                  <a:pt x="10256" y="1743"/>
                  <a:pt x="10484" y="1564"/>
                  <a:pt x="10479" y="1345"/>
                </a:cubicBezTo>
                <a:cubicBezTo>
                  <a:pt x="10474" y="1127"/>
                  <a:pt x="10240" y="951"/>
                  <a:pt x="9956" y="951"/>
                </a:cubicBezTo>
                <a:close/>
                <a:moveTo>
                  <a:pt x="11221" y="951"/>
                </a:moveTo>
                <a:cubicBezTo>
                  <a:pt x="10938" y="951"/>
                  <a:pt x="10712" y="1127"/>
                  <a:pt x="10718" y="1345"/>
                </a:cubicBezTo>
                <a:cubicBezTo>
                  <a:pt x="10724" y="1564"/>
                  <a:pt x="10961" y="1743"/>
                  <a:pt x="11248" y="1743"/>
                </a:cubicBezTo>
                <a:cubicBezTo>
                  <a:pt x="11535" y="1743"/>
                  <a:pt x="11760" y="1564"/>
                  <a:pt x="11751" y="1345"/>
                </a:cubicBezTo>
                <a:cubicBezTo>
                  <a:pt x="11742" y="1127"/>
                  <a:pt x="11505" y="951"/>
                  <a:pt x="11221" y="951"/>
                </a:cubicBezTo>
                <a:close/>
                <a:moveTo>
                  <a:pt x="12468" y="951"/>
                </a:moveTo>
                <a:cubicBezTo>
                  <a:pt x="12185" y="951"/>
                  <a:pt x="11962" y="1127"/>
                  <a:pt x="11972" y="1345"/>
                </a:cubicBezTo>
                <a:cubicBezTo>
                  <a:pt x="11981" y="1564"/>
                  <a:pt x="12222" y="1743"/>
                  <a:pt x="12508" y="1743"/>
                </a:cubicBezTo>
                <a:cubicBezTo>
                  <a:pt x="12795" y="1743"/>
                  <a:pt x="13017" y="1564"/>
                  <a:pt x="13005" y="1345"/>
                </a:cubicBezTo>
                <a:cubicBezTo>
                  <a:pt x="12992" y="1127"/>
                  <a:pt x="12752" y="951"/>
                  <a:pt x="12468" y="951"/>
                </a:cubicBezTo>
                <a:close/>
                <a:moveTo>
                  <a:pt x="13734" y="951"/>
                </a:moveTo>
                <a:cubicBezTo>
                  <a:pt x="13450" y="951"/>
                  <a:pt x="13231" y="1127"/>
                  <a:pt x="13244" y="1345"/>
                </a:cubicBezTo>
                <a:cubicBezTo>
                  <a:pt x="13257" y="1564"/>
                  <a:pt x="13501" y="1743"/>
                  <a:pt x="13788" y="1743"/>
                </a:cubicBezTo>
                <a:cubicBezTo>
                  <a:pt x="14074" y="1743"/>
                  <a:pt x="14294" y="1564"/>
                  <a:pt x="14277" y="1345"/>
                </a:cubicBezTo>
                <a:cubicBezTo>
                  <a:pt x="14261" y="1127"/>
                  <a:pt x="14017" y="951"/>
                  <a:pt x="13734" y="951"/>
                </a:cubicBezTo>
                <a:close/>
                <a:moveTo>
                  <a:pt x="14999" y="951"/>
                </a:moveTo>
                <a:cubicBezTo>
                  <a:pt x="14715" y="951"/>
                  <a:pt x="14499" y="1127"/>
                  <a:pt x="14516" y="1345"/>
                </a:cubicBezTo>
                <a:cubicBezTo>
                  <a:pt x="14533" y="1564"/>
                  <a:pt x="14780" y="1743"/>
                  <a:pt x="15067" y="1743"/>
                </a:cubicBezTo>
                <a:cubicBezTo>
                  <a:pt x="15353" y="1743"/>
                  <a:pt x="15569" y="1564"/>
                  <a:pt x="15549" y="1345"/>
                </a:cubicBezTo>
                <a:cubicBezTo>
                  <a:pt x="15529" y="1127"/>
                  <a:pt x="15282" y="951"/>
                  <a:pt x="14999" y="951"/>
                </a:cubicBezTo>
                <a:close/>
                <a:moveTo>
                  <a:pt x="16245" y="951"/>
                </a:moveTo>
                <a:cubicBezTo>
                  <a:pt x="15962" y="951"/>
                  <a:pt x="15749" y="1127"/>
                  <a:pt x="15770" y="1345"/>
                </a:cubicBezTo>
                <a:cubicBezTo>
                  <a:pt x="15791" y="1564"/>
                  <a:pt x="16040" y="1743"/>
                  <a:pt x="16327" y="1743"/>
                </a:cubicBezTo>
                <a:cubicBezTo>
                  <a:pt x="16614" y="1743"/>
                  <a:pt x="16827" y="1564"/>
                  <a:pt x="16803" y="1345"/>
                </a:cubicBezTo>
                <a:cubicBezTo>
                  <a:pt x="16779" y="1127"/>
                  <a:pt x="16529" y="951"/>
                  <a:pt x="16245" y="951"/>
                </a:cubicBezTo>
                <a:close/>
                <a:moveTo>
                  <a:pt x="17512" y="951"/>
                </a:moveTo>
                <a:cubicBezTo>
                  <a:pt x="17228" y="951"/>
                  <a:pt x="17018" y="1127"/>
                  <a:pt x="17042" y="1345"/>
                </a:cubicBezTo>
                <a:cubicBezTo>
                  <a:pt x="17067" y="1564"/>
                  <a:pt x="17320" y="1743"/>
                  <a:pt x="17606" y="1743"/>
                </a:cubicBezTo>
                <a:cubicBezTo>
                  <a:pt x="17893" y="1743"/>
                  <a:pt x="18103" y="1564"/>
                  <a:pt x="18075" y="1345"/>
                </a:cubicBezTo>
                <a:cubicBezTo>
                  <a:pt x="18048" y="1127"/>
                  <a:pt x="17795" y="951"/>
                  <a:pt x="17512" y="951"/>
                </a:cubicBezTo>
                <a:close/>
                <a:moveTo>
                  <a:pt x="18778" y="951"/>
                </a:moveTo>
                <a:cubicBezTo>
                  <a:pt x="18493" y="951"/>
                  <a:pt x="18287" y="1127"/>
                  <a:pt x="18315" y="1345"/>
                </a:cubicBezTo>
                <a:cubicBezTo>
                  <a:pt x="18344" y="1564"/>
                  <a:pt x="18599" y="1743"/>
                  <a:pt x="18886" y="1743"/>
                </a:cubicBezTo>
                <a:cubicBezTo>
                  <a:pt x="19173" y="1743"/>
                  <a:pt x="19380" y="1564"/>
                  <a:pt x="19348" y="1345"/>
                </a:cubicBezTo>
                <a:cubicBezTo>
                  <a:pt x="19317" y="1127"/>
                  <a:pt x="19061" y="951"/>
                  <a:pt x="18778" y="951"/>
                </a:cubicBezTo>
                <a:close/>
                <a:moveTo>
                  <a:pt x="2318" y="1923"/>
                </a:moveTo>
                <a:cubicBezTo>
                  <a:pt x="2031" y="1923"/>
                  <a:pt x="1780" y="2103"/>
                  <a:pt x="1759" y="2327"/>
                </a:cubicBezTo>
                <a:cubicBezTo>
                  <a:pt x="1738" y="2552"/>
                  <a:pt x="1956" y="2736"/>
                  <a:pt x="2247" y="2736"/>
                </a:cubicBezTo>
                <a:cubicBezTo>
                  <a:pt x="2538" y="2736"/>
                  <a:pt x="2788" y="2552"/>
                  <a:pt x="2806" y="2327"/>
                </a:cubicBezTo>
                <a:cubicBezTo>
                  <a:pt x="2824" y="2103"/>
                  <a:pt x="2606" y="1923"/>
                  <a:pt x="2318" y="1923"/>
                </a:cubicBezTo>
                <a:close/>
                <a:moveTo>
                  <a:pt x="3602" y="1923"/>
                </a:moveTo>
                <a:cubicBezTo>
                  <a:pt x="3314" y="1923"/>
                  <a:pt x="3067" y="2103"/>
                  <a:pt x="3050" y="2327"/>
                </a:cubicBezTo>
                <a:cubicBezTo>
                  <a:pt x="3032" y="2552"/>
                  <a:pt x="3254" y="2736"/>
                  <a:pt x="3544" y="2736"/>
                </a:cubicBezTo>
                <a:cubicBezTo>
                  <a:pt x="3835" y="2736"/>
                  <a:pt x="4082" y="2552"/>
                  <a:pt x="4096" y="2327"/>
                </a:cubicBezTo>
                <a:cubicBezTo>
                  <a:pt x="4110" y="2103"/>
                  <a:pt x="3889" y="1923"/>
                  <a:pt x="3602" y="1923"/>
                </a:cubicBezTo>
                <a:close/>
                <a:moveTo>
                  <a:pt x="4867" y="1923"/>
                </a:moveTo>
                <a:cubicBezTo>
                  <a:pt x="4579" y="1923"/>
                  <a:pt x="4335" y="2103"/>
                  <a:pt x="4321" y="2327"/>
                </a:cubicBezTo>
                <a:cubicBezTo>
                  <a:pt x="4308" y="2552"/>
                  <a:pt x="4533" y="2736"/>
                  <a:pt x="4823" y="2736"/>
                </a:cubicBezTo>
                <a:cubicBezTo>
                  <a:pt x="5114" y="2736"/>
                  <a:pt x="5358" y="2552"/>
                  <a:pt x="5369" y="2327"/>
                </a:cubicBezTo>
                <a:cubicBezTo>
                  <a:pt x="5379" y="2103"/>
                  <a:pt x="5154" y="1923"/>
                  <a:pt x="4867" y="1923"/>
                </a:cubicBezTo>
                <a:close/>
                <a:moveTo>
                  <a:pt x="6150" y="1923"/>
                </a:moveTo>
                <a:cubicBezTo>
                  <a:pt x="5862" y="1923"/>
                  <a:pt x="5622" y="2103"/>
                  <a:pt x="5612" y="2327"/>
                </a:cubicBezTo>
                <a:cubicBezTo>
                  <a:pt x="5602" y="2552"/>
                  <a:pt x="5831" y="2736"/>
                  <a:pt x="6121" y="2736"/>
                </a:cubicBezTo>
                <a:cubicBezTo>
                  <a:pt x="6412" y="2736"/>
                  <a:pt x="6653" y="2552"/>
                  <a:pt x="6659" y="2327"/>
                </a:cubicBezTo>
                <a:cubicBezTo>
                  <a:pt x="6665" y="2103"/>
                  <a:pt x="6437" y="1923"/>
                  <a:pt x="6150" y="1923"/>
                </a:cubicBezTo>
                <a:close/>
                <a:moveTo>
                  <a:pt x="7414" y="1923"/>
                </a:moveTo>
                <a:cubicBezTo>
                  <a:pt x="7127" y="1923"/>
                  <a:pt x="6889" y="2103"/>
                  <a:pt x="6883" y="2327"/>
                </a:cubicBezTo>
                <a:cubicBezTo>
                  <a:pt x="6878" y="2552"/>
                  <a:pt x="7109" y="2736"/>
                  <a:pt x="7400" y="2736"/>
                </a:cubicBezTo>
                <a:cubicBezTo>
                  <a:pt x="7690" y="2736"/>
                  <a:pt x="7928" y="2552"/>
                  <a:pt x="7930" y="2327"/>
                </a:cubicBezTo>
                <a:cubicBezTo>
                  <a:pt x="7933" y="2103"/>
                  <a:pt x="7702" y="1923"/>
                  <a:pt x="7414" y="1923"/>
                </a:cubicBezTo>
                <a:close/>
                <a:moveTo>
                  <a:pt x="8698" y="1923"/>
                </a:moveTo>
                <a:cubicBezTo>
                  <a:pt x="8410" y="1923"/>
                  <a:pt x="8176" y="2103"/>
                  <a:pt x="8174" y="2327"/>
                </a:cubicBezTo>
                <a:cubicBezTo>
                  <a:pt x="8172" y="2552"/>
                  <a:pt x="8406" y="2736"/>
                  <a:pt x="8697" y="2736"/>
                </a:cubicBezTo>
                <a:cubicBezTo>
                  <a:pt x="8988" y="2736"/>
                  <a:pt x="9222" y="2552"/>
                  <a:pt x="9220" y="2327"/>
                </a:cubicBezTo>
                <a:cubicBezTo>
                  <a:pt x="9219" y="2103"/>
                  <a:pt x="8986" y="1923"/>
                  <a:pt x="8698" y="1923"/>
                </a:cubicBezTo>
                <a:close/>
                <a:moveTo>
                  <a:pt x="9981" y="1923"/>
                </a:moveTo>
                <a:cubicBezTo>
                  <a:pt x="9694" y="1923"/>
                  <a:pt x="9463" y="2103"/>
                  <a:pt x="9465" y="2327"/>
                </a:cubicBezTo>
                <a:cubicBezTo>
                  <a:pt x="9467" y="2552"/>
                  <a:pt x="9705" y="2736"/>
                  <a:pt x="9995" y="2736"/>
                </a:cubicBezTo>
                <a:cubicBezTo>
                  <a:pt x="10286" y="2736"/>
                  <a:pt x="10517" y="2552"/>
                  <a:pt x="10512" y="2327"/>
                </a:cubicBezTo>
                <a:cubicBezTo>
                  <a:pt x="10506" y="2103"/>
                  <a:pt x="10269" y="1923"/>
                  <a:pt x="9981" y="1923"/>
                </a:cubicBezTo>
                <a:close/>
                <a:moveTo>
                  <a:pt x="11247" y="1923"/>
                </a:moveTo>
                <a:cubicBezTo>
                  <a:pt x="10959" y="1923"/>
                  <a:pt x="10731" y="2103"/>
                  <a:pt x="10737" y="2327"/>
                </a:cubicBezTo>
                <a:cubicBezTo>
                  <a:pt x="10743" y="2552"/>
                  <a:pt x="10983" y="2736"/>
                  <a:pt x="11274" y="2736"/>
                </a:cubicBezTo>
                <a:cubicBezTo>
                  <a:pt x="11565" y="2736"/>
                  <a:pt x="11792" y="2552"/>
                  <a:pt x="11783" y="2327"/>
                </a:cubicBezTo>
                <a:cubicBezTo>
                  <a:pt x="11774" y="2103"/>
                  <a:pt x="11535" y="1923"/>
                  <a:pt x="11247" y="1923"/>
                </a:cubicBezTo>
                <a:close/>
                <a:moveTo>
                  <a:pt x="12531" y="1923"/>
                </a:moveTo>
                <a:cubicBezTo>
                  <a:pt x="12243" y="1923"/>
                  <a:pt x="12018" y="2103"/>
                  <a:pt x="12028" y="2327"/>
                </a:cubicBezTo>
                <a:cubicBezTo>
                  <a:pt x="12038" y="2552"/>
                  <a:pt x="12282" y="2736"/>
                  <a:pt x="12572" y="2736"/>
                </a:cubicBezTo>
                <a:cubicBezTo>
                  <a:pt x="12863" y="2736"/>
                  <a:pt x="13088" y="2552"/>
                  <a:pt x="13075" y="2327"/>
                </a:cubicBezTo>
                <a:cubicBezTo>
                  <a:pt x="13062" y="2103"/>
                  <a:pt x="12818" y="1923"/>
                  <a:pt x="12531" y="1923"/>
                </a:cubicBezTo>
                <a:close/>
                <a:moveTo>
                  <a:pt x="13796" y="1923"/>
                </a:moveTo>
                <a:cubicBezTo>
                  <a:pt x="13509" y="1923"/>
                  <a:pt x="13286" y="2103"/>
                  <a:pt x="13300" y="2327"/>
                </a:cubicBezTo>
                <a:cubicBezTo>
                  <a:pt x="13314" y="2552"/>
                  <a:pt x="13561" y="2736"/>
                  <a:pt x="13852" y="2736"/>
                </a:cubicBezTo>
                <a:cubicBezTo>
                  <a:pt x="14142" y="2736"/>
                  <a:pt x="14364" y="2552"/>
                  <a:pt x="14347" y="2327"/>
                </a:cubicBezTo>
                <a:cubicBezTo>
                  <a:pt x="14331" y="2103"/>
                  <a:pt x="14083" y="1923"/>
                  <a:pt x="13796" y="1923"/>
                </a:cubicBezTo>
                <a:close/>
                <a:moveTo>
                  <a:pt x="15080" y="1923"/>
                </a:moveTo>
                <a:cubicBezTo>
                  <a:pt x="14792" y="1923"/>
                  <a:pt x="14574" y="2103"/>
                  <a:pt x="14591" y="2327"/>
                </a:cubicBezTo>
                <a:cubicBezTo>
                  <a:pt x="14609" y="2552"/>
                  <a:pt x="14859" y="2736"/>
                  <a:pt x="15149" y="2736"/>
                </a:cubicBezTo>
                <a:cubicBezTo>
                  <a:pt x="15440" y="2736"/>
                  <a:pt x="15659" y="2552"/>
                  <a:pt x="15638" y="2327"/>
                </a:cubicBezTo>
                <a:cubicBezTo>
                  <a:pt x="15618" y="2103"/>
                  <a:pt x="15367" y="1923"/>
                  <a:pt x="15080" y="1923"/>
                </a:cubicBezTo>
                <a:close/>
                <a:moveTo>
                  <a:pt x="16345" y="1923"/>
                </a:moveTo>
                <a:cubicBezTo>
                  <a:pt x="16058" y="1923"/>
                  <a:pt x="15842" y="2103"/>
                  <a:pt x="15864" y="2327"/>
                </a:cubicBezTo>
                <a:cubicBezTo>
                  <a:pt x="15885" y="2552"/>
                  <a:pt x="16138" y="2736"/>
                  <a:pt x="16428" y="2736"/>
                </a:cubicBezTo>
                <a:cubicBezTo>
                  <a:pt x="16719" y="2736"/>
                  <a:pt x="16935" y="2552"/>
                  <a:pt x="16910" y="2327"/>
                </a:cubicBezTo>
                <a:cubicBezTo>
                  <a:pt x="16885" y="2103"/>
                  <a:pt x="16632" y="1923"/>
                  <a:pt x="16345" y="1923"/>
                </a:cubicBezTo>
                <a:close/>
                <a:moveTo>
                  <a:pt x="17629" y="1923"/>
                </a:moveTo>
                <a:cubicBezTo>
                  <a:pt x="17342" y="1923"/>
                  <a:pt x="17130" y="2103"/>
                  <a:pt x="17155" y="2327"/>
                </a:cubicBezTo>
                <a:cubicBezTo>
                  <a:pt x="17181" y="2552"/>
                  <a:pt x="17437" y="2736"/>
                  <a:pt x="17727" y="2736"/>
                </a:cubicBezTo>
                <a:cubicBezTo>
                  <a:pt x="18018" y="2736"/>
                  <a:pt x="18230" y="2552"/>
                  <a:pt x="18202" y="2327"/>
                </a:cubicBezTo>
                <a:cubicBezTo>
                  <a:pt x="18173" y="2103"/>
                  <a:pt x="17917" y="1923"/>
                  <a:pt x="17629" y="1923"/>
                </a:cubicBezTo>
                <a:close/>
                <a:moveTo>
                  <a:pt x="18914" y="1923"/>
                </a:moveTo>
                <a:cubicBezTo>
                  <a:pt x="18626" y="1923"/>
                  <a:pt x="18417" y="2103"/>
                  <a:pt x="18446" y="2327"/>
                </a:cubicBezTo>
                <a:cubicBezTo>
                  <a:pt x="18476" y="2552"/>
                  <a:pt x="18735" y="2736"/>
                  <a:pt x="19026" y="2736"/>
                </a:cubicBezTo>
                <a:cubicBezTo>
                  <a:pt x="19316" y="2736"/>
                  <a:pt x="19525" y="2552"/>
                  <a:pt x="19493" y="2327"/>
                </a:cubicBezTo>
                <a:cubicBezTo>
                  <a:pt x="19460" y="2103"/>
                  <a:pt x="19201" y="1923"/>
                  <a:pt x="18914" y="1923"/>
                </a:cubicBezTo>
                <a:close/>
                <a:moveTo>
                  <a:pt x="932" y="2916"/>
                </a:moveTo>
                <a:cubicBezTo>
                  <a:pt x="641" y="2916"/>
                  <a:pt x="383" y="3101"/>
                  <a:pt x="358" y="3331"/>
                </a:cubicBezTo>
                <a:cubicBezTo>
                  <a:pt x="332" y="3563"/>
                  <a:pt x="550" y="3752"/>
                  <a:pt x="844" y="3752"/>
                </a:cubicBezTo>
                <a:cubicBezTo>
                  <a:pt x="1138" y="3752"/>
                  <a:pt x="1396" y="3563"/>
                  <a:pt x="1418" y="3331"/>
                </a:cubicBezTo>
                <a:cubicBezTo>
                  <a:pt x="1441" y="3101"/>
                  <a:pt x="1223" y="2916"/>
                  <a:pt x="932" y="2916"/>
                </a:cubicBezTo>
                <a:close/>
                <a:moveTo>
                  <a:pt x="2233" y="2916"/>
                </a:moveTo>
                <a:cubicBezTo>
                  <a:pt x="1941" y="2916"/>
                  <a:pt x="1688" y="3101"/>
                  <a:pt x="1666" y="3331"/>
                </a:cubicBezTo>
                <a:cubicBezTo>
                  <a:pt x="1644" y="3563"/>
                  <a:pt x="1865" y="3752"/>
                  <a:pt x="2160" y="3752"/>
                </a:cubicBezTo>
                <a:cubicBezTo>
                  <a:pt x="2454" y="3752"/>
                  <a:pt x="2709" y="3563"/>
                  <a:pt x="2727" y="3331"/>
                </a:cubicBezTo>
                <a:cubicBezTo>
                  <a:pt x="2746" y="3101"/>
                  <a:pt x="2524" y="2916"/>
                  <a:pt x="2233" y="2916"/>
                </a:cubicBezTo>
                <a:close/>
                <a:moveTo>
                  <a:pt x="3535" y="2916"/>
                </a:moveTo>
                <a:cubicBezTo>
                  <a:pt x="3243" y="2916"/>
                  <a:pt x="2993" y="3101"/>
                  <a:pt x="2975" y="3331"/>
                </a:cubicBezTo>
                <a:cubicBezTo>
                  <a:pt x="2957" y="3563"/>
                  <a:pt x="3181" y="3752"/>
                  <a:pt x="3476" y="3752"/>
                </a:cubicBezTo>
                <a:cubicBezTo>
                  <a:pt x="3771" y="3752"/>
                  <a:pt x="4022" y="3563"/>
                  <a:pt x="4036" y="3331"/>
                </a:cubicBezTo>
                <a:cubicBezTo>
                  <a:pt x="4051" y="3101"/>
                  <a:pt x="3826" y="2916"/>
                  <a:pt x="3535" y="2916"/>
                </a:cubicBezTo>
                <a:close/>
                <a:moveTo>
                  <a:pt x="4818" y="2916"/>
                </a:moveTo>
                <a:cubicBezTo>
                  <a:pt x="4527" y="2916"/>
                  <a:pt x="4279" y="3101"/>
                  <a:pt x="4265" y="3331"/>
                </a:cubicBezTo>
                <a:cubicBezTo>
                  <a:pt x="4251" y="3563"/>
                  <a:pt x="4479" y="3752"/>
                  <a:pt x="4774" y="3752"/>
                </a:cubicBezTo>
                <a:cubicBezTo>
                  <a:pt x="5068" y="3752"/>
                  <a:pt x="5316" y="3563"/>
                  <a:pt x="5327" y="3331"/>
                </a:cubicBezTo>
                <a:cubicBezTo>
                  <a:pt x="5337" y="3101"/>
                  <a:pt x="5109" y="2916"/>
                  <a:pt x="4818" y="2916"/>
                </a:cubicBezTo>
                <a:close/>
                <a:moveTo>
                  <a:pt x="6120" y="2916"/>
                </a:moveTo>
                <a:cubicBezTo>
                  <a:pt x="5829" y="2916"/>
                  <a:pt x="5584" y="3101"/>
                  <a:pt x="5575" y="3331"/>
                </a:cubicBezTo>
                <a:cubicBezTo>
                  <a:pt x="5565" y="3563"/>
                  <a:pt x="5796" y="3752"/>
                  <a:pt x="6090" y="3752"/>
                </a:cubicBezTo>
                <a:cubicBezTo>
                  <a:pt x="6385" y="3752"/>
                  <a:pt x="6629" y="3563"/>
                  <a:pt x="6636" y="3331"/>
                </a:cubicBezTo>
                <a:cubicBezTo>
                  <a:pt x="6642" y="3101"/>
                  <a:pt x="6411" y="2916"/>
                  <a:pt x="6120" y="2916"/>
                </a:cubicBezTo>
                <a:close/>
                <a:moveTo>
                  <a:pt x="7403" y="2916"/>
                </a:moveTo>
                <a:cubicBezTo>
                  <a:pt x="7112" y="2916"/>
                  <a:pt x="6870" y="3101"/>
                  <a:pt x="6865" y="3331"/>
                </a:cubicBezTo>
                <a:cubicBezTo>
                  <a:pt x="6859" y="3563"/>
                  <a:pt x="7093" y="3752"/>
                  <a:pt x="7388" y="3752"/>
                </a:cubicBezTo>
                <a:cubicBezTo>
                  <a:pt x="7683" y="3752"/>
                  <a:pt x="7923" y="3563"/>
                  <a:pt x="7926" y="3331"/>
                </a:cubicBezTo>
                <a:cubicBezTo>
                  <a:pt x="7928" y="3101"/>
                  <a:pt x="7695" y="2916"/>
                  <a:pt x="7403" y="2916"/>
                </a:cubicBezTo>
                <a:close/>
                <a:moveTo>
                  <a:pt x="8705" y="2916"/>
                </a:moveTo>
                <a:cubicBezTo>
                  <a:pt x="8413" y="2916"/>
                  <a:pt x="8176" y="3101"/>
                  <a:pt x="8174" y="3331"/>
                </a:cubicBezTo>
                <a:cubicBezTo>
                  <a:pt x="8172" y="3563"/>
                  <a:pt x="8409" y="3752"/>
                  <a:pt x="8704" y="3752"/>
                </a:cubicBezTo>
                <a:cubicBezTo>
                  <a:pt x="8999" y="3752"/>
                  <a:pt x="9237" y="3563"/>
                  <a:pt x="9235" y="3331"/>
                </a:cubicBezTo>
                <a:cubicBezTo>
                  <a:pt x="9234" y="3101"/>
                  <a:pt x="8997" y="2916"/>
                  <a:pt x="8705" y="2916"/>
                </a:cubicBezTo>
                <a:close/>
                <a:moveTo>
                  <a:pt x="9988" y="2916"/>
                </a:moveTo>
                <a:cubicBezTo>
                  <a:pt x="9698" y="2916"/>
                  <a:pt x="9463" y="3101"/>
                  <a:pt x="9465" y="3331"/>
                </a:cubicBezTo>
                <a:cubicBezTo>
                  <a:pt x="9467" y="3563"/>
                  <a:pt x="9708" y="3752"/>
                  <a:pt x="10002" y="3752"/>
                </a:cubicBezTo>
                <a:cubicBezTo>
                  <a:pt x="10297" y="3752"/>
                  <a:pt x="10531" y="3563"/>
                  <a:pt x="10526" y="3331"/>
                </a:cubicBezTo>
                <a:cubicBezTo>
                  <a:pt x="10520" y="3101"/>
                  <a:pt x="10280" y="2916"/>
                  <a:pt x="9988" y="2916"/>
                </a:cubicBezTo>
                <a:close/>
                <a:moveTo>
                  <a:pt x="11291" y="2916"/>
                </a:moveTo>
                <a:cubicBezTo>
                  <a:pt x="10999" y="2916"/>
                  <a:pt x="10768" y="3101"/>
                  <a:pt x="10774" y="3331"/>
                </a:cubicBezTo>
                <a:cubicBezTo>
                  <a:pt x="10780" y="3563"/>
                  <a:pt x="11024" y="3752"/>
                  <a:pt x="11319" y="3752"/>
                </a:cubicBezTo>
                <a:cubicBezTo>
                  <a:pt x="11614" y="3752"/>
                  <a:pt x="11844" y="3563"/>
                  <a:pt x="11834" y="3331"/>
                </a:cubicBezTo>
                <a:cubicBezTo>
                  <a:pt x="11825" y="3101"/>
                  <a:pt x="11582" y="2916"/>
                  <a:pt x="11291" y="2916"/>
                </a:cubicBezTo>
                <a:close/>
                <a:moveTo>
                  <a:pt x="12575" y="2916"/>
                </a:moveTo>
                <a:cubicBezTo>
                  <a:pt x="12284" y="2916"/>
                  <a:pt x="12055" y="3101"/>
                  <a:pt x="12065" y="3331"/>
                </a:cubicBezTo>
                <a:cubicBezTo>
                  <a:pt x="12075" y="3563"/>
                  <a:pt x="12323" y="3752"/>
                  <a:pt x="12617" y="3752"/>
                </a:cubicBezTo>
                <a:cubicBezTo>
                  <a:pt x="12912" y="3752"/>
                  <a:pt x="13140" y="3563"/>
                  <a:pt x="13126" y="3331"/>
                </a:cubicBezTo>
                <a:cubicBezTo>
                  <a:pt x="13113" y="3101"/>
                  <a:pt x="12866" y="2916"/>
                  <a:pt x="12575" y="2916"/>
                </a:cubicBezTo>
                <a:close/>
                <a:moveTo>
                  <a:pt x="13877" y="2916"/>
                </a:moveTo>
                <a:cubicBezTo>
                  <a:pt x="13586" y="2916"/>
                  <a:pt x="13361" y="3101"/>
                  <a:pt x="13375" y="3331"/>
                </a:cubicBezTo>
                <a:cubicBezTo>
                  <a:pt x="13389" y="3563"/>
                  <a:pt x="13640" y="3752"/>
                  <a:pt x="13935" y="3752"/>
                </a:cubicBezTo>
                <a:cubicBezTo>
                  <a:pt x="14229" y="3752"/>
                  <a:pt x="14454" y="3563"/>
                  <a:pt x="14436" y="3331"/>
                </a:cubicBezTo>
                <a:cubicBezTo>
                  <a:pt x="14419" y="3101"/>
                  <a:pt x="14168" y="2916"/>
                  <a:pt x="13877" y="2916"/>
                </a:cubicBezTo>
                <a:close/>
                <a:moveTo>
                  <a:pt x="15161" y="2916"/>
                </a:moveTo>
                <a:cubicBezTo>
                  <a:pt x="14870" y="2916"/>
                  <a:pt x="14648" y="3101"/>
                  <a:pt x="14666" y="3331"/>
                </a:cubicBezTo>
                <a:cubicBezTo>
                  <a:pt x="14684" y="3563"/>
                  <a:pt x="14938" y="3752"/>
                  <a:pt x="15232" y="3752"/>
                </a:cubicBezTo>
                <a:cubicBezTo>
                  <a:pt x="15527" y="3752"/>
                  <a:pt x="15748" y="3563"/>
                  <a:pt x="15727" y="3331"/>
                </a:cubicBezTo>
                <a:cubicBezTo>
                  <a:pt x="15706" y="3101"/>
                  <a:pt x="15452" y="2916"/>
                  <a:pt x="15161" y="2916"/>
                </a:cubicBezTo>
                <a:close/>
                <a:moveTo>
                  <a:pt x="16463" y="2916"/>
                </a:moveTo>
                <a:cubicBezTo>
                  <a:pt x="16172" y="2916"/>
                  <a:pt x="15954" y="3101"/>
                  <a:pt x="15976" y="3331"/>
                </a:cubicBezTo>
                <a:cubicBezTo>
                  <a:pt x="15998" y="3563"/>
                  <a:pt x="16255" y="3752"/>
                  <a:pt x="16549" y="3752"/>
                </a:cubicBezTo>
                <a:cubicBezTo>
                  <a:pt x="16844" y="3752"/>
                  <a:pt x="17062" y="3563"/>
                  <a:pt x="17036" y="3331"/>
                </a:cubicBezTo>
                <a:cubicBezTo>
                  <a:pt x="17011" y="3101"/>
                  <a:pt x="16754" y="2916"/>
                  <a:pt x="16463" y="2916"/>
                </a:cubicBezTo>
                <a:close/>
                <a:moveTo>
                  <a:pt x="17747" y="2916"/>
                </a:moveTo>
                <a:cubicBezTo>
                  <a:pt x="17457" y="2916"/>
                  <a:pt x="17241" y="3101"/>
                  <a:pt x="17267" y="3331"/>
                </a:cubicBezTo>
                <a:cubicBezTo>
                  <a:pt x="17293" y="3563"/>
                  <a:pt x="17554" y="3752"/>
                  <a:pt x="17848" y="3752"/>
                </a:cubicBezTo>
                <a:cubicBezTo>
                  <a:pt x="18142" y="3752"/>
                  <a:pt x="18358" y="3563"/>
                  <a:pt x="18328" y="3331"/>
                </a:cubicBezTo>
                <a:cubicBezTo>
                  <a:pt x="18299" y="3101"/>
                  <a:pt x="18039" y="2916"/>
                  <a:pt x="17747" y="2916"/>
                </a:cubicBezTo>
                <a:close/>
                <a:moveTo>
                  <a:pt x="19051" y="2916"/>
                </a:moveTo>
                <a:cubicBezTo>
                  <a:pt x="18759" y="2916"/>
                  <a:pt x="18547" y="3101"/>
                  <a:pt x="18577" y="3331"/>
                </a:cubicBezTo>
                <a:cubicBezTo>
                  <a:pt x="18607" y="3563"/>
                  <a:pt x="18871" y="3752"/>
                  <a:pt x="19166" y="3752"/>
                </a:cubicBezTo>
                <a:cubicBezTo>
                  <a:pt x="19460" y="3752"/>
                  <a:pt x="19672" y="3563"/>
                  <a:pt x="19638" y="3331"/>
                </a:cubicBezTo>
                <a:cubicBezTo>
                  <a:pt x="19605" y="3101"/>
                  <a:pt x="19341" y="2916"/>
                  <a:pt x="19051" y="2916"/>
                </a:cubicBezTo>
                <a:close/>
                <a:moveTo>
                  <a:pt x="828" y="3930"/>
                </a:moveTo>
                <a:cubicBezTo>
                  <a:pt x="533" y="3930"/>
                  <a:pt x="272" y="4121"/>
                  <a:pt x="245" y="4358"/>
                </a:cubicBezTo>
                <a:cubicBezTo>
                  <a:pt x="219" y="4595"/>
                  <a:pt x="439" y="4790"/>
                  <a:pt x="737" y="4790"/>
                </a:cubicBezTo>
                <a:cubicBezTo>
                  <a:pt x="1036" y="4790"/>
                  <a:pt x="1298" y="4595"/>
                  <a:pt x="1321" y="4358"/>
                </a:cubicBezTo>
                <a:cubicBezTo>
                  <a:pt x="1344" y="4121"/>
                  <a:pt x="1123" y="3930"/>
                  <a:pt x="828" y="3930"/>
                </a:cubicBezTo>
                <a:close/>
                <a:moveTo>
                  <a:pt x="2147" y="3930"/>
                </a:moveTo>
                <a:cubicBezTo>
                  <a:pt x="1852" y="3930"/>
                  <a:pt x="1595" y="4121"/>
                  <a:pt x="1573" y="4358"/>
                </a:cubicBezTo>
                <a:cubicBezTo>
                  <a:pt x="1550" y="4595"/>
                  <a:pt x="1774" y="4790"/>
                  <a:pt x="2073" y="4790"/>
                </a:cubicBezTo>
                <a:cubicBezTo>
                  <a:pt x="2371" y="4790"/>
                  <a:pt x="2629" y="4595"/>
                  <a:pt x="2648" y="4358"/>
                </a:cubicBezTo>
                <a:cubicBezTo>
                  <a:pt x="2667" y="4121"/>
                  <a:pt x="2443" y="3930"/>
                  <a:pt x="2147" y="3930"/>
                </a:cubicBezTo>
                <a:close/>
                <a:moveTo>
                  <a:pt x="3449" y="3930"/>
                </a:moveTo>
                <a:cubicBezTo>
                  <a:pt x="3154" y="3930"/>
                  <a:pt x="2900" y="4121"/>
                  <a:pt x="2882" y="4358"/>
                </a:cubicBezTo>
                <a:cubicBezTo>
                  <a:pt x="2863" y="4595"/>
                  <a:pt x="3090" y="4790"/>
                  <a:pt x="3389" y="4790"/>
                </a:cubicBezTo>
                <a:cubicBezTo>
                  <a:pt x="3688" y="4790"/>
                  <a:pt x="3942" y="4595"/>
                  <a:pt x="3957" y="4358"/>
                </a:cubicBezTo>
                <a:cubicBezTo>
                  <a:pt x="3972" y="4121"/>
                  <a:pt x="3744" y="3930"/>
                  <a:pt x="3449" y="3930"/>
                </a:cubicBezTo>
                <a:close/>
                <a:moveTo>
                  <a:pt x="4770" y="3930"/>
                </a:moveTo>
                <a:cubicBezTo>
                  <a:pt x="4475" y="3930"/>
                  <a:pt x="4223" y="4121"/>
                  <a:pt x="4209" y="4358"/>
                </a:cubicBezTo>
                <a:cubicBezTo>
                  <a:pt x="4195" y="4595"/>
                  <a:pt x="4426" y="4790"/>
                  <a:pt x="4725" y="4790"/>
                </a:cubicBezTo>
                <a:cubicBezTo>
                  <a:pt x="5023" y="4790"/>
                  <a:pt x="5274" y="4595"/>
                  <a:pt x="5285" y="4358"/>
                </a:cubicBezTo>
                <a:cubicBezTo>
                  <a:pt x="5296" y="4121"/>
                  <a:pt x="5065" y="3930"/>
                  <a:pt x="4770" y="3930"/>
                </a:cubicBezTo>
                <a:close/>
                <a:moveTo>
                  <a:pt x="6072" y="3930"/>
                </a:moveTo>
                <a:cubicBezTo>
                  <a:pt x="5777" y="3930"/>
                  <a:pt x="5529" y="4121"/>
                  <a:pt x="5518" y="4358"/>
                </a:cubicBezTo>
                <a:cubicBezTo>
                  <a:pt x="5508" y="4595"/>
                  <a:pt x="5742" y="4790"/>
                  <a:pt x="6041" y="4790"/>
                </a:cubicBezTo>
                <a:cubicBezTo>
                  <a:pt x="6340" y="4790"/>
                  <a:pt x="6587" y="4595"/>
                  <a:pt x="6594" y="4358"/>
                </a:cubicBezTo>
                <a:cubicBezTo>
                  <a:pt x="6601" y="4121"/>
                  <a:pt x="6367" y="3930"/>
                  <a:pt x="6072" y="3930"/>
                </a:cubicBezTo>
                <a:close/>
                <a:moveTo>
                  <a:pt x="7392" y="3930"/>
                </a:moveTo>
                <a:cubicBezTo>
                  <a:pt x="7097" y="3930"/>
                  <a:pt x="6852" y="4121"/>
                  <a:pt x="6846" y="4358"/>
                </a:cubicBezTo>
                <a:cubicBezTo>
                  <a:pt x="6840" y="4595"/>
                  <a:pt x="7078" y="4790"/>
                  <a:pt x="7376" y="4790"/>
                </a:cubicBezTo>
                <a:cubicBezTo>
                  <a:pt x="7675" y="4790"/>
                  <a:pt x="7919" y="4595"/>
                  <a:pt x="7922" y="4358"/>
                </a:cubicBezTo>
                <a:cubicBezTo>
                  <a:pt x="7924" y="4121"/>
                  <a:pt x="7687" y="3930"/>
                  <a:pt x="7392" y="3930"/>
                </a:cubicBezTo>
                <a:close/>
                <a:moveTo>
                  <a:pt x="8694" y="3930"/>
                </a:moveTo>
                <a:cubicBezTo>
                  <a:pt x="8398" y="3930"/>
                  <a:pt x="8157" y="4121"/>
                  <a:pt x="8155" y="4358"/>
                </a:cubicBezTo>
                <a:cubicBezTo>
                  <a:pt x="8154" y="4595"/>
                  <a:pt x="8394" y="4790"/>
                  <a:pt x="8693" y="4790"/>
                </a:cubicBezTo>
                <a:cubicBezTo>
                  <a:pt x="8992" y="4790"/>
                  <a:pt x="9232" y="4595"/>
                  <a:pt x="9231" y="4358"/>
                </a:cubicBezTo>
                <a:cubicBezTo>
                  <a:pt x="9230" y="4121"/>
                  <a:pt x="8989" y="3930"/>
                  <a:pt x="8694" y="3930"/>
                </a:cubicBezTo>
                <a:close/>
                <a:moveTo>
                  <a:pt x="10014" y="3930"/>
                </a:moveTo>
                <a:cubicBezTo>
                  <a:pt x="9719" y="3930"/>
                  <a:pt x="9481" y="4121"/>
                  <a:pt x="9483" y="4358"/>
                </a:cubicBezTo>
                <a:cubicBezTo>
                  <a:pt x="9486" y="4595"/>
                  <a:pt x="9729" y="4790"/>
                  <a:pt x="10028" y="4790"/>
                </a:cubicBezTo>
                <a:cubicBezTo>
                  <a:pt x="10327" y="4790"/>
                  <a:pt x="10564" y="4595"/>
                  <a:pt x="10559" y="4358"/>
                </a:cubicBezTo>
                <a:cubicBezTo>
                  <a:pt x="10554" y="4121"/>
                  <a:pt x="10309" y="3930"/>
                  <a:pt x="10014" y="3930"/>
                </a:cubicBezTo>
                <a:close/>
                <a:moveTo>
                  <a:pt x="11317" y="3930"/>
                </a:moveTo>
                <a:cubicBezTo>
                  <a:pt x="11021" y="3930"/>
                  <a:pt x="10786" y="4121"/>
                  <a:pt x="10793" y="4358"/>
                </a:cubicBezTo>
                <a:cubicBezTo>
                  <a:pt x="10799" y="4595"/>
                  <a:pt x="11046" y="4790"/>
                  <a:pt x="11345" y="4790"/>
                </a:cubicBezTo>
                <a:cubicBezTo>
                  <a:pt x="11644" y="4790"/>
                  <a:pt x="11878" y="4595"/>
                  <a:pt x="11868" y="4358"/>
                </a:cubicBezTo>
                <a:cubicBezTo>
                  <a:pt x="11859" y="4121"/>
                  <a:pt x="11612" y="3930"/>
                  <a:pt x="11317" y="3930"/>
                </a:cubicBezTo>
                <a:close/>
                <a:moveTo>
                  <a:pt x="12637" y="3930"/>
                </a:moveTo>
                <a:cubicBezTo>
                  <a:pt x="12342" y="3930"/>
                  <a:pt x="12111" y="4121"/>
                  <a:pt x="12121" y="4358"/>
                </a:cubicBezTo>
                <a:cubicBezTo>
                  <a:pt x="12132" y="4595"/>
                  <a:pt x="12383" y="4790"/>
                  <a:pt x="12681" y="4790"/>
                </a:cubicBezTo>
                <a:cubicBezTo>
                  <a:pt x="12980" y="4790"/>
                  <a:pt x="13211" y="4595"/>
                  <a:pt x="13197" y="4358"/>
                </a:cubicBezTo>
                <a:cubicBezTo>
                  <a:pt x="13184" y="4121"/>
                  <a:pt x="12933" y="3930"/>
                  <a:pt x="12637" y="3930"/>
                </a:cubicBezTo>
                <a:close/>
                <a:moveTo>
                  <a:pt x="13940" y="3930"/>
                </a:moveTo>
                <a:cubicBezTo>
                  <a:pt x="13645" y="3930"/>
                  <a:pt x="13416" y="4121"/>
                  <a:pt x="13431" y="4358"/>
                </a:cubicBezTo>
                <a:cubicBezTo>
                  <a:pt x="13445" y="4595"/>
                  <a:pt x="13700" y="4790"/>
                  <a:pt x="13998" y="4790"/>
                </a:cubicBezTo>
                <a:cubicBezTo>
                  <a:pt x="14296" y="4790"/>
                  <a:pt x="14525" y="4595"/>
                  <a:pt x="14507" y="4358"/>
                </a:cubicBezTo>
                <a:cubicBezTo>
                  <a:pt x="14489" y="4121"/>
                  <a:pt x="14235" y="3930"/>
                  <a:pt x="13940" y="3930"/>
                </a:cubicBezTo>
                <a:close/>
                <a:moveTo>
                  <a:pt x="15242" y="3930"/>
                </a:moveTo>
                <a:cubicBezTo>
                  <a:pt x="14947" y="3930"/>
                  <a:pt x="14722" y="4121"/>
                  <a:pt x="14741" y="4358"/>
                </a:cubicBezTo>
                <a:cubicBezTo>
                  <a:pt x="14760" y="4595"/>
                  <a:pt x="15016" y="4790"/>
                  <a:pt x="15315" y="4790"/>
                </a:cubicBezTo>
                <a:cubicBezTo>
                  <a:pt x="15614" y="4790"/>
                  <a:pt x="15838" y="4595"/>
                  <a:pt x="15816" y="4358"/>
                </a:cubicBezTo>
                <a:cubicBezTo>
                  <a:pt x="15794" y="4121"/>
                  <a:pt x="15537" y="3930"/>
                  <a:pt x="15242" y="3930"/>
                </a:cubicBezTo>
                <a:close/>
                <a:moveTo>
                  <a:pt x="17866" y="3930"/>
                </a:moveTo>
                <a:cubicBezTo>
                  <a:pt x="17571" y="3930"/>
                  <a:pt x="17353" y="4121"/>
                  <a:pt x="17379" y="4358"/>
                </a:cubicBezTo>
                <a:cubicBezTo>
                  <a:pt x="17406" y="4595"/>
                  <a:pt x="17671" y="4790"/>
                  <a:pt x="17969" y="4790"/>
                </a:cubicBezTo>
                <a:cubicBezTo>
                  <a:pt x="18268" y="4790"/>
                  <a:pt x="18485" y="4595"/>
                  <a:pt x="18455" y="4358"/>
                </a:cubicBezTo>
                <a:cubicBezTo>
                  <a:pt x="18425" y="4121"/>
                  <a:pt x="18161" y="3930"/>
                  <a:pt x="17866" y="3930"/>
                </a:cubicBezTo>
                <a:close/>
                <a:moveTo>
                  <a:pt x="19187" y="3930"/>
                </a:moveTo>
                <a:cubicBezTo>
                  <a:pt x="18892" y="3930"/>
                  <a:pt x="18677" y="4121"/>
                  <a:pt x="18708" y="4358"/>
                </a:cubicBezTo>
                <a:cubicBezTo>
                  <a:pt x="18739" y="4595"/>
                  <a:pt x="19007" y="4790"/>
                  <a:pt x="19306" y="4790"/>
                </a:cubicBezTo>
                <a:cubicBezTo>
                  <a:pt x="19604" y="4790"/>
                  <a:pt x="19818" y="4595"/>
                  <a:pt x="19784" y="4358"/>
                </a:cubicBezTo>
                <a:cubicBezTo>
                  <a:pt x="19749" y="4121"/>
                  <a:pt x="19482" y="3930"/>
                  <a:pt x="19187" y="3930"/>
                </a:cubicBezTo>
                <a:close/>
                <a:moveTo>
                  <a:pt x="725" y="4986"/>
                </a:moveTo>
                <a:cubicBezTo>
                  <a:pt x="426" y="4986"/>
                  <a:pt x="160" y="5183"/>
                  <a:pt x="133" y="5426"/>
                </a:cubicBezTo>
                <a:cubicBezTo>
                  <a:pt x="106" y="5671"/>
                  <a:pt x="329" y="5870"/>
                  <a:pt x="632" y="5870"/>
                </a:cubicBezTo>
                <a:cubicBezTo>
                  <a:pt x="934" y="5870"/>
                  <a:pt x="1200" y="5671"/>
                  <a:pt x="1224" y="5426"/>
                </a:cubicBezTo>
                <a:cubicBezTo>
                  <a:pt x="1248" y="5183"/>
                  <a:pt x="1024" y="4986"/>
                  <a:pt x="725" y="4986"/>
                </a:cubicBezTo>
                <a:close/>
                <a:moveTo>
                  <a:pt x="2044" y="4986"/>
                </a:moveTo>
                <a:cubicBezTo>
                  <a:pt x="1745" y="4986"/>
                  <a:pt x="1483" y="5183"/>
                  <a:pt x="1461" y="5426"/>
                </a:cubicBezTo>
                <a:cubicBezTo>
                  <a:pt x="1437" y="5671"/>
                  <a:pt x="1664" y="5870"/>
                  <a:pt x="1967" y="5870"/>
                </a:cubicBezTo>
                <a:cubicBezTo>
                  <a:pt x="2270" y="5870"/>
                  <a:pt x="2531" y="5671"/>
                  <a:pt x="2551" y="5426"/>
                </a:cubicBezTo>
                <a:cubicBezTo>
                  <a:pt x="2570" y="5183"/>
                  <a:pt x="2344" y="4986"/>
                  <a:pt x="2044" y="4986"/>
                </a:cubicBezTo>
                <a:close/>
                <a:moveTo>
                  <a:pt x="3383" y="4986"/>
                </a:moveTo>
                <a:cubicBezTo>
                  <a:pt x="3083" y="4986"/>
                  <a:pt x="2826" y="5183"/>
                  <a:pt x="2807" y="5426"/>
                </a:cubicBezTo>
                <a:cubicBezTo>
                  <a:pt x="2788" y="5671"/>
                  <a:pt x="3018" y="5870"/>
                  <a:pt x="3321" y="5870"/>
                </a:cubicBezTo>
                <a:cubicBezTo>
                  <a:pt x="3624" y="5870"/>
                  <a:pt x="3882" y="5671"/>
                  <a:pt x="3898" y="5426"/>
                </a:cubicBezTo>
                <a:cubicBezTo>
                  <a:pt x="3913" y="5183"/>
                  <a:pt x="3683" y="4986"/>
                  <a:pt x="3383" y="4986"/>
                </a:cubicBezTo>
                <a:close/>
                <a:moveTo>
                  <a:pt x="4704" y="4986"/>
                </a:moveTo>
                <a:cubicBezTo>
                  <a:pt x="4404" y="4986"/>
                  <a:pt x="4149" y="5183"/>
                  <a:pt x="4134" y="5426"/>
                </a:cubicBezTo>
                <a:cubicBezTo>
                  <a:pt x="4120" y="5671"/>
                  <a:pt x="4354" y="5870"/>
                  <a:pt x="4657" y="5870"/>
                </a:cubicBezTo>
                <a:cubicBezTo>
                  <a:pt x="4959" y="5870"/>
                  <a:pt x="5214" y="5671"/>
                  <a:pt x="5226" y="5426"/>
                </a:cubicBezTo>
                <a:cubicBezTo>
                  <a:pt x="5237" y="5183"/>
                  <a:pt x="5003" y="4986"/>
                  <a:pt x="4704" y="4986"/>
                </a:cubicBezTo>
                <a:close/>
                <a:moveTo>
                  <a:pt x="6042" y="4986"/>
                </a:moveTo>
                <a:cubicBezTo>
                  <a:pt x="5743" y="4986"/>
                  <a:pt x="5492" y="5183"/>
                  <a:pt x="5481" y="5426"/>
                </a:cubicBezTo>
                <a:cubicBezTo>
                  <a:pt x="5471" y="5671"/>
                  <a:pt x="5708" y="5870"/>
                  <a:pt x="6011" y="5870"/>
                </a:cubicBezTo>
                <a:cubicBezTo>
                  <a:pt x="6313" y="5870"/>
                  <a:pt x="6565" y="5671"/>
                  <a:pt x="6572" y="5426"/>
                </a:cubicBezTo>
                <a:cubicBezTo>
                  <a:pt x="6579" y="5183"/>
                  <a:pt x="6342" y="4986"/>
                  <a:pt x="6042" y="4986"/>
                </a:cubicBezTo>
                <a:close/>
                <a:moveTo>
                  <a:pt x="7362" y="4986"/>
                </a:moveTo>
                <a:cubicBezTo>
                  <a:pt x="7063" y="4986"/>
                  <a:pt x="6815" y="5183"/>
                  <a:pt x="6809" y="5426"/>
                </a:cubicBezTo>
                <a:cubicBezTo>
                  <a:pt x="6802" y="5671"/>
                  <a:pt x="7043" y="5870"/>
                  <a:pt x="7346" y="5870"/>
                </a:cubicBezTo>
                <a:cubicBezTo>
                  <a:pt x="7649" y="5870"/>
                  <a:pt x="7896" y="5671"/>
                  <a:pt x="7899" y="5426"/>
                </a:cubicBezTo>
                <a:cubicBezTo>
                  <a:pt x="7902" y="5183"/>
                  <a:pt x="7662" y="4986"/>
                  <a:pt x="7362" y="4986"/>
                </a:cubicBezTo>
                <a:close/>
                <a:moveTo>
                  <a:pt x="8701" y="4986"/>
                </a:moveTo>
                <a:cubicBezTo>
                  <a:pt x="8401" y="4986"/>
                  <a:pt x="8157" y="5183"/>
                  <a:pt x="8155" y="5426"/>
                </a:cubicBezTo>
                <a:cubicBezTo>
                  <a:pt x="8153" y="5671"/>
                  <a:pt x="8397" y="5870"/>
                  <a:pt x="8700" y="5870"/>
                </a:cubicBezTo>
                <a:cubicBezTo>
                  <a:pt x="9004" y="5870"/>
                  <a:pt x="9248" y="5671"/>
                  <a:pt x="9246" y="5426"/>
                </a:cubicBezTo>
                <a:cubicBezTo>
                  <a:pt x="9245" y="5183"/>
                  <a:pt x="9001" y="4986"/>
                  <a:pt x="8701" y="4986"/>
                </a:cubicBezTo>
                <a:close/>
                <a:moveTo>
                  <a:pt x="10021" y="4986"/>
                </a:moveTo>
                <a:cubicBezTo>
                  <a:pt x="9722" y="4986"/>
                  <a:pt x="9481" y="5183"/>
                  <a:pt x="9483" y="5426"/>
                </a:cubicBezTo>
                <a:cubicBezTo>
                  <a:pt x="9486" y="5671"/>
                  <a:pt x="9734" y="5870"/>
                  <a:pt x="10036" y="5870"/>
                </a:cubicBezTo>
                <a:cubicBezTo>
                  <a:pt x="10339" y="5870"/>
                  <a:pt x="10580" y="5671"/>
                  <a:pt x="10574" y="5426"/>
                </a:cubicBezTo>
                <a:cubicBezTo>
                  <a:pt x="10569" y="5183"/>
                  <a:pt x="10321" y="4986"/>
                  <a:pt x="10021" y="4986"/>
                </a:cubicBezTo>
                <a:close/>
                <a:moveTo>
                  <a:pt x="11361" y="4986"/>
                </a:moveTo>
                <a:cubicBezTo>
                  <a:pt x="11061" y="4986"/>
                  <a:pt x="10824" y="5183"/>
                  <a:pt x="10830" y="5426"/>
                </a:cubicBezTo>
                <a:cubicBezTo>
                  <a:pt x="10837" y="5671"/>
                  <a:pt x="11088" y="5870"/>
                  <a:pt x="11391" y="5870"/>
                </a:cubicBezTo>
                <a:cubicBezTo>
                  <a:pt x="11694" y="5870"/>
                  <a:pt x="11930" y="5671"/>
                  <a:pt x="11920" y="5426"/>
                </a:cubicBezTo>
                <a:cubicBezTo>
                  <a:pt x="11910" y="5183"/>
                  <a:pt x="11661" y="4986"/>
                  <a:pt x="11361" y="4986"/>
                </a:cubicBezTo>
                <a:close/>
                <a:moveTo>
                  <a:pt x="12681" y="4986"/>
                </a:moveTo>
                <a:cubicBezTo>
                  <a:pt x="12382" y="4986"/>
                  <a:pt x="12148" y="5183"/>
                  <a:pt x="12159" y="5426"/>
                </a:cubicBezTo>
                <a:cubicBezTo>
                  <a:pt x="12170" y="5671"/>
                  <a:pt x="12424" y="5870"/>
                  <a:pt x="12726" y="5870"/>
                </a:cubicBezTo>
                <a:cubicBezTo>
                  <a:pt x="13030" y="5870"/>
                  <a:pt x="13263" y="5671"/>
                  <a:pt x="13249" y="5426"/>
                </a:cubicBezTo>
                <a:cubicBezTo>
                  <a:pt x="13235" y="5183"/>
                  <a:pt x="12981" y="4986"/>
                  <a:pt x="12681" y="4986"/>
                </a:cubicBezTo>
                <a:close/>
                <a:moveTo>
                  <a:pt x="14003" y="4986"/>
                </a:moveTo>
                <a:cubicBezTo>
                  <a:pt x="13703" y="4986"/>
                  <a:pt x="13472" y="5183"/>
                  <a:pt x="13487" y="5426"/>
                </a:cubicBezTo>
                <a:cubicBezTo>
                  <a:pt x="13502" y="5671"/>
                  <a:pt x="13760" y="5870"/>
                  <a:pt x="14063" y="5870"/>
                </a:cubicBezTo>
                <a:cubicBezTo>
                  <a:pt x="14365" y="5870"/>
                  <a:pt x="14597" y="5671"/>
                  <a:pt x="14578" y="5426"/>
                </a:cubicBezTo>
                <a:cubicBezTo>
                  <a:pt x="14560" y="5183"/>
                  <a:pt x="14301" y="4986"/>
                  <a:pt x="14003" y="4986"/>
                </a:cubicBezTo>
                <a:close/>
                <a:moveTo>
                  <a:pt x="15342" y="4986"/>
                </a:moveTo>
                <a:cubicBezTo>
                  <a:pt x="15042" y="4986"/>
                  <a:pt x="14815" y="5183"/>
                  <a:pt x="14834" y="5426"/>
                </a:cubicBezTo>
                <a:cubicBezTo>
                  <a:pt x="14853" y="5671"/>
                  <a:pt x="15115" y="5870"/>
                  <a:pt x="15418" y="5870"/>
                </a:cubicBezTo>
                <a:cubicBezTo>
                  <a:pt x="15720" y="5870"/>
                  <a:pt x="15947" y="5671"/>
                  <a:pt x="15925" y="5426"/>
                </a:cubicBezTo>
                <a:cubicBezTo>
                  <a:pt x="15902" y="5183"/>
                  <a:pt x="15641" y="4986"/>
                  <a:pt x="15342" y="4986"/>
                </a:cubicBezTo>
                <a:close/>
                <a:moveTo>
                  <a:pt x="16663" y="4986"/>
                </a:moveTo>
                <a:cubicBezTo>
                  <a:pt x="16364" y="4986"/>
                  <a:pt x="16140" y="5183"/>
                  <a:pt x="16163" y="5426"/>
                </a:cubicBezTo>
                <a:cubicBezTo>
                  <a:pt x="16186" y="5671"/>
                  <a:pt x="16451" y="5870"/>
                  <a:pt x="16753" y="5870"/>
                </a:cubicBezTo>
                <a:cubicBezTo>
                  <a:pt x="17056" y="5870"/>
                  <a:pt x="17280" y="5671"/>
                  <a:pt x="17253" y="5426"/>
                </a:cubicBezTo>
                <a:cubicBezTo>
                  <a:pt x="17226" y="5183"/>
                  <a:pt x="16962" y="4986"/>
                  <a:pt x="16663" y="4986"/>
                </a:cubicBezTo>
                <a:close/>
                <a:moveTo>
                  <a:pt x="18003" y="4986"/>
                </a:moveTo>
                <a:cubicBezTo>
                  <a:pt x="17704" y="4986"/>
                  <a:pt x="17483" y="5183"/>
                  <a:pt x="17510" y="5426"/>
                </a:cubicBezTo>
                <a:cubicBezTo>
                  <a:pt x="17538" y="5671"/>
                  <a:pt x="17807" y="5870"/>
                  <a:pt x="18109" y="5870"/>
                </a:cubicBezTo>
                <a:cubicBezTo>
                  <a:pt x="18412" y="5870"/>
                  <a:pt x="18632" y="5671"/>
                  <a:pt x="18601" y="5426"/>
                </a:cubicBezTo>
                <a:cubicBezTo>
                  <a:pt x="18570" y="5183"/>
                  <a:pt x="18302" y="4986"/>
                  <a:pt x="18003" y="4986"/>
                </a:cubicBezTo>
                <a:close/>
                <a:moveTo>
                  <a:pt x="19324" y="4986"/>
                </a:moveTo>
                <a:cubicBezTo>
                  <a:pt x="19024" y="4986"/>
                  <a:pt x="18807" y="5183"/>
                  <a:pt x="18839" y="5426"/>
                </a:cubicBezTo>
                <a:cubicBezTo>
                  <a:pt x="18871" y="5671"/>
                  <a:pt x="19143" y="5870"/>
                  <a:pt x="19446" y="5870"/>
                </a:cubicBezTo>
                <a:cubicBezTo>
                  <a:pt x="19748" y="5870"/>
                  <a:pt x="19965" y="5671"/>
                  <a:pt x="19930" y="5426"/>
                </a:cubicBezTo>
                <a:cubicBezTo>
                  <a:pt x="19895" y="5183"/>
                  <a:pt x="19623" y="4986"/>
                  <a:pt x="19324" y="4986"/>
                </a:cubicBezTo>
                <a:close/>
                <a:moveTo>
                  <a:pt x="602" y="6064"/>
                </a:moveTo>
                <a:cubicBezTo>
                  <a:pt x="299" y="6064"/>
                  <a:pt x="30" y="6266"/>
                  <a:pt x="2" y="6516"/>
                </a:cubicBezTo>
                <a:cubicBezTo>
                  <a:pt x="-26" y="6767"/>
                  <a:pt x="200" y="6973"/>
                  <a:pt x="507" y="6973"/>
                </a:cubicBezTo>
                <a:cubicBezTo>
                  <a:pt x="814" y="6973"/>
                  <a:pt x="1084" y="6767"/>
                  <a:pt x="1109" y="6516"/>
                </a:cubicBezTo>
                <a:cubicBezTo>
                  <a:pt x="1133" y="6266"/>
                  <a:pt x="906" y="6064"/>
                  <a:pt x="602" y="6064"/>
                </a:cubicBezTo>
                <a:close/>
                <a:moveTo>
                  <a:pt x="1959" y="6064"/>
                </a:moveTo>
                <a:cubicBezTo>
                  <a:pt x="1656" y="6064"/>
                  <a:pt x="1391" y="6266"/>
                  <a:pt x="1367" y="6516"/>
                </a:cubicBezTo>
                <a:cubicBezTo>
                  <a:pt x="1343" y="6767"/>
                  <a:pt x="1573" y="6973"/>
                  <a:pt x="1880" y="6973"/>
                </a:cubicBezTo>
                <a:cubicBezTo>
                  <a:pt x="2187" y="6973"/>
                  <a:pt x="2453" y="6767"/>
                  <a:pt x="2473" y="6516"/>
                </a:cubicBezTo>
                <a:cubicBezTo>
                  <a:pt x="2493" y="6266"/>
                  <a:pt x="2263" y="6064"/>
                  <a:pt x="1959" y="6064"/>
                </a:cubicBezTo>
                <a:close/>
                <a:moveTo>
                  <a:pt x="3298" y="6064"/>
                </a:moveTo>
                <a:cubicBezTo>
                  <a:pt x="2994" y="6064"/>
                  <a:pt x="2733" y="6266"/>
                  <a:pt x="2713" y="6516"/>
                </a:cubicBezTo>
                <a:cubicBezTo>
                  <a:pt x="2694" y="6767"/>
                  <a:pt x="2927" y="6973"/>
                  <a:pt x="3235" y="6973"/>
                </a:cubicBezTo>
                <a:cubicBezTo>
                  <a:pt x="3542" y="6973"/>
                  <a:pt x="3803" y="6767"/>
                  <a:pt x="3819" y="6516"/>
                </a:cubicBezTo>
                <a:cubicBezTo>
                  <a:pt x="3835" y="6266"/>
                  <a:pt x="3602" y="6064"/>
                  <a:pt x="3298" y="6064"/>
                </a:cubicBezTo>
                <a:close/>
                <a:moveTo>
                  <a:pt x="4656" y="6064"/>
                </a:moveTo>
                <a:cubicBezTo>
                  <a:pt x="4352" y="6064"/>
                  <a:pt x="4093" y="6266"/>
                  <a:pt x="4078" y="6516"/>
                </a:cubicBezTo>
                <a:cubicBezTo>
                  <a:pt x="4063" y="6767"/>
                  <a:pt x="4300" y="6973"/>
                  <a:pt x="4608" y="6973"/>
                </a:cubicBezTo>
                <a:cubicBezTo>
                  <a:pt x="4915" y="6973"/>
                  <a:pt x="5173" y="6767"/>
                  <a:pt x="5185" y="6516"/>
                </a:cubicBezTo>
                <a:cubicBezTo>
                  <a:pt x="5196" y="6266"/>
                  <a:pt x="4959" y="6064"/>
                  <a:pt x="4656" y="6064"/>
                </a:cubicBezTo>
                <a:close/>
                <a:moveTo>
                  <a:pt x="5994" y="6064"/>
                </a:moveTo>
                <a:cubicBezTo>
                  <a:pt x="5691" y="6064"/>
                  <a:pt x="5436" y="6266"/>
                  <a:pt x="5425" y="6516"/>
                </a:cubicBezTo>
                <a:cubicBezTo>
                  <a:pt x="5414" y="6767"/>
                  <a:pt x="5655" y="6973"/>
                  <a:pt x="5962" y="6973"/>
                </a:cubicBezTo>
                <a:cubicBezTo>
                  <a:pt x="6269" y="6973"/>
                  <a:pt x="6524" y="6767"/>
                  <a:pt x="6531" y="6516"/>
                </a:cubicBezTo>
                <a:cubicBezTo>
                  <a:pt x="6539" y="6266"/>
                  <a:pt x="6298" y="6064"/>
                  <a:pt x="5994" y="6064"/>
                </a:cubicBezTo>
                <a:close/>
                <a:moveTo>
                  <a:pt x="7352" y="6064"/>
                </a:moveTo>
                <a:cubicBezTo>
                  <a:pt x="7048" y="6064"/>
                  <a:pt x="6796" y="6266"/>
                  <a:pt x="6790" y="6516"/>
                </a:cubicBezTo>
                <a:cubicBezTo>
                  <a:pt x="6783" y="6767"/>
                  <a:pt x="7028" y="6973"/>
                  <a:pt x="7335" y="6973"/>
                </a:cubicBezTo>
                <a:cubicBezTo>
                  <a:pt x="7642" y="6973"/>
                  <a:pt x="7893" y="6767"/>
                  <a:pt x="7896" y="6516"/>
                </a:cubicBezTo>
                <a:cubicBezTo>
                  <a:pt x="7899" y="6266"/>
                  <a:pt x="7655" y="6064"/>
                  <a:pt x="7352" y="6064"/>
                </a:cubicBezTo>
                <a:close/>
                <a:moveTo>
                  <a:pt x="8690" y="6064"/>
                </a:moveTo>
                <a:cubicBezTo>
                  <a:pt x="8386" y="6064"/>
                  <a:pt x="8139" y="6266"/>
                  <a:pt x="8137" y="6516"/>
                </a:cubicBezTo>
                <a:cubicBezTo>
                  <a:pt x="8135" y="6767"/>
                  <a:pt x="8382" y="6973"/>
                  <a:pt x="8690" y="6973"/>
                </a:cubicBezTo>
                <a:cubicBezTo>
                  <a:pt x="8997" y="6973"/>
                  <a:pt x="9244" y="6767"/>
                  <a:pt x="9243" y="6516"/>
                </a:cubicBezTo>
                <a:cubicBezTo>
                  <a:pt x="9241" y="6266"/>
                  <a:pt x="8995" y="6064"/>
                  <a:pt x="8690" y="6064"/>
                </a:cubicBezTo>
                <a:close/>
                <a:moveTo>
                  <a:pt x="10048" y="6064"/>
                </a:moveTo>
                <a:cubicBezTo>
                  <a:pt x="9744" y="6064"/>
                  <a:pt x="9500" y="6266"/>
                  <a:pt x="9502" y="6516"/>
                </a:cubicBezTo>
                <a:cubicBezTo>
                  <a:pt x="9504" y="6767"/>
                  <a:pt x="9755" y="6973"/>
                  <a:pt x="10062" y="6973"/>
                </a:cubicBezTo>
                <a:cubicBezTo>
                  <a:pt x="10370" y="6973"/>
                  <a:pt x="10614" y="6767"/>
                  <a:pt x="10608" y="6516"/>
                </a:cubicBezTo>
                <a:cubicBezTo>
                  <a:pt x="10602" y="6266"/>
                  <a:pt x="10352" y="6064"/>
                  <a:pt x="10048" y="6064"/>
                </a:cubicBezTo>
                <a:close/>
                <a:moveTo>
                  <a:pt x="11387" y="6064"/>
                </a:moveTo>
                <a:cubicBezTo>
                  <a:pt x="11083" y="6064"/>
                  <a:pt x="10842" y="6266"/>
                  <a:pt x="10849" y="6516"/>
                </a:cubicBezTo>
                <a:cubicBezTo>
                  <a:pt x="10856" y="6767"/>
                  <a:pt x="11110" y="6973"/>
                  <a:pt x="11417" y="6973"/>
                </a:cubicBezTo>
                <a:cubicBezTo>
                  <a:pt x="11725" y="6973"/>
                  <a:pt x="11965" y="6767"/>
                  <a:pt x="11954" y="6516"/>
                </a:cubicBezTo>
                <a:cubicBezTo>
                  <a:pt x="11944" y="6266"/>
                  <a:pt x="11691" y="6064"/>
                  <a:pt x="11387" y="6064"/>
                </a:cubicBezTo>
                <a:close/>
                <a:moveTo>
                  <a:pt x="12745" y="6064"/>
                </a:moveTo>
                <a:cubicBezTo>
                  <a:pt x="12441" y="6064"/>
                  <a:pt x="12204" y="6266"/>
                  <a:pt x="12215" y="6516"/>
                </a:cubicBezTo>
                <a:cubicBezTo>
                  <a:pt x="12226" y="6767"/>
                  <a:pt x="12485" y="6973"/>
                  <a:pt x="12791" y="6973"/>
                </a:cubicBezTo>
                <a:cubicBezTo>
                  <a:pt x="13099" y="6973"/>
                  <a:pt x="13336" y="6767"/>
                  <a:pt x="13321" y="6516"/>
                </a:cubicBezTo>
                <a:cubicBezTo>
                  <a:pt x="13307" y="6266"/>
                  <a:pt x="13048" y="6064"/>
                  <a:pt x="12745" y="6064"/>
                </a:cubicBezTo>
                <a:close/>
                <a:moveTo>
                  <a:pt x="14084" y="6064"/>
                </a:moveTo>
                <a:cubicBezTo>
                  <a:pt x="13781" y="6064"/>
                  <a:pt x="13547" y="6266"/>
                  <a:pt x="13562" y="6516"/>
                </a:cubicBezTo>
                <a:cubicBezTo>
                  <a:pt x="13577" y="6767"/>
                  <a:pt x="13839" y="6973"/>
                  <a:pt x="14146" y="6973"/>
                </a:cubicBezTo>
                <a:cubicBezTo>
                  <a:pt x="14453" y="6973"/>
                  <a:pt x="14687" y="6767"/>
                  <a:pt x="14668" y="6516"/>
                </a:cubicBezTo>
                <a:cubicBezTo>
                  <a:pt x="14649" y="6266"/>
                  <a:pt x="14387" y="6064"/>
                  <a:pt x="14084" y="6064"/>
                </a:cubicBezTo>
                <a:close/>
                <a:moveTo>
                  <a:pt x="15424" y="6064"/>
                </a:moveTo>
                <a:cubicBezTo>
                  <a:pt x="15120" y="6064"/>
                  <a:pt x="14889" y="6266"/>
                  <a:pt x="14909" y="6516"/>
                </a:cubicBezTo>
                <a:cubicBezTo>
                  <a:pt x="14929" y="6767"/>
                  <a:pt x="15194" y="6973"/>
                  <a:pt x="15501" y="6973"/>
                </a:cubicBezTo>
                <a:cubicBezTo>
                  <a:pt x="15808" y="6973"/>
                  <a:pt x="16039" y="6767"/>
                  <a:pt x="16015" y="6516"/>
                </a:cubicBezTo>
                <a:cubicBezTo>
                  <a:pt x="15992" y="6266"/>
                  <a:pt x="15727" y="6064"/>
                  <a:pt x="15424" y="6064"/>
                </a:cubicBezTo>
                <a:close/>
                <a:moveTo>
                  <a:pt x="16781" y="6064"/>
                </a:moveTo>
                <a:cubicBezTo>
                  <a:pt x="16479" y="6064"/>
                  <a:pt x="16251" y="6266"/>
                  <a:pt x="16275" y="6516"/>
                </a:cubicBezTo>
                <a:cubicBezTo>
                  <a:pt x="16299" y="6767"/>
                  <a:pt x="16568" y="6973"/>
                  <a:pt x="16875" y="6973"/>
                </a:cubicBezTo>
                <a:cubicBezTo>
                  <a:pt x="17182" y="6973"/>
                  <a:pt x="17408" y="6767"/>
                  <a:pt x="17381" y="6516"/>
                </a:cubicBezTo>
                <a:cubicBezTo>
                  <a:pt x="17353" y="6266"/>
                  <a:pt x="17085" y="6064"/>
                  <a:pt x="16781" y="6064"/>
                </a:cubicBezTo>
                <a:close/>
                <a:moveTo>
                  <a:pt x="18121" y="6064"/>
                </a:moveTo>
                <a:cubicBezTo>
                  <a:pt x="17818" y="6064"/>
                  <a:pt x="17594" y="6266"/>
                  <a:pt x="17623" y="6516"/>
                </a:cubicBezTo>
                <a:cubicBezTo>
                  <a:pt x="17651" y="6767"/>
                  <a:pt x="17924" y="6973"/>
                  <a:pt x="18231" y="6973"/>
                </a:cubicBezTo>
                <a:cubicBezTo>
                  <a:pt x="18538" y="6973"/>
                  <a:pt x="18761" y="6767"/>
                  <a:pt x="18729" y="6516"/>
                </a:cubicBezTo>
                <a:cubicBezTo>
                  <a:pt x="18697" y="6266"/>
                  <a:pt x="18425" y="6064"/>
                  <a:pt x="18121" y="6064"/>
                </a:cubicBezTo>
                <a:close/>
                <a:moveTo>
                  <a:pt x="19480" y="6064"/>
                </a:moveTo>
                <a:cubicBezTo>
                  <a:pt x="19176" y="6064"/>
                  <a:pt x="18956" y="6266"/>
                  <a:pt x="18989" y="6516"/>
                </a:cubicBezTo>
                <a:cubicBezTo>
                  <a:pt x="19021" y="6767"/>
                  <a:pt x="19297" y="6973"/>
                  <a:pt x="19605" y="6973"/>
                </a:cubicBezTo>
                <a:cubicBezTo>
                  <a:pt x="19911" y="6973"/>
                  <a:pt x="20131" y="6767"/>
                  <a:pt x="20095" y="6516"/>
                </a:cubicBezTo>
                <a:cubicBezTo>
                  <a:pt x="20059" y="6266"/>
                  <a:pt x="19783" y="6064"/>
                  <a:pt x="19480" y="6064"/>
                </a:cubicBezTo>
                <a:close/>
                <a:moveTo>
                  <a:pt x="1856" y="7184"/>
                </a:moveTo>
                <a:cubicBezTo>
                  <a:pt x="1548" y="7184"/>
                  <a:pt x="1279" y="7391"/>
                  <a:pt x="1255" y="7649"/>
                </a:cubicBezTo>
                <a:cubicBezTo>
                  <a:pt x="1230" y="7907"/>
                  <a:pt x="1463" y="8119"/>
                  <a:pt x="1774" y="8119"/>
                </a:cubicBezTo>
                <a:cubicBezTo>
                  <a:pt x="2086" y="8119"/>
                  <a:pt x="2356" y="7907"/>
                  <a:pt x="2377" y="7649"/>
                </a:cubicBezTo>
                <a:cubicBezTo>
                  <a:pt x="2397" y="7391"/>
                  <a:pt x="2164" y="7184"/>
                  <a:pt x="1856" y="7184"/>
                </a:cubicBezTo>
                <a:close/>
                <a:moveTo>
                  <a:pt x="3232" y="7184"/>
                </a:moveTo>
                <a:cubicBezTo>
                  <a:pt x="2924" y="7184"/>
                  <a:pt x="2658" y="7391"/>
                  <a:pt x="2638" y="7649"/>
                </a:cubicBezTo>
                <a:cubicBezTo>
                  <a:pt x="2618" y="7907"/>
                  <a:pt x="2855" y="8119"/>
                  <a:pt x="3167" y="8119"/>
                </a:cubicBezTo>
                <a:cubicBezTo>
                  <a:pt x="3478" y="8119"/>
                  <a:pt x="3744" y="7907"/>
                  <a:pt x="3761" y="7649"/>
                </a:cubicBezTo>
                <a:cubicBezTo>
                  <a:pt x="3777" y="7391"/>
                  <a:pt x="3540" y="7184"/>
                  <a:pt x="3232" y="7184"/>
                </a:cubicBezTo>
                <a:close/>
                <a:moveTo>
                  <a:pt x="4590" y="7184"/>
                </a:moveTo>
                <a:cubicBezTo>
                  <a:pt x="4281" y="7184"/>
                  <a:pt x="4019" y="7391"/>
                  <a:pt x="4003" y="7649"/>
                </a:cubicBezTo>
                <a:cubicBezTo>
                  <a:pt x="3988" y="7907"/>
                  <a:pt x="4228" y="8119"/>
                  <a:pt x="4540" y="8119"/>
                </a:cubicBezTo>
                <a:cubicBezTo>
                  <a:pt x="4851" y="8119"/>
                  <a:pt x="5114" y="7907"/>
                  <a:pt x="5126" y="7649"/>
                </a:cubicBezTo>
                <a:cubicBezTo>
                  <a:pt x="5138" y="7391"/>
                  <a:pt x="4897" y="7184"/>
                  <a:pt x="4590" y="7184"/>
                </a:cubicBezTo>
                <a:close/>
                <a:moveTo>
                  <a:pt x="5965" y="7184"/>
                </a:moveTo>
                <a:cubicBezTo>
                  <a:pt x="5657" y="7184"/>
                  <a:pt x="5398" y="7391"/>
                  <a:pt x="5388" y="7649"/>
                </a:cubicBezTo>
                <a:cubicBezTo>
                  <a:pt x="5376" y="7907"/>
                  <a:pt x="5621" y="8119"/>
                  <a:pt x="5932" y="8119"/>
                </a:cubicBezTo>
                <a:cubicBezTo>
                  <a:pt x="6244" y="8119"/>
                  <a:pt x="6502" y="7907"/>
                  <a:pt x="6509" y="7649"/>
                </a:cubicBezTo>
                <a:cubicBezTo>
                  <a:pt x="6517" y="7391"/>
                  <a:pt x="6273" y="7184"/>
                  <a:pt x="5965" y="7184"/>
                </a:cubicBezTo>
                <a:close/>
                <a:moveTo>
                  <a:pt x="7322" y="7184"/>
                </a:moveTo>
                <a:cubicBezTo>
                  <a:pt x="7014" y="7184"/>
                  <a:pt x="6759" y="7391"/>
                  <a:pt x="6752" y="7649"/>
                </a:cubicBezTo>
                <a:cubicBezTo>
                  <a:pt x="6746" y="7907"/>
                  <a:pt x="6993" y="8119"/>
                  <a:pt x="7305" y="8119"/>
                </a:cubicBezTo>
                <a:cubicBezTo>
                  <a:pt x="7617" y="8119"/>
                  <a:pt x="7871" y="7907"/>
                  <a:pt x="7874" y="7649"/>
                </a:cubicBezTo>
                <a:cubicBezTo>
                  <a:pt x="7877" y="7391"/>
                  <a:pt x="7630" y="7184"/>
                  <a:pt x="7322" y="7184"/>
                </a:cubicBezTo>
                <a:close/>
                <a:moveTo>
                  <a:pt x="8698" y="7184"/>
                </a:moveTo>
                <a:cubicBezTo>
                  <a:pt x="8390" y="7184"/>
                  <a:pt x="8139" y="7391"/>
                  <a:pt x="8137" y="7649"/>
                </a:cubicBezTo>
                <a:cubicBezTo>
                  <a:pt x="8135" y="7907"/>
                  <a:pt x="8385" y="8119"/>
                  <a:pt x="8697" y="8119"/>
                </a:cubicBezTo>
                <a:cubicBezTo>
                  <a:pt x="9009" y="8119"/>
                  <a:pt x="9260" y="7907"/>
                  <a:pt x="9258" y="7649"/>
                </a:cubicBezTo>
                <a:cubicBezTo>
                  <a:pt x="9257" y="7391"/>
                  <a:pt x="9007" y="7184"/>
                  <a:pt x="8698" y="7184"/>
                </a:cubicBezTo>
                <a:close/>
                <a:moveTo>
                  <a:pt x="10055" y="7184"/>
                </a:moveTo>
                <a:cubicBezTo>
                  <a:pt x="9748" y="7184"/>
                  <a:pt x="9500" y="7391"/>
                  <a:pt x="9502" y="7649"/>
                </a:cubicBezTo>
                <a:cubicBezTo>
                  <a:pt x="9504" y="7907"/>
                  <a:pt x="9759" y="8119"/>
                  <a:pt x="10070" y="8119"/>
                </a:cubicBezTo>
                <a:cubicBezTo>
                  <a:pt x="10382" y="8119"/>
                  <a:pt x="10630" y="7907"/>
                  <a:pt x="10624" y="7649"/>
                </a:cubicBezTo>
                <a:cubicBezTo>
                  <a:pt x="10618" y="7391"/>
                  <a:pt x="10364" y="7184"/>
                  <a:pt x="10055" y="7184"/>
                </a:cubicBezTo>
                <a:close/>
                <a:moveTo>
                  <a:pt x="11432" y="7184"/>
                </a:moveTo>
                <a:cubicBezTo>
                  <a:pt x="11124" y="7184"/>
                  <a:pt x="10879" y="7391"/>
                  <a:pt x="10886" y="7649"/>
                </a:cubicBezTo>
                <a:cubicBezTo>
                  <a:pt x="10893" y="7907"/>
                  <a:pt x="11151" y="8119"/>
                  <a:pt x="11463" y="8119"/>
                </a:cubicBezTo>
                <a:cubicBezTo>
                  <a:pt x="11775" y="8119"/>
                  <a:pt x="12018" y="7907"/>
                  <a:pt x="12008" y="7649"/>
                </a:cubicBezTo>
                <a:cubicBezTo>
                  <a:pt x="11997" y="7391"/>
                  <a:pt x="11740" y="7184"/>
                  <a:pt x="11432" y="7184"/>
                </a:cubicBezTo>
                <a:close/>
                <a:moveTo>
                  <a:pt x="12790" y="7184"/>
                </a:moveTo>
                <a:cubicBezTo>
                  <a:pt x="12482" y="7184"/>
                  <a:pt x="12241" y="7391"/>
                  <a:pt x="12252" y="7649"/>
                </a:cubicBezTo>
                <a:cubicBezTo>
                  <a:pt x="12264" y="7907"/>
                  <a:pt x="12526" y="8119"/>
                  <a:pt x="12837" y="8119"/>
                </a:cubicBezTo>
                <a:cubicBezTo>
                  <a:pt x="13149" y="8119"/>
                  <a:pt x="13389" y="7907"/>
                  <a:pt x="13374" y="7649"/>
                </a:cubicBezTo>
                <a:cubicBezTo>
                  <a:pt x="13359" y="7391"/>
                  <a:pt x="13098" y="7184"/>
                  <a:pt x="12790" y="7184"/>
                </a:cubicBezTo>
                <a:close/>
                <a:moveTo>
                  <a:pt x="14166" y="7184"/>
                </a:moveTo>
                <a:cubicBezTo>
                  <a:pt x="13858" y="7184"/>
                  <a:pt x="13621" y="7391"/>
                  <a:pt x="13637" y="7649"/>
                </a:cubicBezTo>
                <a:cubicBezTo>
                  <a:pt x="13652" y="7907"/>
                  <a:pt x="13919" y="8119"/>
                  <a:pt x="14230" y="8119"/>
                </a:cubicBezTo>
                <a:cubicBezTo>
                  <a:pt x="14541" y="8119"/>
                  <a:pt x="14778" y="7907"/>
                  <a:pt x="14759" y="7649"/>
                </a:cubicBezTo>
                <a:cubicBezTo>
                  <a:pt x="14740" y="7391"/>
                  <a:pt x="14474" y="7184"/>
                  <a:pt x="14166" y="7184"/>
                </a:cubicBezTo>
                <a:close/>
                <a:moveTo>
                  <a:pt x="15524" y="7184"/>
                </a:moveTo>
                <a:cubicBezTo>
                  <a:pt x="15216" y="7184"/>
                  <a:pt x="14983" y="7391"/>
                  <a:pt x="15003" y="7649"/>
                </a:cubicBezTo>
                <a:cubicBezTo>
                  <a:pt x="15023" y="7907"/>
                  <a:pt x="15292" y="8119"/>
                  <a:pt x="15604" y="8119"/>
                </a:cubicBezTo>
                <a:cubicBezTo>
                  <a:pt x="15915" y="8119"/>
                  <a:pt x="16149" y="7907"/>
                  <a:pt x="16125" y="7649"/>
                </a:cubicBezTo>
                <a:cubicBezTo>
                  <a:pt x="16101" y="7391"/>
                  <a:pt x="15832" y="7184"/>
                  <a:pt x="15524" y="7184"/>
                </a:cubicBezTo>
                <a:close/>
                <a:moveTo>
                  <a:pt x="16901" y="7184"/>
                </a:moveTo>
                <a:cubicBezTo>
                  <a:pt x="16593" y="7184"/>
                  <a:pt x="16363" y="7391"/>
                  <a:pt x="16387" y="7649"/>
                </a:cubicBezTo>
                <a:cubicBezTo>
                  <a:pt x="16412" y="7907"/>
                  <a:pt x="16686" y="8119"/>
                  <a:pt x="16997" y="8119"/>
                </a:cubicBezTo>
                <a:cubicBezTo>
                  <a:pt x="17308" y="8119"/>
                  <a:pt x="17538" y="7907"/>
                  <a:pt x="17509" y="7649"/>
                </a:cubicBezTo>
                <a:cubicBezTo>
                  <a:pt x="17481" y="7391"/>
                  <a:pt x="17209" y="7184"/>
                  <a:pt x="16901" y="7184"/>
                </a:cubicBezTo>
                <a:close/>
                <a:moveTo>
                  <a:pt x="18259" y="7184"/>
                </a:moveTo>
                <a:cubicBezTo>
                  <a:pt x="17951" y="7184"/>
                  <a:pt x="17725" y="7391"/>
                  <a:pt x="17754" y="7649"/>
                </a:cubicBezTo>
                <a:cubicBezTo>
                  <a:pt x="17783" y="7907"/>
                  <a:pt x="18060" y="8119"/>
                  <a:pt x="18371" y="8119"/>
                </a:cubicBezTo>
                <a:cubicBezTo>
                  <a:pt x="18683" y="8119"/>
                  <a:pt x="18909" y="7907"/>
                  <a:pt x="18876" y="7649"/>
                </a:cubicBezTo>
                <a:cubicBezTo>
                  <a:pt x="18843" y="7391"/>
                  <a:pt x="18567" y="7184"/>
                  <a:pt x="18259" y="7184"/>
                </a:cubicBezTo>
                <a:close/>
                <a:moveTo>
                  <a:pt x="19636" y="7184"/>
                </a:moveTo>
                <a:cubicBezTo>
                  <a:pt x="19328" y="7184"/>
                  <a:pt x="19105" y="7391"/>
                  <a:pt x="19139" y="7649"/>
                </a:cubicBezTo>
                <a:cubicBezTo>
                  <a:pt x="19173" y="7907"/>
                  <a:pt x="19452" y="8119"/>
                  <a:pt x="19764" y="8119"/>
                </a:cubicBezTo>
                <a:cubicBezTo>
                  <a:pt x="20076" y="8119"/>
                  <a:pt x="20298" y="7907"/>
                  <a:pt x="20261" y="7649"/>
                </a:cubicBezTo>
                <a:cubicBezTo>
                  <a:pt x="20224" y="7391"/>
                  <a:pt x="19944" y="7184"/>
                  <a:pt x="19636" y="7184"/>
                </a:cubicBezTo>
                <a:close/>
                <a:moveTo>
                  <a:pt x="8687" y="8325"/>
                </a:moveTo>
                <a:cubicBezTo>
                  <a:pt x="8374" y="8325"/>
                  <a:pt x="8120" y="8538"/>
                  <a:pt x="8118" y="8803"/>
                </a:cubicBezTo>
                <a:cubicBezTo>
                  <a:pt x="8116" y="9069"/>
                  <a:pt x="8370" y="9287"/>
                  <a:pt x="8686" y="9287"/>
                </a:cubicBezTo>
                <a:cubicBezTo>
                  <a:pt x="9003" y="9287"/>
                  <a:pt x="9258" y="9069"/>
                  <a:pt x="9256" y="8803"/>
                </a:cubicBezTo>
                <a:cubicBezTo>
                  <a:pt x="9255" y="8538"/>
                  <a:pt x="9000" y="8325"/>
                  <a:pt x="8687" y="8325"/>
                </a:cubicBezTo>
                <a:close/>
                <a:moveTo>
                  <a:pt x="10082" y="8325"/>
                </a:moveTo>
                <a:cubicBezTo>
                  <a:pt x="9770" y="8325"/>
                  <a:pt x="9518" y="8538"/>
                  <a:pt x="9521" y="8803"/>
                </a:cubicBezTo>
                <a:cubicBezTo>
                  <a:pt x="9523" y="9069"/>
                  <a:pt x="9782" y="9287"/>
                  <a:pt x="10097" y="9287"/>
                </a:cubicBezTo>
                <a:cubicBezTo>
                  <a:pt x="10414" y="9287"/>
                  <a:pt x="10665" y="9069"/>
                  <a:pt x="10659" y="8803"/>
                </a:cubicBezTo>
                <a:cubicBezTo>
                  <a:pt x="10653" y="8538"/>
                  <a:pt x="10395" y="8325"/>
                  <a:pt x="10082" y="8325"/>
                </a:cubicBezTo>
                <a:close/>
                <a:moveTo>
                  <a:pt x="11459" y="8325"/>
                </a:moveTo>
                <a:cubicBezTo>
                  <a:pt x="11146" y="8325"/>
                  <a:pt x="10898" y="8538"/>
                  <a:pt x="10905" y="8803"/>
                </a:cubicBezTo>
                <a:cubicBezTo>
                  <a:pt x="10912" y="9069"/>
                  <a:pt x="11174" y="9287"/>
                  <a:pt x="11491" y="9287"/>
                </a:cubicBezTo>
                <a:cubicBezTo>
                  <a:pt x="11807" y="9287"/>
                  <a:pt x="12054" y="9069"/>
                  <a:pt x="12043" y="8803"/>
                </a:cubicBezTo>
                <a:cubicBezTo>
                  <a:pt x="12032" y="8538"/>
                  <a:pt x="11771" y="8325"/>
                  <a:pt x="11459" y="8325"/>
                </a:cubicBezTo>
                <a:close/>
                <a:moveTo>
                  <a:pt x="12853" y="8325"/>
                </a:moveTo>
                <a:cubicBezTo>
                  <a:pt x="12541" y="8325"/>
                  <a:pt x="12297" y="8538"/>
                  <a:pt x="12309" y="8803"/>
                </a:cubicBezTo>
                <a:cubicBezTo>
                  <a:pt x="12320" y="9069"/>
                  <a:pt x="12586" y="9287"/>
                  <a:pt x="12902" y="9287"/>
                </a:cubicBezTo>
                <a:cubicBezTo>
                  <a:pt x="13218" y="9287"/>
                  <a:pt x="13462" y="9069"/>
                  <a:pt x="13447" y="8803"/>
                </a:cubicBezTo>
                <a:cubicBezTo>
                  <a:pt x="13431" y="8538"/>
                  <a:pt x="13166" y="8325"/>
                  <a:pt x="12853" y="8325"/>
                </a:cubicBezTo>
                <a:close/>
                <a:moveTo>
                  <a:pt x="14230" y="8325"/>
                </a:moveTo>
                <a:cubicBezTo>
                  <a:pt x="13918" y="8325"/>
                  <a:pt x="13677" y="8538"/>
                  <a:pt x="13693" y="8803"/>
                </a:cubicBezTo>
                <a:cubicBezTo>
                  <a:pt x="13709" y="9069"/>
                  <a:pt x="13980" y="9287"/>
                  <a:pt x="14295" y="9287"/>
                </a:cubicBezTo>
                <a:cubicBezTo>
                  <a:pt x="14611" y="9287"/>
                  <a:pt x="14852" y="9069"/>
                  <a:pt x="14831" y="8803"/>
                </a:cubicBezTo>
                <a:cubicBezTo>
                  <a:pt x="14812" y="8538"/>
                  <a:pt x="14542" y="8325"/>
                  <a:pt x="14230" y="8325"/>
                </a:cubicBezTo>
                <a:close/>
                <a:moveTo>
                  <a:pt x="15625" y="8325"/>
                </a:moveTo>
                <a:cubicBezTo>
                  <a:pt x="15312" y="8325"/>
                  <a:pt x="15076" y="8538"/>
                  <a:pt x="15096" y="8803"/>
                </a:cubicBezTo>
                <a:cubicBezTo>
                  <a:pt x="15117" y="9069"/>
                  <a:pt x="15391" y="9287"/>
                  <a:pt x="15707" y="9287"/>
                </a:cubicBezTo>
                <a:cubicBezTo>
                  <a:pt x="16023" y="9287"/>
                  <a:pt x="16260" y="9069"/>
                  <a:pt x="16235" y="8803"/>
                </a:cubicBezTo>
                <a:cubicBezTo>
                  <a:pt x="16211" y="8538"/>
                  <a:pt x="15937" y="8325"/>
                  <a:pt x="15625" y="8325"/>
                </a:cubicBezTo>
                <a:close/>
                <a:moveTo>
                  <a:pt x="17019" y="8325"/>
                </a:moveTo>
                <a:cubicBezTo>
                  <a:pt x="16707" y="8325"/>
                  <a:pt x="16474" y="8538"/>
                  <a:pt x="16500" y="8803"/>
                </a:cubicBezTo>
                <a:cubicBezTo>
                  <a:pt x="16525" y="9069"/>
                  <a:pt x="16803" y="9287"/>
                  <a:pt x="17118" y="9287"/>
                </a:cubicBezTo>
                <a:cubicBezTo>
                  <a:pt x="17435" y="9287"/>
                  <a:pt x="17667" y="9069"/>
                  <a:pt x="17637" y="8803"/>
                </a:cubicBezTo>
                <a:cubicBezTo>
                  <a:pt x="17608" y="8538"/>
                  <a:pt x="17332" y="8325"/>
                  <a:pt x="17019" y="8325"/>
                </a:cubicBezTo>
                <a:close/>
                <a:moveTo>
                  <a:pt x="18397" y="8325"/>
                </a:moveTo>
                <a:cubicBezTo>
                  <a:pt x="18085" y="8325"/>
                  <a:pt x="17855" y="8538"/>
                  <a:pt x="17885" y="8803"/>
                </a:cubicBezTo>
                <a:cubicBezTo>
                  <a:pt x="17915" y="9069"/>
                  <a:pt x="18196" y="9287"/>
                  <a:pt x="18512" y="9287"/>
                </a:cubicBezTo>
                <a:cubicBezTo>
                  <a:pt x="18828" y="9287"/>
                  <a:pt x="19057" y="9069"/>
                  <a:pt x="19023" y="8803"/>
                </a:cubicBezTo>
                <a:cubicBezTo>
                  <a:pt x="18990" y="8538"/>
                  <a:pt x="18709" y="8325"/>
                  <a:pt x="18397" y="8325"/>
                </a:cubicBezTo>
                <a:close/>
                <a:moveTo>
                  <a:pt x="8696" y="9487"/>
                </a:moveTo>
                <a:cubicBezTo>
                  <a:pt x="8379" y="9487"/>
                  <a:pt x="8120" y="9706"/>
                  <a:pt x="8118" y="9979"/>
                </a:cubicBezTo>
                <a:cubicBezTo>
                  <a:pt x="8116" y="10253"/>
                  <a:pt x="8373" y="10476"/>
                  <a:pt x="8695" y="10476"/>
                </a:cubicBezTo>
                <a:cubicBezTo>
                  <a:pt x="9016" y="10476"/>
                  <a:pt x="9275" y="10253"/>
                  <a:pt x="9273" y="9979"/>
                </a:cubicBezTo>
                <a:cubicBezTo>
                  <a:pt x="9271" y="9706"/>
                  <a:pt x="9014" y="9487"/>
                  <a:pt x="8696" y="9487"/>
                </a:cubicBezTo>
                <a:close/>
                <a:moveTo>
                  <a:pt x="10090" y="9487"/>
                </a:moveTo>
                <a:cubicBezTo>
                  <a:pt x="9774" y="9487"/>
                  <a:pt x="9518" y="9706"/>
                  <a:pt x="9521" y="9979"/>
                </a:cubicBezTo>
                <a:cubicBezTo>
                  <a:pt x="9523" y="10253"/>
                  <a:pt x="9786" y="10476"/>
                  <a:pt x="10106" y="10476"/>
                </a:cubicBezTo>
                <a:cubicBezTo>
                  <a:pt x="10427" y="10476"/>
                  <a:pt x="10682" y="10253"/>
                  <a:pt x="10676" y="9979"/>
                </a:cubicBezTo>
                <a:cubicBezTo>
                  <a:pt x="10670" y="9706"/>
                  <a:pt x="10408" y="9487"/>
                  <a:pt x="10090" y="9487"/>
                </a:cubicBezTo>
                <a:close/>
                <a:moveTo>
                  <a:pt x="11504" y="9487"/>
                </a:moveTo>
                <a:cubicBezTo>
                  <a:pt x="11186" y="9487"/>
                  <a:pt x="10935" y="9706"/>
                  <a:pt x="10942" y="9979"/>
                </a:cubicBezTo>
                <a:cubicBezTo>
                  <a:pt x="10950" y="10253"/>
                  <a:pt x="11216" y="10476"/>
                  <a:pt x="11537" y="10476"/>
                </a:cubicBezTo>
                <a:cubicBezTo>
                  <a:pt x="11858" y="10476"/>
                  <a:pt x="12108" y="10253"/>
                  <a:pt x="12097" y="9979"/>
                </a:cubicBezTo>
                <a:cubicBezTo>
                  <a:pt x="12086" y="9706"/>
                  <a:pt x="11821" y="9487"/>
                  <a:pt x="11504" y="9487"/>
                </a:cubicBezTo>
                <a:close/>
                <a:moveTo>
                  <a:pt x="12917" y="9487"/>
                </a:moveTo>
                <a:cubicBezTo>
                  <a:pt x="12601" y="9487"/>
                  <a:pt x="12353" y="9706"/>
                  <a:pt x="12365" y="9979"/>
                </a:cubicBezTo>
                <a:cubicBezTo>
                  <a:pt x="12377" y="10253"/>
                  <a:pt x="12647" y="10476"/>
                  <a:pt x="12967" y="10476"/>
                </a:cubicBezTo>
                <a:cubicBezTo>
                  <a:pt x="13288" y="10476"/>
                  <a:pt x="13536" y="10253"/>
                  <a:pt x="13520" y="9979"/>
                </a:cubicBezTo>
                <a:cubicBezTo>
                  <a:pt x="13504" y="9706"/>
                  <a:pt x="13234" y="9487"/>
                  <a:pt x="12917" y="9487"/>
                </a:cubicBezTo>
                <a:close/>
                <a:moveTo>
                  <a:pt x="14312" y="9487"/>
                </a:moveTo>
                <a:cubicBezTo>
                  <a:pt x="13996" y="9487"/>
                  <a:pt x="13751" y="9706"/>
                  <a:pt x="13768" y="9979"/>
                </a:cubicBezTo>
                <a:cubicBezTo>
                  <a:pt x="13784" y="10253"/>
                  <a:pt x="14059" y="10476"/>
                  <a:pt x="14380" y="10476"/>
                </a:cubicBezTo>
                <a:cubicBezTo>
                  <a:pt x="14700" y="10476"/>
                  <a:pt x="14944" y="10253"/>
                  <a:pt x="14924" y="9979"/>
                </a:cubicBezTo>
                <a:cubicBezTo>
                  <a:pt x="14903" y="9706"/>
                  <a:pt x="14628" y="9487"/>
                  <a:pt x="14312" y="9487"/>
                </a:cubicBezTo>
                <a:close/>
                <a:moveTo>
                  <a:pt x="15726" y="9487"/>
                </a:moveTo>
                <a:cubicBezTo>
                  <a:pt x="15408" y="9487"/>
                  <a:pt x="15168" y="9706"/>
                  <a:pt x="15190" y="9979"/>
                </a:cubicBezTo>
                <a:cubicBezTo>
                  <a:pt x="15211" y="10253"/>
                  <a:pt x="15489" y="10476"/>
                  <a:pt x="15811" y="10476"/>
                </a:cubicBezTo>
                <a:cubicBezTo>
                  <a:pt x="16131" y="10476"/>
                  <a:pt x="16370" y="10253"/>
                  <a:pt x="16345" y="9979"/>
                </a:cubicBezTo>
                <a:cubicBezTo>
                  <a:pt x="16319" y="9706"/>
                  <a:pt x="16042" y="9487"/>
                  <a:pt x="15726" y="9487"/>
                </a:cubicBezTo>
                <a:close/>
                <a:moveTo>
                  <a:pt x="17139" y="9487"/>
                </a:moveTo>
                <a:cubicBezTo>
                  <a:pt x="16822" y="9487"/>
                  <a:pt x="16586" y="9706"/>
                  <a:pt x="16612" y="9979"/>
                </a:cubicBezTo>
                <a:cubicBezTo>
                  <a:pt x="16638" y="10253"/>
                  <a:pt x="16920" y="10476"/>
                  <a:pt x="17240" y="10476"/>
                </a:cubicBezTo>
                <a:cubicBezTo>
                  <a:pt x="17561" y="10476"/>
                  <a:pt x="17797" y="10253"/>
                  <a:pt x="17767" y="9979"/>
                </a:cubicBezTo>
                <a:cubicBezTo>
                  <a:pt x="17737" y="9706"/>
                  <a:pt x="17456" y="9487"/>
                  <a:pt x="17139" y="9487"/>
                </a:cubicBezTo>
                <a:close/>
                <a:moveTo>
                  <a:pt x="8686" y="10712"/>
                </a:moveTo>
                <a:cubicBezTo>
                  <a:pt x="8364" y="10712"/>
                  <a:pt x="8101" y="10939"/>
                  <a:pt x="8099" y="11220"/>
                </a:cubicBezTo>
                <a:cubicBezTo>
                  <a:pt x="8097" y="11503"/>
                  <a:pt x="8359" y="11733"/>
                  <a:pt x="8685" y="11733"/>
                </a:cubicBezTo>
                <a:cubicBezTo>
                  <a:pt x="9011" y="11733"/>
                  <a:pt x="9273" y="11503"/>
                  <a:pt x="9271" y="11220"/>
                </a:cubicBezTo>
                <a:cubicBezTo>
                  <a:pt x="9270" y="10939"/>
                  <a:pt x="9008" y="10712"/>
                  <a:pt x="8686" y="10712"/>
                </a:cubicBezTo>
                <a:close/>
                <a:moveTo>
                  <a:pt x="10117" y="10712"/>
                </a:moveTo>
                <a:cubicBezTo>
                  <a:pt x="9796" y="10712"/>
                  <a:pt x="9537" y="10939"/>
                  <a:pt x="9540" y="11220"/>
                </a:cubicBezTo>
                <a:cubicBezTo>
                  <a:pt x="9542" y="11503"/>
                  <a:pt x="9808" y="11733"/>
                  <a:pt x="10133" y="11733"/>
                </a:cubicBezTo>
                <a:cubicBezTo>
                  <a:pt x="10460" y="11733"/>
                  <a:pt x="10718" y="11503"/>
                  <a:pt x="10712" y="11220"/>
                </a:cubicBezTo>
                <a:cubicBezTo>
                  <a:pt x="10705" y="10939"/>
                  <a:pt x="10439" y="10712"/>
                  <a:pt x="10117" y="10712"/>
                </a:cubicBezTo>
                <a:close/>
                <a:moveTo>
                  <a:pt x="11549" y="10712"/>
                </a:moveTo>
                <a:cubicBezTo>
                  <a:pt x="11227" y="10712"/>
                  <a:pt x="10972" y="10939"/>
                  <a:pt x="10980" y="11220"/>
                </a:cubicBezTo>
                <a:cubicBezTo>
                  <a:pt x="10987" y="11503"/>
                  <a:pt x="11258" y="11733"/>
                  <a:pt x="11584" y="11733"/>
                </a:cubicBezTo>
                <a:cubicBezTo>
                  <a:pt x="11910" y="11733"/>
                  <a:pt x="12163" y="11503"/>
                  <a:pt x="12152" y="11220"/>
                </a:cubicBezTo>
                <a:cubicBezTo>
                  <a:pt x="12141" y="10939"/>
                  <a:pt x="11871" y="10712"/>
                  <a:pt x="11549" y="10712"/>
                </a:cubicBezTo>
                <a:close/>
                <a:moveTo>
                  <a:pt x="12981" y="10712"/>
                </a:moveTo>
                <a:cubicBezTo>
                  <a:pt x="12659" y="10712"/>
                  <a:pt x="12408" y="10939"/>
                  <a:pt x="12421" y="11220"/>
                </a:cubicBezTo>
                <a:cubicBezTo>
                  <a:pt x="12433" y="11503"/>
                  <a:pt x="12707" y="11733"/>
                  <a:pt x="13033" y="11733"/>
                </a:cubicBezTo>
                <a:cubicBezTo>
                  <a:pt x="13359" y="11733"/>
                  <a:pt x="13609" y="11503"/>
                  <a:pt x="13593" y="11220"/>
                </a:cubicBezTo>
                <a:cubicBezTo>
                  <a:pt x="13577" y="10939"/>
                  <a:pt x="13303" y="10712"/>
                  <a:pt x="12981" y="10712"/>
                </a:cubicBezTo>
                <a:close/>
                <a:moveTo>
                  <a:pt x="14395" y="10712"/>
                </a:moveTo>
                <a:cubicBezTo>
                  <a:pt x="14073" y="10712"/>
                  <a:pt x="13825" y="10939"/>
                  <a:pt x="13842" y="11220"/>
                </a:cubicBezTo>
                <a:cubicBezTo>
                  <a:pt x="13860" y="11503"/>
                  <a:pt x="14139" y="11733"/>
                  <a:pt x="14464" y="11733"/>
                </a:cubicBezTo>
                <a:cubicBezTo>
                  <a:pt x="14789" y="11733"/>
                  <a:pt x="15037" y="11503"/>
                  <a:pt x="15016" y="11220"/>
                </a:cubicBezTo>
                <a:cubicBezTo>
                  <a:pt x="14994" y="10939"/>
                  <a:pt x="14716" y="10712"/>
                  <a:pt x="14395" y="10712"/>
                </a:cubicBezTo>
                <a:close/>
                <a:moveTo>
                  <a:pt x="15826" y="10712"/>
                </a:moveTo>
                <a:cubicBezTo>
                  <a:pt x="15504" y="10712"/>
                  <a:pt x="15261" y="10939"/>
                  <a:pt x="15283" y="11220"/>
                </a:cubicBezTo>
                <a:cubicBezTo>
                  <a:pt x="15306" y="11503"/>
                  <a:pt x="15587" y="11733"/>
                  <a:pt x="15913" y="11733"/>
                </a:cubicBezTo>
                <a:cubicBezTo>
                  <a:pt x="16239" y="11733"/>
                  <a:pt x="16482" y="11503"/>
                  <a:pt x="16456" y="11220"/>
                </a:cubicBezTo>
                <a:cubicBezTo>
                  <a:pt x="16430" y="10939"/>
                  <a:pt x="16148" y="10712"/>
                  <a:pt x="15826" y="10712"/>
                </a:cubicBezTo>
                <a:close/>
                <a:moveTo>
                  <a:pt x="17258" y="10712"/>
                </a:moveTo>
                <a:cubicBezTo>
                  <a:pt x="16937" y="10712"/>
                  <a:pt x="16698" y="10939"/>
                  <a:pt x="16725" y="11220"/>
                </a:cubicBezTo>
                <a:cubicBezTo>
                  <a:pt x="16752" y="11503"/>
                  <a:pt x="17038" y="11733"/>
                  <a:pt x="17363" y="11733"/>
                </a:cubicBezTo>
                <a:cubicBezTo>
                  <a:pt x="17689" y="11733"/>
                  <a:pt x="17927" y="11503"/>
                  <a:pt x="17896" y="11220"/>
                </a:cubicBezTo>
                <a:cubicBezTo>
                  <a:pt x="17865" y="10939"/>
                  <a:pt x="17579" y="10712"/>
                  <a:pt x="17258" y="10712"/>
                </a:cubicBezTo>
                <a:close/>
                <a:moveTo>
                  <a:pt x="10145" y="11959"/>
                </a:moveTo>
                <a:cubicBezTo>
                  <a:pt x="9819" y="11959"/>
                  <a:pt x="9556" y="12193"/>
                  <a:pt x="9558" y="12482"/>
                </a:cubicBezTo>
                <a:cubicBezTo>
                  <a:pt x="9561" y="12773"/>
                  <a:pt x="9831" y="13011"/>
                  <a:pt x="10162" y="13011"/>
                </a:cubicBezTo>
                <a:cubicBezTo>
                  <a:pt x="10493" y="13011"/>
                  <a:pt x="10755" y="12773"/>
                  <a:pt x="10748" y="12482"/>
                </a:cubicBezTo>
                <a:cubicBezTo>
                  <a:pt x="10742" y="12193"/>
                  <a:pt x="10472" y="11959"/>
                  <a:pt x="10145" y="11959"/>
                </a:cubicBezTo>
                <a:close/>
                <a:moveTo>
                  <a:pt x="11595" y="11959"/>
                </a:moveTo>
                <a:cubicBezTo>
                  <a:pt x="11268" y="11959"/>
                  <a:pt x="11010" y="12193"/>
                  <a:pt x="11017" y="12482"/>
                </a:cubicBezTo>
                <a:cubicBezTo>
                  <a:pt x="11025" y="12773"/>
                  <a:pt x="11300" y="13011"/>
                  <a:pt x="11630" y="13011"/>
                </a:cubicBezTo>
                <a:cubicBezTo>
                  <a:pt x="11961" y="13011"/>
                  <a:pt x="12219" y="12773"/>
                  <a:pt x="12207" y="12482"/>
                </a:cubicBezTo>
                <a:cubicBezTo>
                  <a:pt x="12196" y="12193"/>
                  <a:pt x="11922" y="11959"/>
                  <a:pt x="11595" y="11959"/>
                </a:cubicBezTo>
                <a:close/>
                <a:moveTo>
                  <a:pt x="13045" y="11959"/>
                </a:moveTo>
                <a:cubicBezTo>
                  <a:pt x="12719" y="11959"/>
                  <a:pt x="12464" y="12193"/>
                  <a:pt x="12477" y="12482"/>
                </a:cubicBezTo>
                <a:cubicBezTo>
                  <a:pt x="12490" y="12773"/>
                  <a:pt x="12769" y="13011"/>
                  <a:pt x="13099" y="13011"/>
                </a:cubicBezTo>
                <a:cubicBezTo>
                  <a:pt x="13430" y="13011"/>
                  <a:pt x="13684" y="12773"/>
                  <a:pt x="13667" y="12482"/>
                </a:cubicBezTo>
                <a:cubicBezTo>
                  <a:pt x="13650" y="12193"/>
                  <a:pt x="13372" y="11959"/>
                  <a:pt x="13045" y="11959"/>
                </a:cubicBezTo>
                <a:close/>
                <a:moveTo>
                  <a:pt x="14496" y="11959"/>
                </a:moveTo>
                <a:cubicBezTo>
                  <a:pt x="14170" y="11959"/>
                  <a:pt x="13919" y="12193"/>
                  <a:pt x="13937" y="12482"/>
                </a:cubicBezTo>
                <a:cubicBezTo>
                  <a:pt x="13954" y="12773"/>
                  <a:pt x="14237" y="13011"/>
                  <a:pt x="14568" y="13011"/>
                </a:cubicBezTo>
                <a:cubicBezTo>
                  <a:pt x="14898" y="13011"/>
                  <a:pt x="15149" y="12773"/>
                  <a:pt x="15127" y="12482"/>
                </a:cubicBezTo>
                <a:cubicBezTo>
                  <a:pt x="15105" y="12193"/>
                  <a:pt x="14822" y="11959"/>
                  <a:pt x="14496" y="11959"/>
                </a:cubicBezTo>
                <a:close/>
                <a:moveTo>
                  <a:pt x="15928" y="11959"/>
                </a:moveTo>
                <a:cubicBezTo>
                  <a:pt x="15601" y="11959"/>
                  <a:pt x="15354" y="12193"/>
                  <a:pt x="15377" y="12482"/>
                </a:cubicBezTo>
                <a:cubicBezTo>
                  <a:pt x="15400" y="12773"/>
                  <a:pt x="15687" y="13011"/>
                  <a:pt x="16017" y="13011"/>
                </a:cubicBezTo>
                <a:cubicBezTo>
                  <a:pt x="16348" y="13011"/>
                  <a:pt x="16595" y="12773"/>
                  <a:pt x="16568" y="12482"/>
                </a:cubicBezTo>
                <a:cubicBezTo>
                  <a:pt x="16541" y="12193"/>
                  <a:pt x="16254" y="11959"/>
                  <a:pt x="15928" y="11959"/>
                </a:cubicBezTo>
                <a:close/>
                <a:moveTo>
                  <a:pt x="17378" y="11959"/>
                </a:moveTo>
                <a:cubicBezTo>
                  <a:pt x="17052" y="11959"/>
                  <a:pt x="16809" y="12193"/>
                  <a:pt x="16837" y="12482"/>
                </a:cubicBezTo>
                <a:cubicBezTo>
                  <a:pt x="16865" y="12773"/>
                  <a:pt x="17156" y="13011"/>
                  <a:pt x="17486" y="13011"/>
                </a:cubicBezTo>
                <a:cubicBezTo>
                  <a:pt x="17817" y="13011"/>
                  <a:pt x="18058" y="12773"/>
                  <a:pt x="18027" y="12482"/>
                </a:cubicBezTo>
                <a:cubicBezTo>
                  <a:pt x="17995" y="12193"/>
                  <a:pt x="17704" y="11959"/>
                  <a:pt x="17378" y="11959"/>
                </a:cubicBezTo>
                <a:close/>
                <a:moveTo>
                  <a:pt x="10153" y="13248"/>
                </a:moveTo>
                <a:cubicBezTo>
                  <a:pt x="9822" y="13248"/>
                  <a:pt x="9555" y="13488"/>
                  <a:pt x="9558" y="13787"/>
                </a:cubicBezTo>
                <a:cubicBezTo>
                  <a:pt x="9561" y="14087"/>
                  <a:pt x="9836" y="14332"/>
                  <a:pt x="10171" y="14332"/>
                </a:cubicBezTo>
                <a:cubicBezTo>
                  <a:pt x="10507" y="14332"/>
                  <a:pt x="10774" y="14087"/>
                  <a:pt x="10767" y="13787"/>
                </a:cubicBezTo>
                <a:cubicBezTo>
                  <a:pt x="10760" y="13488"/>
                  <a:pt x="10485" y="13248"/>
                  <a:pt x="10153" y="13248"/>
                </a:cubicBezTo>
                <a:close/>
                <a:moveTo>
                  <a:pt x="11622" y="13248"/>
                </a:moveTo>
                <a:cubicBezTo>
                  <a:pt x="11290" y="13248"/>
                  <a:pt x="11028" y="13488"/>
                  <a:pt x="11036" y="13787"/>
                </a:cubicBezTo>
                <a:cubicBezTo>
                  <a:pt x="11044" y="14087"/>
                  <a:pt x="11323" y="14332"/>
                  <a:pt x="11659" y="14332"/>
                </a:cubicBezTo>
                <a:cubicBezTo>
                  <a:pt x="11995" y="14332"/>
                  <a:pt x="12256" y="14087"/>
                  <a:pt x="12244" y="13787"/>
                </a:cubicBezTo>
                <a:cubicBezTo>
                  <a:pt x="12232" y="13488"/>
                  <a:pt x="11954" y="13248"/>
                  <a:pt x="11622" y="13248"/>
                </a:cubicBezTo>
                <a:close/>
                <a:moveTo>
                  <a:pt x="13110" y="13248"/>
                </a:moveTo>
                <a:cubicBezTo>
                  <a:pt x="12779" y="13248"/>
                  <a:pt x="12520" y="13488"/>
                  <a:pt x="12533" y="13787"/>
                </a:cubicBezTo>
                <a:cubicBezTo>
                  <a:pt x="12546" y="14087"/>
                  <a:pt x="12829" y="14332"/>
                  <a:pt x="13165" y="14332"/>
                </a:cubicBezTo>
                <a:cubicBezTo>
                  <a:pt x="13501" y="14332"/>
                  <a:pt x="13759" y="14087"/>
                  <a:pt x="13742" y="13787"/>
                </a:cubicBezTo>
                <a:cubicBezTo>
                  <a:pt x="13725" y="13488"/>
                  <a:pt x="13442" y="13248"/>
                  <a:pt x="13110" y="13248"/>
                </a:cubicBezTo>
                <a:close/>
                <a:moveTo>
                  <a:pt x="14580" y="13248"/>
                </a:moveTo>
                <a:cubicBezTo>
                  <a:pt x="14248" y="13248"/>
                  <a:pt x="13993" y="13488"/>
                  <a:pt x="14011" y="13787"/>
                </a:cubicBezTo>
                <a:cubicBezTo>
                  <a:pt x="14030" y="14087"/>
                  <a:pt x="14318" y="14332"/>
                  <a:pt x="14653" y="14332"/>
                </a:cubicBezTo>
                <a:cubicBezTo>
                  <a:pt x="14988" y="14332"/>
                  <a:pt x="15243" y="14087"/>
                  <a:pt x="15220" y="13787"/>
                </a:cubicBezTo>
                <a:cubicBezTo>
                  <a:pt x="15198" y="13488"/>
                  <a:pt x="14910" y="13248"/>
                  <a:pt x="14580" y="13248"/>
                </a:cubicBezTo>
                <a:close/>
                <a:moveTo>
                  <a:pt x="16048" y="13248"/>
                </a:moveTo>
                <a:cubicBezTo>
                  <a:pt x="15716" y="13248"/>
                  <a:pt x="15466" y="13488"/>
                  <a:pt x="15490" y="13787"/>
                </a:cubicBezTo>
                <a:cubicBezTo>
                  <a:pt x="15513" y="14087"/>
                  <a:pt x="15804" y="14332"/>
                  <a:pt x="16140" y="14332"/>
                </a:cubicBezTo>
                <a:cubicBezTo>
                  <a:pt x="16476" y="14332"/>
                  <a:pt x="16726" y="14087"/>
                  <a:pt x="16698" y="13787"/>
                </a:cubicBezTo>
                <a:cubicBezTo>
                  <a:pt x="16671" y="13488"/>
                  <a:pt x="16379" y="13248"/>
                  <a:pt x="16048" y="13248"/>
                </a:cubicBezTo>
                <a:close/>
                <a:moveTo>
                  <a:pt x="17516" y="13248"/>
                </a:moveTo>
                <a:cubicBezTo>
                  <a:pt x="17185" y="13248"/>
                  <a:pt x="16939" y="13488"/>
                  <a:pt x="16968" y="13787"/>
                </a:cubicBezTo>
                <a:cubicBezTo>
                  <a:pt x="16996" y="14087"/>
                  <a:pt x="17292" y="14332"/>
                  <a:pt x="17627" y="14332"/>
                </a:cubicBezTo>
                <a:cubicBezTo>
                  <a:pt x="17964" y="14332"/>
                  <a:pt x="18209" y="14087"/>
                  <a:pt x="18176" y="13787"/>
                </a:cubicBezTo>
                <a:cubicBezTo>
                  <a:pt x="18143" y="13488"/>
                  <a:pt x="17848" y="13248"/>
                  <a:pt x="17516" y="13248"/>
                </a:cubicBezTo>
                <a:close/>
                <a:moveTo>
                  <a:pt x="8695" y="14579"/>
                </a:moveTo>
                <a:cubicBezTo>
                  <a:pt x="8358" y="14579"/>
                  <a:pt x="8083" y="14828"/>
                  <a:pt x="8081" y="15135"/>
                </a:cubicBezTo>
                <a:cubicBezTo>
                  <a:pt x="8078" y="15446"/>
                  <a:pt x="8352" y="15698"/>
                  <a:pt x="8694" y="15698"/>
                </a:cubicBezTo>
                <a:cubicBezTo>
                  <a:pt x="9035" y="15698"/>
                  <a:pt x="9310" y="15446"/>
                  <a:pt x="9308" y="15135"/>
                </a:cubicBezTo>
                <a:cubicBezTo>
                  <a:pt x="9306" y="14828"/>
                  <a:pt x="9032" y="14579"/>
                  <a:pt x="8695" y="14579"/>
                </a:cubicBezTo>
                <a:close/>
                <a:moveTo>
                  <a:pt x="10181" y="14579"/>
                </a:moveTo>
                <a:cubicBezTo>
                  <a:pt x="9845" y="14579"/>
                  <a:pt x="9574" y="14828"/>
                  <a:pt x="9577" y="15135"/>
                </a:cubicBezTo>
                <a:cubicBezTo>
                  <a:pt x="9580" y="15446"/>
                  <a:pt x="9859" y="15698"/>
                  <a:pt x="10200" y="15698"/>
                </a:cubicBezTo>
                <a:cubicBezTo>
                  <a:pt x="10541" y="15698"/>
                  <a:pt x="10812" y="15446"/>
                  <a:pt x="10805" y="15135"/>
                </a:cubicBezTo>
                <a:cubicBezTo>
                  <a:pt x="10797" y="14828"/>
                  <a:pt x="10519" y="14579"/>
                  <a:pt x="10181" y="14579"/>
                </a:cubicBezTo>
                <a:close/>
                <a:moveTo>
                  <a:pt x="11669" y="14579"/>
                </a:moveTo>
                <a:cubicBezTo>
                  <a:pt x="11332" y="14579"/>
                  <a:pt x="11065" y="14828"/>
                  <a:pt x="11073" y="15135"/>
                </a:cubicBezTo>
                <a:cubicBezTo>
                  <a:pt x="11082" y="15446"/>
                  <a:pt x="11365" y="15698"/>
                  <a:pt x="11706" y="15698"/>
                </a:cubicBezTo>
                <a:cubicBezTo>
                  <a:pt x="12048" y="15698"/>
                  <a:pt x="12313" y="15446"/>
                  <a:pt x="12300" y="15135"/>
                </a:cubicBezTo>
                <a:cubicBezTo>
                  <a:pt x="12288" y="14828"/>
                  <a:pt x="12006" y="14579"/>
                  <a:pt x="11669" y="14579"/>
                </a:cubicBezTo>
                <a:close/>
                <a:moveTo>
                  <a:pt x="13174" y="14579"/>
                </a:moveTo>
                <a:cubicBezTo>
                  <a:pt x="12838" y="14579"/>
                  <a:pt x="12575" y="14828"/>
                  <a:pt x="12589" y="15135"/>
                </a:cubicBezTo>
                <a:cubicBezTo>
                  <a:pt x="12603" y="15446"/>
                  <a:pt x="12891" y="15698"/>
                  <a:pt x="13232" y="15698"/>
                </a:cubicBezTo>
                <a:cubicBezTo>
                  <a:pt x="13573" y="15698"/>
                  <a:pt x="13835" y="15446"/>
                  <a:pt x="13817" y="15135"/>
                </a:cubicBezTo>
                <a:cubicBezTo>
                  <a:pt x="13799" y="14828"/>
                  <a:pt x="13511" y="14579"/>
                  <a:pt x="13174" y="14579"/>
                </a:cubicBezTo>
                <a:close/>
                <a:moveTo>
                  <a:pt x="14663" y="14579"/>
                </a:moveTo>
                <a:cubicBezTo>
                  <a:pt x="14326" y="14579"/>
                  <a:pt x="14067" y="14828"/>
                  <a:pt x="14086" y="15135"/>
                </a:cubicBezTo>
                <a:cubicBezTo>
                  <a:pt x="14105" y="15446"/>
                  <a:pt x="14398" y="15698"/>
                  <a:pt x="14738" y="15698"/>
                </a:cubicBezTo>
                <a:cubicBezTo>
                  <a:pt x="15079" y="15698"/>
                  <a:pt x="15338" y="15446"/>
                  <a:pt x="15314" y="15135"/>
                </a:cubicBezTo>
                <a:cubicBezTo>
                  <a:pt x="15291" y="14828"/>
                  <a:pt x="14999" y="14579"/>
                  <a:pt x="14663" y="14579"/>
                </a:cubicBezTo>
                <a:close/>
                <a:moveTo>
                  <a:pt x="16168" y="14579"/>
                </a:moveTo>
                <a:cubicBezTo>
                  <a:pt x="15831" y="14579"/>
                  <a:pt x="15578" y="14828"/>
                  <a:pt x="15602" y="15135"/>
                </a:cubicBezTo>
                <a:cubicBezTo>
                  <a:pt x="15626" y="15446"/>
                  <a:pt x="15922" y="15698"/>
                  <a:pt x="16264" y="15698"/>
                </a:cubicBezTo>
                <a:cubicBezTo>
                  <a:pt x="16604" y="15698"/>
                  <a:pt x="16858" y="15446"/>
                  <a:pt x="16829" y="15135"/>
                </a:cubicBezTo>
                <a:cubicBezTo>
                  <a:pt x="16801" y="14828"/>
                  <a:pt x="16505" y="14579"/>
                  <a:pt x="16168" y="14579"/>
                </a:cubicBezTo>
                <a:close/>
                <a:moveTo>
                  <a:pt x="17655" y="14579"/>
                </a:moveTo>
                <a:cubicBezTo>
                  <a:pt x="17319" y="14579"/>
                  <a:pt x="17069" y="14828"/>
                  <a:pt x="17099" y="15135"/>
                </a:cubicBezTo>
                <a:cubicBezTo>
                  <a:pt x="17128" y="15446"/>
                  <a:pt x="17429" y="15698"/>
                  <a:pt x="17770" y="15698"/>
                </a:cubicBezTo>
                <a:cubicBezTo>
                  <a:pt x="18111" y="15698"/>
                  <a:pt x="18360" y="15446"/>
                  <a:pt x="18326" y="15135"/>
                </a:cubicBezTo>
                <a:cubicBezTo>
                  <a:pt x="18292" y="14828"/>
                  <a:pt x="17992" y="14579"/>
                  <a:pt x="17655" y="14579"/>
                </a:cubicBezTo>
                <a:close/>
                <a:moveTo>
                  <a:pt x="20650" y="14579"/>
                </a:moveTo>
                <a:cubicBezTo>
                  <a:pt x="20313" y="14579"/>
                  <a:pt x="20072" y="14828"/>
                  <a:pt x="20112" y="15135"/>
                </a:cubicBezTo>
                <a:cubicBezTo>
                  <a:pt x="20153" y="15446"/>
                  <a:pt x="20462" y="15698"/>
                  <a:pt x="20804" y="15698"/>
                </a:cubicBezTo>
                <a:cubicBezTo>
                  <a:pt x="21144" y="15698"/>
                  <a:pt x="21385" y="15446"/>
                  <a:pt x="21340" y="15135"/>
                </a:cubicBezTo>
                <a:cubicBezTo>
                  <a:pt x="21296" y="14828"/>
                  <a:pt x="20986" y="14579"/>
                  <a:pt x="20650" y="14579"/>
                </a:cubicBezTo>
                <a:close/>
                <a:moveTo>
                  <a:pt x="10209" y="15952"/>
                </a:moveTo>
                <a:cubicBezTo>
                  <a:pt x="9868" y="15952"/>
                  <a:pt x="9593" y="16208"/>
                  <a:pt x="9596" y="16526"/>
                </a:cubicBezTo>
                <a:cubicBezTo>
                  <a:pt x="9599" y="16846"/>
                  <a:pt x="9882" y="17107"/>
                  <a:pt x="10228" y="17107"/>
                </a:cubicBezTo>
                <a:cubicBezTo>
                  <a:pt x="10575" y="17107"/>
                  <a:pt x="10850" y="16846"/>
                  <a:pt x="10843" y="16526"/>
                </a:cubicBezTo>
                <a:cubicBezTo>
                  <a:pt x="10835" y="16208"/>
                  <a:pt x="10552" y="15952"/>
                  <a:pt x="10209" y="15952"/>
                </a:cubicBezTo>
                <a:close/>
                <a:moveTo>
                  <a:pt x="11715" y="15952"/>
                </a:moveTo>
                <a:cubicBezTo>
                  <a:pt x="11373" y="15952"/>
                  <a:pt x="11102" y="16208"/>
                  <a:pt x="11111" y="16526"/>
                </a:cubicBezTo>
                <a:cubicBezTo>
                  <a:pt x="11119" y="16846"/>
                  <a:pt x="11407" y="17107"/>
                  <a:pt x="11754" y="17107"/>
                </a:cubicBezTo>
                <a:cubicBezTo>
                  <a:pt x="12101" y="17107"/>
                  <a:pt x="12371" y="16846"/>
                  <a:pt x="12358" y="16526"/>
                </a:cubicBezTo>
                <a:cubicBezTo>
                  <a:pt x="12345" y="16208"/>
                  <a:pt x="12057" y="15952"/>
                  <a:pt x="11715" y="15952"/>
                </a:cubicBezTo>
                <a:close/>
                <a:moveTo>
                  <a:pt x="13240" y="15952"/>
                </a:moveTo>
                <a:cubicBezTo>
                  <a:pt x="12898" y="15952"/>
                  <a:pt x="12631" y="16208"/>
                  <a:pt x="12645" y="16526"/>
                </a:cubicBezTo>
                <a:cubicBezTo>
                  <a:pt x="12659" y="16846"/>
                  <a:pt x="12952" y="17107"/>
                  <a:pt x="13298" y="17107"/>
                </a:cubicBezTo>
                <a:cubicBezTo>
                  <a:pt x="13645" y="17107"/>
                  <a:pt x="13911" y="16846"/>
                  <a:pt x="13893" y="16526"/>
                </a:cubicBezTo>
                <a:cubicBezTo>
                  <a:pt x="13874" y="16208"/>
                  <a:pt x="13582" y="15952"/>
                  <a:pt x="13240" y="15952"/>
                </a:cubicBezTo>
                <a:close/>
                <a:moveTo>
                  <a:pt x="14765" y="15952"/>
                </a:moveTo>
                <a:cubicBezTo>
                  <a:pt x="14423" y="15952"/>
                  <a:pt x="14160" y="16208"/>
                  <a:pt x="14180" y="16526"/>
                </a:cubicBezTo>
                <a:cubicBezTo>
                  <a:pt x="14199" y="16846"/>
                  <a:pt x="14497" y="17107"/>
                  <a:pt x="14843" y="17107"/>
                </a:cubicBezTo>
                <a:cubicBezTo>
                  <a:pt x="15189" y="17107"/>
                  <a:pt x="15451" y="16846"/>
                  <a:pt x="15427" y="16526"/>
                </a:cubicBezTo>
                <a:cubicBezTo>
                  <a:pt x="15403" y="16208"/>
                  <a:pt x="15106" y="15952"/>
                  <a:pt x="14765" y="15952"/>
                </a:cubicBezTo>
                <a:close/>
                <a:moveTo>
                  <a:pt x="16270" y="15952"/>
                </a:moveTo>
                <a:cubicBezTo>
                  <a:pt x="15928" y="15952"/>
                  <a:pt x="15670" y="16208"/>
                  <a:pt x="15695" y="16526"/>
                </a:cubicBezTo>
                <a:cubicBezTo>
                  <a:pt x="15720" y="16846"/>
                  <a:pt x="16022" y="17107"/>
                  <a:pt x="16369" y="17107"/>
                </a:cubicBezTo>
                <a:cubicBezTo>
                  <a:pt x="16715" y="17107"/>
                  <a:pt x="16972" y="16846"/>
                  <a:pt x="16943" y="16526"/>
                </a:cubicBezTo>
                <a:cubicBezTo>
                  <a:pt x="16913" y="16208"/>
                  <a:pt x="16612" y="15952"/>
                  <a:pt x="16270" y="15952"/>
                </a:cubicBezTo>
                <a:close/>
                <a:moveTo>
                  <a:pt x="19320" y="15952"/>
                </a:moveTo>
                <a:cubicBezTo>
                  <a:pt x="18978" y="15952"/>
                  <a:pt x="18729" y="16208"/>
                  <a:pt x="18765" y="16526"/>
                </a:cubicBezTo>
                <a:cubicBezTo>
                  <a:pt x="18801" y="16846"/>
                  <a:pt x="19112" y="17107"/>
                  <a:pt x="19458" y="17107"/>
                </a:cubicBezTo>
                <a:cubicBezTo>
                  <a:pt x="19804" y="17107"/>
                  <a:pt x="20053" y="16846"/>
                  <a:pt x="20012" y="16526"/>
                </a:cubicBezTo>
                <a:cubicBezTo>
                  <a:pt x="19972" y="16208"/>
                  <a:pt x="19662" y="15952"/>
                  <a:pt x="19320" y="15952"/>
                </a:cubicBezTo>
                <a:close/>
                <a:moveTo>
                  <a:pt x="20826" y="15952"/>
                </a:moveTo>
                <a:cubicBezTo>
                  <a:pt x="20483" y="15952"/>
                  <a:pt x="20239" y="16208"/>
                  <a:pt x="20281" y="16526"/>
                </a:cubicBezTo>
                <a:cubicBezTo>
                  <a:pt x="20323" y="16846"/>
                  <a:pt x="20638" y="17107"/>
                  <a:pt x="20985" y="17107"/>
                </a:cubicBezTo>
                <a:cubicBezTo>
                  <a:pt x="21331" y="17107"/>
                  <a:pt x="21574" y="16846"/>
                  <a:pt x="21528" y="16526"/>
                </a:cubicBezTo>
                <a:cubicBezTo>
                  <a:pt x="21482" y="16208"/>
                  <a:pt x="21167" y="15952"/>
                  <a:pt x="20826" y="15952"/>
                </a:cubicBezTo>
                <a:close/>
                <a:moveTo>
                  <a:pt x="10219" y="17347"/>
                </a:moveTo>
                <a:cubicBezTo>
                  <a:pt x="9872" y="17347"/>
                  <a:pt x="9593" y="17611"/>
                  <a:pt x="9596" y="17939"/>
                </a:cubicBezTo>
                <a:cubicBezTo>
                  <a:pt x="9599" y="18270"/>
                  <a:pt x="9887" y="18539"/>
                  <a:pt x="10239" y="18539"/>
                </a:cubicBezTo>
                <a:cubicBezTo>
                  <a:pt x="10592" y="18539"/>
                  <a:pt x="10871" y="18270"/>
                  <a:pt x="10863" y="17939"/>
                </a:cubicBezTo>
                <a:cubicBezTo>
                  <a:pt x="10856" y="17611"/>
                  <a:pt x="10567" y="17347"/>
                  <a:pt x="10219" y="17347"/>
                </a:cubicBezTo>
                <a:close/>
                <a:moveTo>
                  <a:pt x="11763" y="17347"/>
                </a:moveTo>
                <a:cubicBezTo>
                  <a:pt x="11415" y="17347"/>
                  <a:pt x="11140" y="17611"/>
                  <a:pt x="11148" y="17939"/>
                </a:cubicBezTo>
                <a:cubicBezTo>
                  <a:pt x="11157" y="18270"/>
                  <a:pt x="11450" y="18539"/>
                  <a:pt x="11802" y="18539"/>
                </a:cubicBezTo>
                <a:cubicBezTo>
                  <a:pt x="12155" y="18539"/>
                  <a:pt x="12429" y="18270"/>
                  <a:pt x="12416" y="17939"/>
                </a:cubicBezTo>
                <a:cubicBezTo>
                  <a:pt x="12402" y="17611"/>
                  <a:pt x="12110" y="17347"/>
                  <a:pt x="11763" y="17347"/>
                </a:cubicBezTo>
                <a:close/>
                <a:moveTo>
                  <a:pt x="13305" y="17347"/>
                </a:moveTo>
                <a:cubicBezTo>
                  <a:pt x="12958" y="17347"/>
                  <a:pt x="12687" y="17611"/>
                  <a:pt x="12701" y="17939"/>
                </a:cubicBezTo>
                <a:cubicBezTo>
                  <a:pt x="12716" y="18270"/>
                  <a:pt x="13014" y="18539"/>
                  <a:pt x="13365" y="18539"/>
                </a:cubicBezTo>
                <a:cubicBezTo>
                  <a:pt x="13718" y="18539"/>
                  <a:pt x="13988" y="18270"/>
                  <a:pt x="13969" y="17939"/>
                </a:cubicBezTo>
                <a:cubicBezTo>
                  <a:pt x="13950" y="17611"/>
                  <a:pt x="13653" y="17347"/>
                  <a:pt x="13305" y="17347"/>
                </a:cubicBezTo>
                <a:close/>
                <a:moveTo>
                  <a:pt x="14848" y="17347"/>
                </a:moveTo>
                <a:cubicBezTo>
                  <a:pt x="14501" y="17347"/>
                  <a:pt x="14235" y="17611"/>
                  <a:pt x="14254" y="17939"/>
                </a:cubicBezTo>
                <a:cubicBezTo>
                  <a:pt x="14275" y="18270"/>
                  <a:pt x="14578" y="18539"/>
                  <a:pt x="14930" y="18539"/>
                </a:cubicBezTo>
                <a:cubicBezTo>
                  <a:pt x="15281" y="18539"/>
                  <a:pt x="15547" y="18270"/>
                  <a:pt x="15522" y="17939"/>
                </a:cubicBezTo>
                <a:cubicBezTo>
                  <a:pt x="15498" y="17611"/>
                  <a:pt x="15195" y="17347"/>
                  <a:pt x="14848" y="17347"/>
                </a:cubicBezTo>
                <a:close/>
                <a:moveTo>
                  <a:pt x="19477" y="17347"/>
                </a:moveTo>
                <a:cubicBezTo>
                  <a:pt x="19130" y="17347"/>
                  <a:pt x="18877" y="17611"/>
                  <a:pt x="18914" y="17939"/>
                </a:cubicBezTo>
                <a:cubicBezTo>
                  <a:pt x="18952" y="18270"/>
                  <a:pt x="19268" y="18539"/>
                  <a:pt x="19620" y="18539"/>
                </a:cubicBezTo>
                <a:cubicBezTo>
                  <a:pt x="19972" y="18539"/>
                  <a:pt x="20224" y="18270"/>
                  <a:pt x="20182" y="17939"/>
                </a:cubicBezTo>
                <a:cubicBezTo>
                  <a:pt x="20141" y="17611"/>
                  <a:pt x="19825" y="17347"/>
                  <a:pt x="19477" y="17347"/>
                </a:cubicBezTo>
                <a:close/>
                <a:moveTo>
                  <a:pt x="10248" y="18826"/>
                </a:moveTo>
                <a:cubicBezTo>
                  <a:pt x="9895" y="18826"/>
                  <a:pt x="9611" y="19098"/>
                  <a:pt x="9614" y="19438"/>
                </a:cubicBezTo>
                <a:cubicBezTo>
                  <a:pt x="9618" y="19780"/>
                  <a:pt x="9911" y="20058"/>
                  <a:pt x="10268" y="20058"/>
                </a:cubicBezTo>
                <a:cubicBezTo>
                  <a:pt x="10627" y="20058"/>
                  <a:pt x="10911" y="19780"/>
                  <a:pt x="10903" y="19438"/>
                </a:cubicBezTo>
                <a:cubicBezTo>
                  <a:pt x="10895" y="19098"/>
                  <a:pt x="10602" y="18826"/>
                  <a:pt x="10248" y="18826"/>
                </a:cubicBezTo>
                <a:close/>
                <a:moveTo>
                  <a:pt x="11810" y="18826"/>
                </a:moveTo>
                <a:cubicBezTo>
                  <a:pt x="11456" y="18826"/>
                  <a:pt x="11177" y="19098"/>
                  <a:pt x="11186" y="19438"/>
                </a:cubicBezTo>
                <a:cubicBezTo>
                  <a:pt x="11195" y="19780"/>
                  <a:pt x="11492" y="20058"/>
                  <a:pt x="11851" y="20058"/>
                </a:cubicBezTo>
                <a:cubicBezTo>
                  <a:pt x="12209" y="20058"/>
                  <a:pt x="12487" y="19780"/>
                  <a:pt x="12473" y="19438"/>
                </a:cubicBezTo>
                <a:cubicBezTo>
                  <a:pt x="12460" y="19098"/>
                  <a:pt x="12163" y="18826"/>
                  <a:pt x="11810" y="18826"/>
                </a:cubicBezTo>
                <a:close/>
                <a:moveTo>
                  <a:pt x="13389" y="18826"/>
                </a:moveTo>
                <a:cubicBezTo>
                  <a:pt x="13036" y="18826"/>
                  <a:pt x="12761" y="19098"/>
                  <a:pt x="12776" y="19438"/>
                </a:cubicBezTo>
                <a:cubicBezTo>
                  <a:pt x="12791" y="19780"/>
                  <a:pt x="13094" y="20058"/>
                  <a:pt x="13452" y="20058"/>
                </a:cubicBezTo>
                <a:cubicBezTo>
                  <a:pt x="13810" y="20058"/>
                  <a:pt x="14084" y="19780"/>
                  <a:pt x="14065" y="19438"/>
                </a:cubicBezTo>
                <a:cubicBezTo>
                  <a:pt x="14045" y="19098"/>
                  <a:pt x="13743" y="18826"/>
                  <a:pt x="13389" y="18826"/>
                </a:cubicBezTo>
                <a:close/>
                <a:moveTo>
                  <a:pt x="14951" y="18826"/>
                </a:moveTo>
                <a:cubicBezTo>
                  <a:pt x="14598" y="18826"/>
                  <a:pt x="14327" y="19098"/>
                  <a:pt x="14348" y="19438"/>
                </a:cubicBezTo>
                <a:cubicBezTo>
                  <a:pt x="14369" y="19780"/>
                  <a:pt x="14677" y="20058"/>
                  <a:pt x="15035" y="20058"/>
                </a:cubicBezTo>
                <a:cubicBezTo>
                  <a:pt x="15392" y="20058"/>
                  <a:pt x="15663" y="19780"/>
                  <a:pt x="15637" y="19438"/>
                </a:cubicBezTo>
                <a:cubicBezTo>
                  <a:pt x="15611" y="19098"/>
                  <a:pt x="15303" y="18826"/>
                  <a:pt x="14951" y="18826"/>
                </a:cubicBezTo>
                <a:close/>
                <a:moveTo>
                  <a:pt x="11876" y="20326"/>
                </a:moveTo>
                <a:cubicBezTo>
                  <a:pt x="11517" y="20326"/>
                  <a:pt x="11233" y="20608"/>
                  <a:pt x="11242" y="20959"/>
                </a:cubicBezTo>
                <a:cubicBezTo>
                  <a:pt x="11251" y="21312"/>
                  <a:pt x="11554" y="21600"/>
                  <a:pt x="11919" y="21600"/>
                </a:cubicBezTo>
                <a:cubicBezTo>
                  <a:pt x="12283" y="21600"/>
                  <a:pt x="12566" y="21312"/>
                  <a:pt x="12552" y="20959"/>
                </a:cubicBezTo>
                <a:cubicBezTo>
                  <a:pt x="12537" y="20608"/>
                  <a:pt x="12235" y="20326"/>
                  <a:pt x="11876" y="20326"/>
                </a:cubicBezTo>
                <a:close/>
                <a:moveTo>
                  <a:pt x="13455" y="20326"/>
                </a:moveTo>
                <a:cubicBezTo>
                  <a:pt x="13096" y="20326"/>
                  <a:pt x="12817" y="20608"/>
                  <a:pt x="12832" y="20959"/>
                </a:cubicBezTo>
                <a:cubicBezTo>
                  <a:pt x="12848" y="21312"/>
                  <a:pt x="13156" y="21600"/>
                  <a:pt x="13520" y="21600"/>
                </a:cubicBezTo>
                <a:cubicBezTo>
                  <a:pt x="13884" y="21600"/>
                  <a:pt x="14163" y="21312"/>
                  <a:pt x="14142" y="20959"/>
                </a:cubicBezTo>
                <a:cubicBezTo>
                  <a:pt x="14122" y="20608"/>
                  <a:pt x="13814" y="20326"/>
                  <a:pt x="13455" y="20326"/>
                </a:cubicBezTo>
                <a:close/>
              </a:path>
            </a:pathLst>
          </a:custGeom>
          <a:solidFill>
            <a:schemeClr val="accent4"/>
          </a:solidFill>
          <a:ln w="12700">
            <a:miter lim="400000"/>
          </a:ln>
        </p:spPr>
        <p:txBody>
          <a:bodyPr lIns="0" tIns="0" rIns="0" bIns="0" anchor="ctr"/>
          <a:lstStyle/>
          <a:p>
            <a:pPr lvl="0">
              <a:defRPr sz="1400">
                <a:solidFill>
                  <a:srgbClr val="FFFFFF"/>
                </a:solidFill>
                <a:effectLst>
                  <a:outerShdw blurRad="38100" dist="12700" dir="5400000" rotWithShape="0">
                    <a:srgbClr val="000000">
                      <a:alpha val="50000"/>
                    </a:srgbClr>
                  </a:outerShdw>
                </a:effectLst>
              </a:defRPr>
            </a:pPr>
            <a:endParaRPr sz="1050"/>
          </a:p>
        </p:txBody>
      </p:sp>
      <p:sp>
        <p:nvSpPr>
          <p:cNvPr id="10" name="Shape 10"/>
          <p:cNvSpPr/>
          <p:nvPr/>
        </p:nvSpPr>
        <p:spPr>
          <a:xfrm>
            <a:off x="6506018" y="4664802"/>
            <a:ext cx="1145702" cy="766100"/>
          </a:xfrm>
          <a:custGeom>
            <a:avLst/>
            <a:gdLst/>
            <a:ahLst/>
            <a:cxnLst>
              <a:cxn ang="0">
                <a:pos x="wd2" y="hd2"/>
              </a:cxn>
              <a:cxn ang="5400000">
                <a:pos x="wd2" y="hd2"/>
              </a:cxn>
              <a:cxn ang="10800000">
                <a:pos x="wd2" y="hd2"/>
              </a:cxn>
              <a:cxn ang="16200000">
                <a:pos x="wd2" y="hd2"/>
              </a:cxn>
            </a:cxnLst>
            <a:rect l="0" t="0" r="r" b="b"/>
            <a:pathLst>
              <a:path w="21376" h="21600" extrusionOk="0">
                <a:moveTo>
                  <a:pt x="5773" y="0"/>
                </a:moveTo>
                <a:cubicBezTo>
                  <a:pt x="5372" y="0"/>
                  <a:pt x="5176" y="390"/>
                  <a:pt x="5336" y="874"/>
                </a:cubicBezTo>
                <a:cubicBezTo>
                  <a:pt x="5496" y="1361"/>
                  <a:pt x="5956" y="1758"/>
                  <a:pt x="6362" y="1758"/>
                </a:cubicBezTo>
                <a:cubicBezTo>
                  <a:pt x="6771" y="1758"/>
                  <a:pt x="6965" y="1361"/>
                  <a:pt x="6800" y="874"/>
                </a:cubicBezTo>
                <a:cubicBezTo>
                  <a:pt x="6635" y="390"/>
                  <a:pt x="6176" y="0"/>
                  <a:pt x="5773" y="0"/>
                </a:cubicBezTo>
                <a:close/>
                <a:moveTo>
                  <a:pt x="9340" y="0"/>
                </a:moveTo>
                <a:cubicBezTo>
                  <a:pt x="8939" y="0"/>
                  <a:pt x="8752" y="390"/>
                  <a:pt x="8924" y="874"/>
                </a:cubicBezTo>
                <a:cubicBezTo>
                  <a:pt x="9097" y="1361"/>
                  <a:pt x="9569" y="1758"/>
                  <a:pt x="9975" y="1758"/>
                </a:cubicBezTo>
                <a:cubicBezTo>
                  <a:pt x="10383" y="1758"/>
                  <a:pt x="10568" y="1361"/>
                  <a:pt x="10389" y="874"/>
                </a:cubicBezTo>
                <a:cubicBezTo>
                  <a:pt x="10212" y="390"/>
                  <a:pt x="9743" y="0"/>
                  <a:pt x="9340" y="0"/>
                </a:cubicBezTo>
                <a:close/>
                <a:moveTo>
                  <a:pt x="2894" y="2157"/>
                </a:moveTo>
                <a:cubicBezTo>
                  <a:pt x="2485" y="2157"/>
                  <a:pt x="2277" y="2561"/>
                  <a:pt x="2429" y="3059"/>
                </a:cubicBezTo>
                <a:cubicBezTo>
                  <a:pt x="2582" y="3563"/>
                  <a:pt x="3041" y="3971"/>
                  <a:pt x="3455" y="3971"/>
                </a:cubicBezTo>
                <a:cubicBezTo>
                  <a:pt x="3868" y="3971"/>
                  <a:pt x="4074" y="3563"/>
                  <a:pt x="3916" y="3059"/>
                </a:cubicBezTo>
                <a:cubicBezTo>
                  <a:pt x="3759" y="2561"/>
                  <a:pt x="3301" y="2157"/>
                  <a:pt x="2894" y="2157"/>
                </a:cubicBezTo>
                <a:close/>
                <a:moveTo>
                  <a:pt x="4698" y="2157"/>
                </a:moveTo>
                <a:cubicBezTo>
                  <a:pt x="4291" y="2157"/>
                  <a:pt x="4088" y="2561"/>
                  <a:pt x="4246" y="3059"/>
                </a:cubicBezTo>
                <a:cubicBezTo>
                  <a:pt x="4406" y="3563"/>
                  <a:pt x="4870" y="3971"/>
                  <a:pt x="5283" y="3971"/>
                </a:cubicBezTo>
                <a:cubicBezTo>
                  <a:pt x="5697" y="3971"/>
                  <a:pt x="5899" y="3563"/>
                  <a:pt x="5734" y="3059"/>
                </a:cubicBezTo>
                <a:cubicBezTo>
                  <a:pt x="5570" y="2561"/>
                  <a:pt x="5107" y="2157"/>
                  <a:pt x="4698" y="2157"/>
                </a:cubicBezTo>
                <a:close/>
                <a:moveTo>
                  <a:pt x="6503" y="2157"/>
                </a:moveTo>
                <a:cubicBezTo>
                  <a:pt x="6095" y="2157"/>
                  <a:pt x="5898" y="2561"/>
                  <a:pt x="6063" y="3059"/>
                </a:cubicBezTo>
                <a:cubicBezTo>
                  <a:pt x="6229" y="3563"/>
                  <a:pt x="6698" y="3971"/>
                  <a:pt x="7112" y="3971"/>
                </a:cubicBezTo>
                <a:cubicBezTo>
                  <a:pt x="7526" y="3971"/>
                  <a:pt x="7722" y="3563"/>
                  <a:pt x="7551" y="3059"/>
                </a:cubicBezTo>
                <a:cubicBezTo>
                  <a:pt x="7381" y="2561"/>
                  <a:pt x="6913" y="2157"/>
                  <a:pt x="6503" y="2157"/>
                </a:cubicBezTo>
                <a:close/>
                <a:moveTo>
                  <a:pt x="8309" y="2157"/>
                </a:moveTo>
                <a:cubicBezTo>
                  <a:pt x="7900" y="2157"/>
                  <a:pt x="7709" y="2561"/>
                  <a:pt x="7880" y="3059"/>
                </a:cubicBezTo>
                <a:cubicBezTo>
                  <a:pt x="8053" y="3563"/>
                  <a:pt x="8526" y="3971"/>
                  <a:pt x="8941" y="3971"/>
                </a:cubicBezTo>
                <a:cubicBezTo>
                  <a:pt x="9354" y="3971"/>
                  <a:pt x="9545" y="3563"/>
                  <a:pt x="9367" y="3059"/>
                </a:cubicBezTo>
                <a:cubicBezTo>
                  <a:pt x="9191" y="2561"/>
                  <a:pt x="8718" y="2157"/>
                  <a:pt x="8309" y="2157"/>
                </a:cubicBezTo>
                <a:close/>
                <a:moveTo>
                  <a:pt x="10115" y="2157"/>
                </a:moveTo>
                <a:cubicBezTo>
                  <a:pt x="9707" y="2157"/>
                  <a:pt x="9520" y="2561"/>
                  <a:pt x="9698" y="3059"/>
                </a:cubicBezTo>
                <a:cubicBezTo>
                  <a:pt x="9877" y="3563"/>
                  <a:pt x="10357" y="3971"/>
                  <a:pt x="10770" y="3971"/>
                </a:cubicBezTo>
                <a:cubicBezTo>
                  <a:pt x="11184" y="3971"/>
                  <a:pt x="11369" y="3563"/>
                  <a:pt x="11185" y="3059"/>
                </a:cubicBezTo>
                <a:cubicBezTo>
                  <a:pt x="11003" y="2561"/>
                  <a:pt x="10524" y="2157"/>
                  <a:pt x="10115" y="2157"/>
                </a:cubicBezTo>
                <a:close/>
                <a:moveTo>
                  <a:pt x="11944" y="2157"/>
                </a:moveTo>
                <a:cubicBezTo>
                  <a:pt x="11535" y="2157"/>
                  <a:pt x="11354" y="2561"/>
                  <a:pt x="11538" y="3059"/>
                </a:cubicBezTo>
                <a:cubicBezTo>
                  <a:pt x="11723" y="3563"/>
                  <a:pt x="12208" y="3971"/>
                  <a:pt x="12622" y="3971"/>
                </a:cubicBezTo>
                <a:cubicBezTo>
                  <a:pt x="13036" y="3971"/>
                  <a:pt x="13215" y="3563"/>
                  <a:pt x="13024" y="3059"/>
                </a:cubicBezTo>
                <a:cubicBezTo>
                  <a:pt x="12835" y="2561"/>
                  <a:pt x="12352" y="2157"/>
                  <a:pt x="11944" y="2157"/>
                </a:cubicBezTo>
                <a:close/>
                <a:moveTo>
                  <a:pt x="1729" y="4383"/>
                </a:moveTo>
                <a:cubicBezTo>
                  <a:pt x="1313" y="4383"/>
                  <a:pt x="1099" y="4797"/>
                  <a:pt x="1249" y="5313"/>
                </a:cubicBezTo>
                <a:cubicBezTo>
                  <a:pt x="1400" y="5831"/>
                  <a:pt x="1863" y="6254"/>
                  <a:pt x="2284" y="6254"/>
                </a:cubicBezTo>
                <a:cubicBezTo>
                  <a:pt x="2703" y="6254"/>
                  <a:pt x="2917" y="5831"/>
                  <a:pt x="2760" y="5313"/>
                </a:cubicBezTo>
                <a:cubicBezTo>
                  <a:pt x="2605" y="4797"/>
                  <a:pt x="2143" y="4383"/>
                  <a:pt x="1729" y="4383"/>
                </a:cubicBezTo>
                <a:close/>
                <a:moveTo>
                  <a:pt x="3578" y="4383"/>
                </a:moveTo>
                <a:cubicBezTo>
                  <a:pt x="3163" y="4383"/>
                  <a:pt x="2954" y="4797"/>
                  <a:pt x="3111" y="5313"/>
                </a:cubicBezTo>
                <a:cubicBezTo>
                  <a:pt x="3269" y="5831"/>
                  <a:pt x="3738" y="6254"/>
                  <a:pt x="4158" y="6254"/>
                </a:cubicBezTo>
                <a:cubicBezTo>
                  <a:pt x="4578" y="6254"/>
                  <a:pt x="4786" y="5831"/>
                  <a:pt x="4623" y="5313"/>
                </a:cubicBezTo>
                <a:cubicBezTo>
                  <a:pt x="4460" y="4797"/>
                  <a:pt x="3993" y="4383"/>
                  <a:pt x="3578" y="4383"/>
                </a:cubicBezTo>
                <a:close/>
                <a:moveTo>
                  <a:pt x="5407" y="4383"/>
                </a:moveTo>
                <a:cubicBezTo>
                  <a:pt x="4992" y="4383"/>
                  <a:pt x="4787" y="4797"/>
                  <a:pt x="4951" y="5313"/>
                </a:cubicBezTo>
                <a:cubicBezTo>
                  <a:pt x="5115" y="5831"/>
                  <a:pt x="5590" y="6254"/>
                  <a:pt x="6010" y="6254"/>
                </a:cubicBezTo>
                <a:cubicBezTo>
                  <a:pt x="6430" y="6254"/>
                  <a:pt x="6632" y="5831"/>
                  <a:pt x="6462" y="5313"/>
                </a:cubicBezTo>
                <a:cubicBezTo>
                  <a:pt x="6293" y="4797"/>
                  <a:pt x="5821" y="4383"/>
                  <a:pt x="5407" y="4383"/>
                </a:cubicBezTo>
                <a:close/>
                <a:moveTo>
                  <a:pt x="7256" y="4383"/>
                </a:moveTo>
                <a:cubicBezTo>
                  <a:pt x="6842" y="4383"/>
                  <a:pt x="6643" y="4797"/>
                  <a:pt x="6814" y="5313"/>
                </a:cubicBezTo>
                <a:cubicBezTo>
                  <a:pt x="6985" y="5831"/>
                  <a:pt x="7463" y="6254"/>
                  <a:pt x="7883" y="6254"/>
                </a:cubicBezTo>
                <a:cubicBezTo>
                  <a:pt x="8305" y="6254"/>
                  <a:pt x="8501" y="5831"/>
                  <a:pt x="8325" y="5313"/>
                </a:cubicBezTo>
                <a:cubicBezTo>
                  <a:pt x="8149" y="4797"/>
                  <a:pt x="7672" y="4383"/>
                  <a:pt x="7256" y="4383"/>
                </a:cubicBezTo>
                <a:close/>
                <a:moveTo>
                  <a:pt x="9084" y="4383"/>
                </a:moveTo>
                <a:cubicBezTo>
                  <a:pt x="8669" y="4383"/>
                  <a:pt x="8477" y="4797"/>
                  <a:pt x="8654" y="5313"/>
                </a:cubicBezTo>
                <a:cubicBezTo>
                  <a:pt x="8832" y="5831"/>
                  <a:pt x="9316" y="6254"/>
                  <a:pt x="9736" y="6254"/>
                </a:cubicBezTo>
                <a:cubicBezTo>
                  <a:pt x="10157" y="6254"/>
                  <a:pt x="10347" y="5831"/>
                  <a:pt x="10164" y="5313"/>
                </a:cubicBezTo>
                <a:cubicBezTo>
                  <a:pt x="9982" y="4797"/>
                  <a:pt x="9500" y="4383"/>
                  <a:pt x="9084" y="4383"/>
                </a:cubicBezTo>
                <a:close/>
                <a:moveTo>
                  <a:pt x="10935" y="4383"/>
                </a:moveTo>
                <a:cubicBezTo>
                  <a:pt x="10521" y="4383"/>
                  <a:pt x="10333" y="4797"/>
                  <a:pt x="10516" y="5313"/>
                </a:cubicBezTo>
                <a:cubicBezTo>
                  <a:pt x="10701" y="5831"/>
                  <a:pt x="11192" y="6254"/>
                  <a:pt x="11611" y="6254"/>
                </a:cubicBezTo>
                <a:cubicBezTo>
                  <a:pt x="12033" y="6254"/>
                  <a:pt x="12218" y="5831"/>
                  <a:pt x="12028" y="5313"/>
                </a:cubicBezTo>
                <a:cubicBezTo>
                  <a:pt x="11839" y="4797"/>
                  <a:pt x="11351" y="4383"/>
                  <a:pt x="10935" y="4383"/>
                </a:cubicBezTo>
                <a:close/>
                <a:moveTo>
                  <a:pt x="12764" y="4383"/>
                </a:moveTo>
                <a:cubicBezTo>
                  <a:pt x="12349" y="4383"/>
                  <a:pt x="12166" y="4797"/>
                  <a:pt x="12356" y="5313"/>
                </a:cubicBezTo>
                <a:cubicBezTo>
                  <a:pt x="12548" y="5831"/>
                  <a:pt x="13044" y="6254"/>
                  <a:pt x="13465" y="6254"/>
                </a:cubicBezTo>
                <a:cubicBezTo>
                  <a:pt x="13885" y="6254"/>
                  <a:pt x="14064" y="5831"/>
                  <a:pt x="13867" y="5313"/>
                </a:cubicBezTo>
                <a:cubicBezTo>
                  <a:pt x="13672" y="4797"/>
                  <a:pt x="13179" y="4383"/>
                  <a:pt x="12764" y="4383"/>
                </a:cubicBezTo>
                <a:close/>
                <a:moveTo>
                  <a:pt x="20123" y="4383"/>
                </a:moveTo>
                <a:cubicBezTo>
                  <a:pt x="19710" y="4383"/>
                  <a:pt x="19547" y="4797"/>
                  <a:pt x="19764" y="5313"/>
                </a:cubicBezTo>
                <a:cubicBezTo>
                  <a:pt x="19982" y="5831"/>
                  <a:pt x="20501" y="6254"/>
                  <a:pt x="20920" y="6254"/>
                </a:cubicBezTo>
                <a:cubicBezTo>
                  <a:pt x="21340" y="6254"/>
                  <a:pt x="21498" y="5831"/>
                  <a:pt x="21275" y="5313"/>
                </a:cubicBezTo>
                <a:cubicBezTo>
                  <a:pt x="21052" y="4797"/>
                  <a:pt x="20538" y="4383"/>
                  <a:pt x="20123" y="4383"/>
                </a:cubicBezTo>
                <a:close/>
                <a:moveTo>
                  <a:pt x="541" y="6643"/>
                </a:moveTo>
                <a:cubicBezTo>
                  <a:pt x="120" y="6643"/>
                  <a:pt x="-102" y="7071"/>
                  <a:pt x="46" y="7604"/>
                </a:cubicBezTo>
                <a:cubicBezTo>
                  <a:pt x="195" y="8139"/>
                  <a:pt x="662" y="8575"/>
                  <a:pt x="1089" y="8575"/>
                </a:cubicBezTo>
                <a:cubicBezTo>
                  <a:pt x="1516" y="8575"/>
                  <a:pt x="1736" y="8139"/>
                  <a:pt x="1582" y="7604"/>
                </a:cubicBezTo>
                <a:cubicBezTo>
                  <a:pt x="1428" y="7071"/>
                  <a:pt x="963" y="6643"/>
                  <a:pt x="541" y="6643"/>
                </a:cubicBezTo>
                <a:close/>
                <a:moveTo>
                  <a:pt x="2414" y="6643"/>
                </a:moveTo>
                <a:cubicBezTo>
                  <a:pt x="1992" y="6643"/>
                  <a:pt x="1776" y="7071"/>
                  <a:pt x="1931" y="7604"/>
                </a:cubicBezTo>
                <a:cubicBezTo>
                  <a:pt x="2087" y="8139"/>
                  <a:pt x="2559" y="8575"/>
                  <a:pt x="2988" y="8575"/>
                </a:cubicBezTo>
                <a:cubicBezTo>
                  <a:pt x="3414" y="8575"/>
                  <a:pt x="3629" y="8139"/>
                  <a:pt x="3467" y="7604"/>
                </a:cubicBezTo>
                <a:cubicBezTo>
                  <a:pt x="3306" y="7071"/>
                  <a:pt x="2835" y="6643"/>
                  <a:pt x="2414" y="6643"/>
                </a:cubicBezTo>
                <a:close/>
                <a:moveTo>
                  <a:pt x="4286" y="6643"/>
                </a:moveTo>
                <a:cubicBezTo>
                  <a:pt x="3865" y="6643"/>
                  <a:pt x="3654" y="7071"/>
                  <a:pt x="3816" y="7604"/>
                </a:cubicBezTo>
                <a:cubicBezTo>
                  <a:pt x="3979" y="8139"/>
                  <a:pt x="4457" y="8575"/>
                  <a:pt x="4885" y="8575"/>
                </a:cubicBezTo>
                <a:cubicBezTo>
                  <a:pt x="5311" y="8575"/>
                  <a:pt x="5521" y="8139"/>
                  <a:pt x="5352" y="7604"/>
                </a:cubicBezTo>
                <a:cubicBezTo>
                  <a:pt x="5184" y="7071"/>
                  <a:pt x="4707" y="6643"/>
                  <a:pt x="4286" y="6643"/>
                </a:cubicBezTo>
                <a:close/>
                <a:moveTo>
                  <a:pt x="6159" y="6643"/>
                </a:moveTo>
                <a:cubicBezTo>
                  <a:pt x="5738" y="6643"/>
                  <a:pt x="5533" y="7071"/>
                  <a:pt x="5702" y="7604"/>
                </a:cubicBezTo>
                <a:cubicBezTo>
                  <a:pt x="5872" y="8139"/>
                  <a:pt x="6355" y="8575"/>
                  <a:pt x="6782" y="8575"/>
                </a:cubicBezTo>
                <a:cubicBezTo>
                  <a:pt x="7209" y="8575"/>
                  <a:pt x="7413" y="8139"/>
                  <a:pt x="7238" y="7604"/>
                </a:cubicBezTo>
                <a:cubicBezTo>
                  <a:pt x="7063" y="7071"/>
                  <a:pt x="6581" y="6643"/>
                  <a:pt x="6159" y="6643"/>
                </a:cubicBezTo>
                <a:close/>
                <a:moveTo>
                  <a:pt x="8009" y="6643"/>
                </a:moveTo>
                <a:cubicBezTo>
                  <a:pt x="7588" y="6643"/>
                  <a:pt x="7388" y="7071"/>
                  <a:pt x="7564" y="7604"/>
                </a:cubicBezTo>
                <a:cubicBezTo>
                  <a:pt x="7741" y="8139"/>
                  <a:pt x="8230" y="8575"/>
                  <a:pt x="8657" y="8575"/>
                </a:cubicBezTo>
                <a:cubicBezTo>
                  <a:pt x="9085" y="8575"/>
                  <a:pt x="9283" y="8139"/>
                  <a:pt x="9100" y="7604"/>
                </a:cubicBezTo>
                <a:cubicBezTo>
                  <a:pt x="8919" y="7071"/>
                  <a:pt x="8431" y="6643"/>
                  <a:pt x="8009" y="6643"/>
                </a:cubicBezTo>
                <a:close/>
                <a:moveTo>
                  <a:pt x="9882" y="6643"/>
                </a:moveTo>
                <a:cubicBezTo>
                  <a:pt x="9461" y="6643"/>
                  <a:pt x="9267" y="7071"/>
                  <a:pt x="9450" y="7604"/>
                </a:cubicBezTo>
                <a:cubicBezTo>
                  <a:pt x="9634" y="8139"/>
                  <a:pt x="10128" y="8575"/>
                  <a:pt x="10555" y="8575"/>
                </a:cubicBezTo>
                <a:cubicBezTo>
                  <a:pt x="10983" y="8575"/>
                  <a:pt x="11174" y="8139"/>
                  <a:pt x="10985" y="7604"/>
                </a:cubicBezTo>
                <a:cubicBezTo>
                  <a:pt x="10796" y="7071"/>
                  <a:pt x="10305" y="6643"/>
                  <a:pt x="9882" y="6643"/>
                </a:cubicBezTo>
                <a:close/>
                <a:moveTo>
                  <a:pt x="11756" y="6643"/>
                </a:moveTo>
                <a:cubicBezTo>
                  <a:pt x="11335" y="6643"/>
                  <a:pt x="11146" y="7071"/>
                  <a:pt x="11335" y="7604"/>
                </a:cubicBezTo>
                <a:cubicBezTo>
                  <a:pt x="11526" y="8139"/>
                  <a:pt x="12027" y="8575"/>
                  <a:pt x="12453" y="8575"/>
                </a:cubicBezTo>
                <a:cubicBezTo>
                  <a:pt x="12882" y="8575"/>
                  <a:pt x="13068" y="8139"/>
                  <a:pt x="12872" y="7604"/>
                </a:cubicBezTo>
                <a:cubicBezTo>
                  <a:pt x="12677" y="7071"/>
                  <a:pt x="12178" y="6643"/>
                  <a:pt x="11756" y="6643"/>
                </a:cubicBezTo>
                <a:close/>
                <a:moveTo>
                  <a:pt x="13629" y="6643"/>
                </a:moveTo>
                <a:cubicBezTo>
                  <a:pt x="13208" y="6643"/>
                  <a:pt x="13025" y="7071"/>
                  <a:pt x="13221" y="7604"/>
                </a:cubicBezTo>
                <a:cubicBezTo>
                  <a:pt x="13419" y="8139"/>
                  <a:pt x="13925" y="8575"/>
                  <a:pt x="14353" y="8575"/>
                </a:cubicBezTo>
                <a:cubicBezTo>
                  <a:pt x="14781" y="8575"/>
                  <a:pt x="14960" y="8139"/>
                  <a:pt x="14757" y="7604"/>
                </a:cubicBezTo>
                <a:cubicBezTo>
                  <a:pt x="14555" y="7071"/>
                  <a:pt x="14051" y="6643"/>
                  <a:pt x="13629" y="6643"/>
                </a:cubicBezTo>
                <a:close/>
                <a:moveTo>
                  <a:pt x="15503" y="6643"/>
                </a:moveTo>
                <a:cubicBezTo>
                  <a:pt x="15082" y="6643"/>
                  <a:pt x="14904" y="7071"/>
                  <a:pt x="15107" y="7604"/>
                </a:cubicBezTo>
                <a:cubicBezTo>
                  <a:pt x="15312" y="8139"/>
                  <a:pt x="15825" y="8575"/>
                  <a:pt x="16252" y="8575"/>
                </a:cubicBezTo>
                <a:cubicBezTo>
                  <a:pt x="16678" y="8575"/>
                  <a:pt x="16854" y="8139"/>
                  <a:pt x="16644" y="7604"/>
                </a:cubicBezTo>
                <a:cubicBezTo>
                  <a:pt x="16435" y="7071"/>
                  <a:pt x="15924" y="6643"/>
                  <a:pt x="15503" y="6643"/>
                </a:cubicBezTo>
                <a:close/>
                <a:moveTo>
                  <a:pt x="3122" y="9040"/>
                </a:moveTo>
                <a:cubicBezTo>
                  <a:pt x="2693" y="9040"/>
                  <a:pt x="2476" y="9481"/>
                  <a:pt x="2637" y="10033"/>
                </a:cubicBezTo>
                <a:cubicBezTo>
                  <a:pt x="2798" y="10586"/>
                  <a:pt x="3279" y="11038"/>
                  <a:pt x="3715" y="11038"/>
                </a:cubicBezTo>
                <a:cubicBezTo>
                  <a:pt x="4148" y="11038"/>
                  <a:pt x="4364" y="10586"/>
                  <a:pt x="4197" y="10033"/>
                </a:cubicBezTo>
                <a:cubicBezTo>
                  <a:pt x="4031" y="9481"/>
                  <a:pt x="3550" y="9040"/>
                  <a:pt x="3122" y="9040"/>
                </a:cubicBezTo>
                <a:close/>
                <a:moveTo>
                  <a:pt x="5017" y="9040"/>
                </a:moveTo>
                <a:cubicBezTo>
                  <a:pt x="4588" y="9040"/>
                  <a:pt x="4377" y="9481"/>
                  <a:pt x="4544" y="10033"/>
                </a:cubicBezTo>
                <a:cubicBezTo>
                  <a:pt x="4712" y="10586"/>
                  <a:pt x="5201" y="11038"/>
                  <a:pt x="5635" y="11038"/>
                </a:cubicBezTo>
                <a:cubicBezTo>
                  <a:pt x="6069" y="11038"/>
                  <a:pt x="6279" y="10586"/>
                  <a:pt x="6105" y="10033"/>
                </a:cubicBezTo>
                <a:cubicBezTo>
                  <a:pt x="5931" y="9481"/>
                  <a:pt x="5445" y="9040"/>
                  <a:pt x="5017" y="9040"/>
                </a:cubicBezTo>
                <a:close/>
                <a:moveTo>
                  <a:pt x="6913" y="9040"/>
                </a:moveTo>
                <a:cubicBezTo>
                  <a:pt x="6484" y="9040"/>
                  <a:pt x="6278" y="9481"/>
                  <a:pt x="6452" y="10033"/>
                </a:cubicBezTo>
                <a:cubicBezTo>
                  <a:pt x="6628" y="10586"/>
                  <a:pt x="7123" y="11038"/>
                  <a:pt x="7556" y="11038"/>
                </a:cubicBezTo>
                <a:cubicBezTo>
                  <a:pt x="7990" y="11038"/>
                  <a:pt x="8195" y="10586"/>
                  <a:pt x="8014" y="10033"/>
                </a:cubicBezTo>
                <a:cubicBezTo>
                  <a:pt x="7833" y="9481"/>
                  <a:pt x="7341" y="9040"/>
                  <a:pt x="6913" y="9040"/>
                </a:cubicBezTo>
                <a:close/>
                <a:moveTo>
                  <a:pt x="8807" y="9040"/>
                </a:moveTo>
                <a:cubicBezTo>
                  <a:pt x="8379" y="9040"/>
                  <a:pt x="8179" y="9481"/>
                  <a:pt x="8361" y="10033"/>
                </a:cubicBezTo>
                <a:cubicBezTo>
                  <a:pt x="8543" y="10586"/>
                  <a:pt x="9043" y="11038"/>
                  <a:pt x="9477" y="11038"/>
                </a:cubicBezTo>
                <a:cubicBezTo>
                  <a:pt x="9912" y="11038"/>
                  <a:pt x="10110" y="10586"/>
                  <a:pt x="9921" y="10033"/>
                </a:cubicBezTo>
                <a:cubicBezTo>
                  <a:pt x="9734" y="9481"/>
                  <a:pt x="9236" y="9040"/>
                  <a:pt x="8807" y="9040"/>
                </a:cubicBezTo>
                <a:close/>
                <a:moveTo>
                  <a:pt x="10703" y="9040"/>
                </a:moveTo>
                <a:cubicBezTo>
                  <a:pt x="10274" y="9040"/>
                  <a:pt x="10080" y="9481"/>
                  <a:pt x="10269" y="10033"/>
                </a:cubicBezTo>
                <a:cubicBezTo>
                  <a:pt x="10459" y="10586"/>
                  <a:pt x="10964" y="11038"/>
                  <a:pt x="11399" y="11038"/>
                </a:cubicBezTo>
                <a:cubicBezTo>
                  <a:pt x="11834" y="11038"/>
                  <a:pt x="12025" y="10586"/>
                  <a:pt x="11829" y="10033"/>
                </a:cubicBezTo>
                <a:cubicBezTo>
                  <a:pt x="11634" y="9481"/>
                  <a:pt x="11132" y="9040"/>
                  <a:pt x="10703" y="9040"/>
                </a:cubicBezTo>
                <a:close/>
                <a:moveTo>
                  <a:pt x="12599" y="9040"/>
                </a:moveTo>
                <a:cubicBezTo>
                  <a:pt x="12171" y="9040"/>
                  <a:pt x="11981" y="9481"/>
                  <a:pt x="12177" y="10033"/>
                </a:cubicBezTo>
                <a:cubicBezTo>
                  <a:pt x="12374" y="10586"/>
                  <a:pt x="12887" y="11038"/>
                  <a:pt x="13320" y="11038"/>
                </a:cubicBezTo>
                <a:cubicBezTo>
                  <a:pt x="13755" y="11038"/>
                  <a:pt x="13942" y="10586"/>
                  <a:pt x="13739" y="10033"/>
                </a:cubicBezTo>
                <a:cubicBezTo>
                  <a:pt x="13537" y="9481"/>
                  <a:pt x="13028" y="9040"/>
                  <a:pt x="12599" y="9040"/>
                </a:cubicBezTo>
                <a:close/>
                <a:moveTo>
                  <a:pt x="14518" y="9040"/>
                </a:moveTo>
                <a:cubicBezTo>
                  <a:pt x="14089" y="9040"/>
                  <a:pt x="13906" y="9481"/>
                  <a:pt x="14109" y="10033"/>
                </a:cubicBezTo>
                <a:cubicBezTo>
                  <a:pt x="14313" y="10586"/>
                  <a:pt x="14830" y="11038"/>
                  <a:pt x="15265" y="11038"/>
                </a:cubicBezTo>
                <a:cubicBezTo>
                  <a:pt x="15700" y="11038"/>
                  <a:pt x="15879" y="10586"/>
                  <a:pt x="15669" y="10033"/>
                </a:cubicBezTo>
                <a:cubicBezTo>
                  <a:pt x="15460" y="9481"/>
                  <a:pt x="14947" y="9040"/>
                  <a:pt x="14518" y="9040"/>
                </a:cubicBezTo>
                <a:close/>
                <a:moveTo>
                  <a:pt x="16414" y="9040"/>
                </a:moveTo>
                <a:cubicBezTo>
                  <a:pt x="15987" y="9040"/>
                  <a:pt x="15807" y="9481"/>
                  <a:pt x="16018" y="10033"/>
                </a:cubicBezTo>
                <a:cubicBezTo>
                  <a:pt x="16229" y="10586"/>
                  <a:pt x="16753" y="11038"/>
                  <a:pt x="17187" y="11038"/>
                </a:cubicBezTo>
                <a:cubicBezTo>
                  <a:pt x="17621" y="11038"/>
                  <a:pt x="17797" y="10586"/>
                  <a:pt x="17580" y="10033"/>
                </a:cubicBezTo>
                <a:cubicBezTo>
                  <a:pt x="17364" y="9481"/>
                  <a:pt x="16842" y="9040"/>
                  <a:pt x="16414" y="9040"/>
                </a:cubicBezTo>
                <a:close/>
                <a:moveTo>
                  <a:pt x="18310" y="9040"/>
                </a:moveTo>
                <a:cubicBezTo>
                  <a:pt x="17882" y="9040"/>
                  <a:pt x="17709" y="9481"/>
                  <a:pt x="17927" y="10033"/>
                </a:cubicBezTo>
                <a:cubicBezTo>
                  <a:pt x="18145" y="10586"/>
                  <a:pt x="18675" y="11038"/>
                  <a:pt x="19109" y="11038"/>
                </a:cubicBezTo>
                <a:cubicBezTo>
                  <a:pt x="19543" y="11038"/>
                  <a:pt x="19712" y="10586"/>
                  <a:pt x="19487" y="10033"/>
                </a:cubicBezTo>
                <a:cubicBezTo>
                  <a:pt x="19264" y="9481"/>
                  <a:pt x="18738" y="9040"/>
                  <a:pt x="18310" y="9040"/>
                </a:cubicBezTo>
                <a:close/>
                <a:moveTo>
                  <a:pt x="3830" y="11471"/>
                </a:moveTo>
                <a:cubicBezTo>
                  <a:pt x="3394" y="11471"/>
                  <a:pt x="3176" y="11929"/>
                  <a:pt x="3341" y="12497"/>
                </a:cubicBezTo>
                <a:cubicBezTo>
                  <a:pt x="3508" y="13069"/>
                  <a:pt x="4000" y="13536"/>
                  <a:pt x="4443" y="13536"/>
                </a:cubicBezTo>
                <a:cubicBezTo>
                  <a:pt x="4883" y="13536"/>
                  <a:pt x="5101" y="13069"/>
                  <a:pt x="4928" y="12497"/>
                </a:cubicBezTo>
                <a:cubicBezTo>
                  <a:pt x="4757" y="11929"/>
                  <a:pt x="4265" y="11471"/>
                  <a:pt x="3830" y="11471"/>
                </a:cubicBezTo>
                <a:close/>
                <a:moveTo>
                  <a:pt x="5770" y="11471"/>
                </a:moveTo>
                <a:cubicBezTo>
                  <a:pt x="5334" y="11471"/>
                  <a:pt x="5122" y="11929"/>
                  <a:pt x="5295" y="12497"/>
                </a:cubicBezTo>
                <a:cubicBezTo>
                  <a:pt x="5469" y="13069"/>
                  <a:pt x="5967" y="13536"/>
                  <a:pt x="6409" y="13536"/>
                </a:cubicBezTo>
                <a:cubicBezTo>
                  <a:pt x="6850" y="13536"/>
                  <a:pt x="7062" y="13069"/>
                  <a:pt x="6881" y="12497"/>
                </a:cubicBezTo>
                <a:cubicBezTo>
                  <a:pt x="6702" y="11929"/>
                  <a:pt x="6205" y="11471"/>
                  <a:pt x="5770" y="11471"/>
                </a:cubicBezTo>
                <a:close/>
                <a:moveTo>
                  <a:pt x="7711" y="11471"/>
                </a:moveTo>
                <a:cubicBezTo>
                  <a:pt x="7275" y="11471"/>
                  <a:pt x="7068" y="11929"/>
                  <a:pt x="7248" y="12497"/>
                </a:cubicBezTo>
                <a:cubicBezTo>
                  <a:pt x="7430" y="13069"/>
                  <a:pt x="7936" y="13536"/>
                  <a:pt x="8377" y="13536"/>
                </a:cubicBezTo>
                <a:cubicBezTo>
                  <a:pt x="8818" y="13536"/>
                  <a:pt x="9023" y="13069"/>
                  <a:pt x="8835" y="12497"/>
                </a:cubicBezTo>
                <a:cubicBezTo>
                  <a:pt x="8649" y="11929"/>
                  <a:pt x="8146" y="11471"/>
                  <a:pt x="7711" y="11471"/>
                </a:cubicBezTo>
                <a:close/>
                <a:moveTo>
                  <a:pt x="9627" y="11471"/>
                </a:moveTo>
                <a:cubicBezTo>
                  <a:pt x="9192" y="11471"/>
                  <a:pt x="8992" y="11929"/>
                  <a:pt x="9179" y="12497"/>
                </a:cubicBezTo>
                <a:cubicBezTo>
                  <a:pt x="9368" y="13069"/>
                  <a:pt x="9879" y="13536"/>
                  <a:pt x="10321" y="13536"/>
                </a:cubicBezTo>
                <a:cubicBezTo>
                  <a:pt x="10763" y="13536"/>
                  <a:pt x="10962" y="13069"/>
                  <a:pt x="10767" y="12497"/>
                </a:cubicBezTo>
                <a:cubicBezTo>
                  <a:pt x="10574" y="11929"/>
                  <a:pt x="10064" y="11471"/>
                  <a:pt x="9627" y="11471"/>
                </a:cubicBezTo>
                <a:close/>
                <a:moveTo>
                  <a:pt x="11569" y="11471"/>
                </a:moveTo>
                <a:cubicBezTo>
                  <a:pt x="11133" y="11471"/>
                  <a:pt x="10939" y="11929"/>
                  <a:pt x="11134" y="12497"/>
                </a:cubicBezTo>
                <a:cubicBezTo>
                  <a:pt x="11330" y="13069"/>
                  <a:pt x="11846" y="13536"/>
                  <a:pt x="12288" y="13536"/>
                </a:cubicBezTo>
                <a:cubicBezTo>
                  <a:pt x="12730" y="13536"/>
                  <a:pt x="12922" y="13069"/>
                  <a:pt x="12720" y="12497"/>
                </a:cubicBezTo>
                <a:cubicBezTo>
                  <a:pt x="12519" y="11929"/>
                  <a:pt x="12005" y="11471"/>
                  <a:pt x="11569" y="11471"/>
                </a:cubicBezTo>
                <a:close/>
                <a:moveTo>
                  <a:pt x="13487" y="11471"/>
                </a:moveTo>
                <a:cubicBezTo>
                  <a:pt x="13052" y="11471"/>
                  <a:pt x="12862" y="11929"/>
                  <a:pt x="13064" y="12497"/>
                </a:cubicBezTo>
                <a:cubicBezTo>
                  <a:pt x="13268" y="13069"/>
                  <a:pt x="13792" y="13536"/>
                  <a:pt x="14233" y="13536"/>
                </a:cubicBezTo>
                <a:cubicBezTo>
                  <a:pt x="14676" y="13536"/>
                  <a:pt x="14862" y="13069"/>
                  <a:pt x="14653" y="12497"/>
                </a:cubicBezTo>
                <a:cubicBezTo>
                  <a:pt x="14444" y="11929"/>
                  <a:pt x="13924" y="11471"/>
                  <a:pt x="13487" y="11471"/>
                </a:cubicBezTo>
                <a:close/>
                <a:moveTo>
                  <a:pt x="15429" y="11471"/>
                </a:moveTo>
                <a:cubicBezTo>
                  <a:pt x="14993" y="11471"/>
                  <a:pt x="14809" y="11929"/>
                  <a:pt x="15019" y="12497"/>
                </a:cubicBezTo>
                <a:cubicBezTo>
                  <a:pt x="15230" y="13069"/>
                  <a:pt x="15759" y="13536"/>
                  <a:pt x="16201" y="13536"/>
                </a:cubicBezTo>
                <a:cubicBezTo>
                  <a:pt x="16643" y="13536"/>
                  <a:pt x="16823" y="13069"/>
                  <a:pt x="16606" y="12497"/>
                </a:cubicBezTo>
                <a:cubicBezTo>
                  <a:pt x="16390" y="11929"/>
                  <a:pt x="15864" y="11471"/>
                  <a:pt x="15429" y="11471"/>
                </a:cubicBezTo>
                <a:close/>
                <a:moveTo>
                  <a:pt x="17347" y="11471"/>
                </a:moveTo>
                <a:cubicBezTo>
                  <a:pt x="16912" y="11471"/>
                  <a:pt x="16734" y="11929"/>
                  <a:pt x="16950" y="12497"/>
                </a:cubicBezTo>
                <a:cubicBezTo>
                  <a:pt x="17169" y="13069"/>
                  <a:pt x="17706" y="13536"/>
                  <a:pt x="18147" y="13536"/>
                </a:cubicBezTo>
                <a:cubicBezTo>
                  <a:pt x="18588" y="13536"/>
                  <a:pt x="18764" y="13069"/>
                  <a:pt x="18539" y="12497"/>
                </a:cubicBezTo>
                <a:cubicBezTo>
                  <a:pt x="18316" y="11929"/>
                  <a:pt x="17782" y="11471"/>
                  <a:pt x="17347" y="11471"/>
                </a:cubicBezTo>
                <a:close/>
                <a:moveTo>
                  <a:pt x="4584" y="14005"/>
                </a:moveTo>
                <a:cubicBezTo>
                  <a:pt x="4140" y="14005"/>
                  <a:pt x="3921" y="14478"/>
                  <a:pt x="4092" y="15064"/>
                </a:cubicBezTo>
                <a:cubicBezTo>
                  <a:pt x="4265" y="15658"/>
                  <a:pt x="4768" y="16141"/>
                  <a:pt x="5218" y="16141"/>
                </a:cubicBezTo>
                <a:cubicBezTo>
                  <a:pt x="5666" y="16141"/>
                  <a:pt x="5885" y="15658"/>
                  <a:pt x="5705" y="15064"/>
                </a:cubicBezTo>
                <a:cubicBezTo>
                  <a:pt x="5529" y="14478"/>
                  <a:pt x="5026" y="14005"/>
                  <a:pt x="4584" y="14005"/>
                </a:cubicBezTo>
                <a:close/>
                <a:moveTo>
                  <a:pt x="14398" y="14005"/>
                </a:moveTo>
                <a:cubicBezTo>
                  <a:pt x="13957" y="14005"/>
                  <a:pt x="13766" y="14478"/>
                  <a:pt x="13974" y="15064"/>
                </a:cubicBezTo>
                <a:cubicBezTo>
                  <a:pt x="14186" y="15658"/>
                  <a:pt x="14722" y="16141"/>
                  <a:pt x="15170" y="16141"/>
                </a:cubicBezTo>
                <a:cubicBezTo>
                  <a:pt x="15621" y="16141"/>
                  <a:pt x="15807" y="15658"/>
                  <a:pt x="15589" y="15064"/>
                </a:cubicBezTo>
                <a:cubicBezTo>
                  <a:pt x="15375" y="14478"/>
                  <a:pt x="14843" y="14005"/>
                  <a:pt x="14398" y="14005"/>
                </a:cubicBezTo>
                <a:close/>
                <a:moveTo>
                  <a:pt x="16363" y="14005"/>
                </a:moveTo>
                <a:cubicBezTo>
                  <a:pt x="15919" y="14005"/>
                  <a:pt x="15736" y="14478"/>
                  <a:pt x="15952" y="15064"/>
                </a:cubicBezTo>
                <a:cubicBezTo>
                  <a:pt x="16171" y="15658"/>
                  <a:pt x="16713" y="16141"/>
                  <a:pt x="17162" y="16141"/>
                </a:cubicBezTo>
                <a:cubicBezTo>
                  <a:pt x="17611" y="16141"/>
                  <a:pt x="17791" y="15658"/>
                  <a:pt x="17566" y="15064"/>
                </a:cubicBezTo>
                <a:cubicBezTo>
                  <a:pt x="17343" y="14478"/>
                  <a:pt x="16806" y="14005"/>
                  <a:pt x="16363" y="14005"/>
                </a:cubicBezTo>
                <a:close/>
                <a:moveTo>
                  <a:pt x="18326" y="14005"/>
                </a:moveTo>
                <a:cubicBezTo>
                  <a:pt x="17884" y="14005"/>
                  <a:pt x="17705" y="14478"/>
                  <a:pt x="17929" y="15064"/>
                </a:cubicBezTo>
                <a:cubicBezTo>
                  <a:pt x="18156" y="15658"/>
                  <a:pt x="18704" y="16141"/>
                  <a:pt x="19153" y="16141"/>
                </a:cubicBezTo>
                <a:cubicBezTo>
                  <a:pt x="19602" y="16141"/>
                  <a:pt x="19778" y="15658"/>
                  <a:pt x="19545" y="15064"/>
                </a:cubicBezTo>
                <a:cubicBezTo>
                  <a:pt x="19315" y="14478"/>
                  <a:pt x="18769" y="14005"/>
                  <a:pt x="18326" y="14005"/>
                </a:cubicBezTo>
                <a:close/>
                <a:moveTo>
                  <a:pt x="17342" y="16607"/>
                </a:moveTo>
                <a:cubicBezTo>
                  <a:pt x="16891" y="16607"/>
                  <a:pt x="16706" y="17096"/>
                  <a:pt x="16931" y="17705"/>
                </a:cubicBezTo>
                <a:cubicBezTo>
                  <a:pt x="17157" y="18318"/>
                  <a:pt x="17711" y="18818"/>
                  <a:pt x="18169" y="18818"/>
                </a:cubicBezTo>
                <a:cubicBezTo>
                  <a:pt x="18626" y="18818"/>
                  <a:pt x="18806" y="18318"/>
                  <a:pt x="18573" y="17705"/>
                </a:cubicBezTo>
                <a:cubicBezTo>
                  <a:pt x="18342" y="17096"/>
                  <a:pt x="17793" y="16607"/>
                  <a:pt x="17342" y="16607"/>
                </a:cubicBezTo>
                <a:close/>
                <a:moveTo>
                  <a:pt x="18367" y="19312"/>
                </a:moveTo>
                <a:cubicBezTo>
                  <a:pt x="17907" y="19312"/>
                  <a:pt x="17723" y="19818"/>
                  <a:pt x="17956" y="20448"/>
                </a:cubicBezTo>
                <a:cubicBezTo>
                  <a:pt x="18191" y="21084"/>
                  <a:pt x="18757" y="21600"/>
                  <a:pt x="19223" y="21600"/>
                </a:cubicBezTo>
                <a:cubicBezTo>
                  <a:pt x="19688" y="21600"/>
                  <a:pt x="19868" y="21084"/>
                  <a:pt x="19626" y="20448"/>
                </a:cubicBezTo>
                <a:cubicBezTo>
                  <a:pt x="19388" y="19818"/>
                  <a:pt x="18825" y="19312"/>
                  <a:pt x="18367" y="19312"/>
                </a:cubicBezTo>
                <a:close/>
              </a:path>
            </a:pathLst>
          </a:custGeom>
          <a:solidFill>
            <a:schemeClr val="bg1">
              <a:lumMod val="50000"/>
            </a:schemeClr>
          </a:solidFill>
          <a:ln w="12700">
            <a:miter lim="400000"/>
          </a:ln>
        </p:spPr>
        <p:txBody>
          <a:bodyPr lIns="0" tIns="0" rIns="0" bIns="0" anchor="ctr"/>
          <a:lstStyle/>
          <a:p>
            <a:pPr lvl="0">
              <a:defRPr sz="1400">
                <a:solidFill>
                  <a:srgbClr val="FFFFFF"/>
                </a:solidFill>
                <a:effectLst>
                  <a:outerShdw blurRad="38100" dist="12700" dir="5400000" rotWithShape="0">
                    <a:srgbClr val="000000">
                      <a:alpha val="50000"/>
                    </a:srgbClr>
                  </a:outerShdw>
                </a:effectLst>
              </a:defRPr>
            </a:pPr>
            <a:endParaRPr sz="1050"/>
          </a:p>
        </p:txBody>
      </p:sp>
      <p:sp>
        <p:nvSpPr>
          <p:cNvPr id="11" name="Shape 11"/>
          <p:cNvSpPr/>
          <p:nvPr/>
        </p:nvSpPr>
        <p:spPr>
          <a:xfrm>
            <a:off x="2206577" y="4265218"/>
            <a:ext cx="1229498" cy="1498082"/>
          </a:xfrm>
          <a:custGeom>
            <a:avLst/>
            <a:gdLst/>
            <a:ahLst/>
            <a:cxnLst>
              <a:cxn ang="0">
                <a:pos x="wd2" y="hd2"/>
              </a:cxn>
              <a:cxn ang="5400000">
                <a:pos x="wd2" y="hd2"/>
              </a:cxn>
              <a:cxn ang="10800000">
                <a:pos x="wd2" y="hd2"/>
              </a:cxn>
              <a:cxn ang="16200000">
                <a:pos x="wd2" y="hd2"/>
              </a:cxn>
            </a:cxnLst>
            <a:rect l="0" t="0" r="r" b="b"/>
            <a:pathLst>
              <a:path w="21443" h="21600" extrusionOk="0">
                <a:moveTo>
                  <a:pt x="9809" y="0"/>
                </a:moveTo>
                <a:cubicBezTo>
                  <a:pt x="9466" y="0"/>
                  <a:pt x="9113" y="167"/>
                  <a:pt x="9023" y="374"/>
                </a:cubicBezTo>
                <a:cubicBezTo>
                  <a:pt x="8932" y="583"/>
                  <a:pt x="9140" y="754"/>
                  <a:pt x="9487" y="754"/>
                </a:cubicBezTo>
                <a:cubicBezTo>
                  <a:pt x="9835" y="754"/>
                  <a:pt x="10188" y="583"/>
                  <a:pt x="10275" y="374"/>
                </a:cubicBezTo>
                <a:cubicBezTo>
                  <a:pt x="10361" y="167"/>
                  <a:pt x="10153" y="0"/>
                  <a:pt x="9809" y="0"/>
                </a:cubicBezTo>
                <a:close/>
                <a:moveTo>
                  <a:pt x="11344" y="0"/>
                </a:moveTo>
                <a:cubicBezTo>
                  <a:pt x="11001" y="0"/>
                  <a:pt x="10652" y="167"/>
                  <a:pt x="10567" y="374"/>
                </a:cubicBezTo>
                <a:cubicBezTo>
                  <a:pt x="10481" y="583"/>
                  <a:pt x="10693" y="754"/>
                  <a:pt x="11040" y="754"/>
                </a:cubicBezTo>
                <a:cubicBezTo>
                  <a:pt x="11388" y="754"/>
                  <a:pt x="11738" y="583"/>
                  <a:pt x="11820" y="374"/>
                </a:cubicBezTo>
                <a:cubicBezTo>
                  <a:pt x="11901" y="167"/>
                  <a:pt x="11688" y="0"/>
                  <a:pt x="11344" y="0"/>
                </a:cubicBezTo>
                <a:close/>
                <a:moveTo>
                  <a:pt x="12858" y="0"/>
                </a:moveTo>
                <a:cubicBezTo>
                  <a:pt x="12514" y="0"/>
                  <a:pt x="12171" y="167"/>
                  <a:pt x="12090" y="374"/>
                </a:cubicBezTo>
                <a:cubicBezTo>
                  <a:pt x="12009" y="583"/>
                  <a:pt x="12224" y="754"/>
                  <a:pt x="12572" y="754"/>
                </a:cubicBezTo>
                <a:cubicBezTo>
                  <a:pt x="12920" y="754"/>
                  <a:pt x="13265" y="583"/>
                  <a:pt x="13342" y="374"/>
                </a:cubicBezTo>
                <a:cubicBezTo>
                  <a:pt x="13419" y="167"/>
                  <a:pt x="13202" y="0"/>
                  <a:pt x="12858" y="0"/>
                </a:cubicBezTo>
                <a:close/>
                <a:moveTo>
                  <a:pt x="6310" y="928"/>
                </a:moveTo>
                <a:cubicBezTo>
                  <a:pt x="5961" y="928"/>
                  <a:pt x="5595" y="1100"/>
                  <a:pt x="5492" y="1313"/>
                </a:cubicBezTo>
                <a:cubicBezTo>
                  <a:pt x="5388" y="1528"/>
                  <a:pt x="5589" y="1703"/>
                  <a:pt x="5942" y="1703"/>
                </a:cubicBezTo>
                <a:cubicBezTo>
                  <a:pt x="6295" y="1703"/>
                  <a:pt x="6663" y="1528"/>
                  <a:pt x="6762" y="1313"/>
                </a:cubicBezTo>
                <a:cubicBezTo>
                  <a:pt x="6861" y="1100"/>
                  <a:pt x="6658" y="928"/>
                  <a:pt x="6310" y="928"/>
                </a:cubicBezTo>
                <a:close/>
                <a:moveTo>
                  <a:pt x="7865" y="928"/>
                </a:moveTo>
                <a:cubicBezTo>
                  <a:pt x="7517" y="928"/>
                  <a:pt x="7154" y="1100"/>
                  <a:pt x="7056" y="1313"/>
                </a:cubicBezTo>
                <a:cubicBezTo>
                  <a:pt x="6958" y="1528"/>
                  <a:pt x="7163" y="1703"/>
                  <a:pt x="7516" y="1703"/>
                </a:cubicBezTo>
                <a:cubicBezTo>
                  <a:pt x="7869" y="1703"/>
                  <a:pt x="8233" y="1528"/>
                  <a:pt x="8327" y="1313"/>
                </a:cubicBezTo>
                <a:cubicBezTo>
                  <a:pt x="8421" y="1100"/>
                  <a:pt x="8214" y="928"/>
                  <a:pt x="7865" y="928"/>
                </a:cubicBezTo>
                <a:close/>
                <a:moveTo>
                  <a:pt x="9421" y="928"/>
                </a:moveTo>
                <a:cubicBezTo>
                  <a:pt x="9072" y="928"/>
                  <a:pt x="8715" y="1100"/>
                  <a:pt x="8622" y="1313"/>
                </a:cubicBezTo>
                <a:cubicBezTo>
                  <a:pt x="8528" y="1528"/>
                  <a:pt x="8738" y="1703"/>
                  <a:pt x="9090" y="1703"/>
                </a:cubicBezTo>
                <a:cubicBezTo>
                  <a:pt x="9443" y="1703"/>
                  <a:pt x="9802" y="1528"/>
                  <a:pt x="9892" y="1313"/>
                </a:cubicBezTo>
                <a:cubicBezTo>
                  <a:pt x="9981" y="1100"/>
                  <a:pt x="9769" y="928"/>
                  <a:pt x="9421" y="928"/>
                </a:cubicBezTo>
                <a:close/>
                <a:moveTo>
                  <a:pt x="10956" y="928"/>
                </a:moveTo>
                <a:cubicBezTo>
                  <a:pt x="10607" y="928"/>
                  <a:pt x="10253" y="1100"/>
                  <a:pt x="10165" y="1313"/>
                </a:cubicBezTo>
                <a:cubicBezTo>
                  <a:pt x="10077" y="1528"/>
                  <a:pt x="10291" y="1703"/>
                  <a:pt x="10643" y="1703"/>
                </a:cubicBezTo>
                <a:cubicBezTo>
                  <a:pt x="10996" y="1703"/>
                  <a:pt x="11352" y="1528"/>
                  <a:pt x="11436" y="1313"/>
                </a:cubicBezTo>
                <a:cubicBezTo>
                  <a:pt x="11520" y="1100"/>
                  <a:pt x="11304" y="928"/>
                  <a:pt x="10956" y="928"/>
                </a:cubicBezTo>
                <a:close/>
                <a:moveTo>
                  <a:pt x="12512" y="928"/>
                </a:moveTo>
                <a:cubicBezTo>
                  <a:pt x="12163" y="928"/>
                  <a:pt x="11814" y="1100"/>
                  <a:pt x="11731" y="1313"/>
                </a:cubicBezTo>
                <a:cubicBezTo>
                  <a:pt x="11647" y="1528"/>
                  <a:pt x="11865" y="1703"/>
                  <a:pt x="12218" y="1703"/>
                </a:cubicBezTo>
                <a:cubicBezTo>
                  <a:pt x="12571" y="1703"/>
                  <a:pt x="12921" y="1528"/>
                  <a:pt x="13001" y="1313"/>
                </a:cubicBezTo>
                <a:cubicBezTo>
                  <a:pt x="13080" y="1100"/>
                  <a:pt x="12861" y="928"/>
                  <a:pt x="12512" y="928"/>
                </a:cubicBezTo>
                <a:close/>
                <a:moveTo>
                  <a:pt x="14068" y="928"/>
                </a:moveTo>
                <a:cubicBezTo>
                  <a:pt x="13720" y="928"/>
                  <a:pt x="13374" y="1100"/>
                  <a:pt x="13296" y="1313"/>
                </a:cubicBezTo>
                <a:cubicBezTo>
                  <a:pt x="13218" y="1528"/>
                  <a:pt x="13440" y="1703"/>
                  <a:pt x="13792" y="1703"/>
                </a:cubicBezTo>
                <a:cubicBezTo>
                  <a:pt x="14145" y="1703"/>
                  <a:pt x="14493" y="1528"/>
                  <a:pt x="14567" y="1313"/>
                </a:cubicBezTo>
                <a:cubicBezTo>
                  <a:pt x="14641" y="1100"/>
                  <a:pt x="14417" y="928"/>
                  <a:pt x="14068" y="928"/>
                </a:cubicBezTo>
                <a:close/>
                <a:moveTo>
                  <a:pt x="7436" y="1874"/>
                </a:moveTo>
                <a:cubicBezTo>
                  <a:pt x="7082" y="1874"/>
                  <a:pt x="6713" y="2051"/>
                  <a:pt x="6613" y="2270"/>
                </a:cubicBezTo>
                <a:cubicBezTo>
                  <a:pt x="6511" y="2491"/>
                  <a:pt x="6719" y="2671"/>
                  <a:pt x="7077" y="2671"/>
                </a:cubicBezTo>
                <a:cubicBezTo>
                  <a:pt x="7435" y="2671"/>
                  <a:pt x="7805" y="2491"/>
                  <a:pt x="7902" y="2270"/>
                </a:cubicBezTo>
                <a:cubicBezTo>
                  <a:pt x="7999" y="2051"/>
                  <a:pt x="7789" y="1874"/>
                  <a:pt x="7436" y="1874"/>
                </a:cubicBezTo>
                <a:close/>
                <a:moveTo>
                  <a:pt x="9012" y="1874"/>
                </a:moveTo>
                <a:cubicBezTo>
                  <a:pt x="8659" y="1874"/>
                  <a:pt x="8294" y="2051"/>
                  <a:pt x="8199" y="2270"/>
                </a:cubicBezTo>
                <a:cubicBezTo>
                  <a:pt x="8102" y="2491"/>
                  <a:pt x="8314" y="2671"/>
                  <a:pt x="8672" y="2671"/>
                </a:cubicBezTo>
                <a:cubicBezTo>
                  <a:pt x="9030" y="2671"/>
                  <a:pt x="9395" y="2491"/>
                  <a:pt x="9487" y="2270"/>
                </a:cubicBezTo>
                <a:cubicBezTo>
                  <a:pt x="9579" y="2051"/>
                  <a:pt x="9366" y="1874"/>
                  <a:pt x="9012" y="1874"/>
                </a:cubicBezTo>
                <a:close/>
                <a:moveTo>
                  <a:pt x="10590" y="1874"/>
                </a:moveTo>
                <a:cubicBezTo>
                  <a:pt x="10236" y="1874"/>
                  <a:pt x="9876" y="2051"/>
                  <a:pt x="9785" y="2270"/>
                </a:cubicBezTo>
                <a:cubicBezTo>
                  <a:pt x="9694" y="2491"/>
                  <a:pt x="9910" y="2671"/>
                  <a:pt x="10268" y="2671"/>
                </a:cubicBezTo>
                <a:cubicBezTo>
                  <a:pt x="10626" y="2671"/>
                  <a:pt x="10988" y="2491"/>
                  <a:pt x="11075" y="2270"/>
                </a:cubicBezTo>
                <a:cubicBezTo>
                  <a:pt x="11161" y="2051"/>
                  <a:pt x="10943" y="1874"/>
                  <a:pt x="10590" y="1874"/>
                </a:cubicBezTo>
                <a:close/>
                <a:moveTo>
                  <a:pt x="12145" y="1874"/>
                </a:moveTo>
                <a:cubicBezTo>
                  <a:pt x="11791" y="1874"/>
                  <a:pt x="11435" y="2051"/>
                  <a:pt x="11350" y="2270"/>
                </a:cubicBezTo>
                <a:cubicBezTo>
                  <a:pt x="11264" y="2491"/>
                  <a:pt x="11484" y="2671"/>
                  <a:pt x="11842" y="2671"/>
                </a:cubicBezTo>
                <a:cubicBezTo>
                  <a:pt x="12201" y="2671"/>
                  <a:pt x="12557" y="2491"/>
                  <a:pt x="12639" y="2270"/>
                </a:cubicBezTo>
                <a:cubicBezTo>
                  <a:pt x="12720" y="2051"/>
                  <a:pt x="12499" y="1874"/>
                  <a:pt x="12145" y="1874"/>
                </a:cubicBezTo>
                <a:close/>
                <a:moveTo>
                  <a:pt x="13722" y="1874"/>
                </a:moveTo>
                <a:cubicBezTo>
                  <a:pt x="13369" y="1874"/>
                  <a:pt x="13017" y="2051"/>
                  <a:pt x="12937" y="2270"/>
                </a:cubicBezTo>
                <a:cubicBezTo>
                  <a:pt x="12856" y="2491"/>
                  <a:pt x="13081" y="2671"/>
                  <a:pt x="13438" y="2671"/>
                </a:cubicBezTo>
                <a:cubicBezTo>
                  <a:pt x="13796" y="2671"/>
                  <a:pt x="14149" y="2491"/>
                  <a:pt x="14226" y="2270"/>
                </a:cubicBezTo>
                <a:cubicBezTo>
                  <a:pt x="14302" y="2051"/>
                  <a:pt x="14076" y="1874"/>
                  <a:pt x="13722" y="1874"/>
                </a:cubicBezTo>
                <a:close/>
                <a:moveTo>
                  <a:pt x="15299" y="1874"/>
                </a:moveTo>
                <a:cubicBezTo>
                  <a:pt x="14945" y="1874"/>
                  <a:pt x="14598" y="2051"/>
                  <a:pt x="14523" y="2270"/>
                </a:cubicBezTo>
                <a:cubicBezTo>
                  <a:pt x="14448" y="2491"/>
                  <a:pt x="14676" y="2671"/>
                  <a:pt x="15034" y="2671"/>
                </a:cubicBezTo>
                <a:cubicBezTo>
                  <a:pt x="15392" y="2671"/>
                  <a:pt x="15741" y="2491"/>
                  <a:pt x="15812" y="2270"/>
                </a:cubicBezTo>
                <a:cubicBezTo>
                  <a:pt x="15882" y="2051"/>
                  <a:pt x="15653" y="1874"/>
                  <a:pt x="15299" y="1874"/>
                </a:cubicBezTo>
                <a:close/>
                <a:moveTo>
                  <a:pt x="5410" y="2837"/>
                </a:moveTo>
                <a:cubicBezTo>
                  <a:pt x="5051" y="2837"/>
                  <a:pt x="4672" y="3018"/>
                  <a:pt x="4562" y="3244"/>
                </a:cubicBezTo>
                <a:cubicBezTo>
                  <a:pt x="4452" y="3471"/>
                  <a:pt x="4657" y="3657"/>
                  <a:pt x="5021" y="3657"/>
                </a:cubicBezTo>
                <a:cubicBezTo>
                  <a:pt x="5384" y="3657"/>
                  <a:pt x="5765" y="3471"/>
                  <a:pt x="5871" y="3244"/>
                </a:cubicBezTo>
                <a:cubicBezTo>
                  <a:pt x="5976" y="3018"/>
                  <a:pt x="5769" y="2837"/>
                  <a:pt x="5410" y="2837"/>
                </a:cubicBezTo>
                <a:close/>
                <a:moveTo>
                  <a:pt x="7007" y="2837"/>
                </a:moveTo>
                <a:cubicBezTo>
                  <a:pt x="6648" y="2837"/>
                  <a:pt x="6273" y="3018"/>
                  <a:pt x="6169" y="3244"/>
                </a:cubicBezTo>
                <a:cubicBezTo>
                  <a:pt x="6065" y="3471"/>
                  <a:pt x="6274" y="3657"/>
                  <a:pt x="6637" y="3657"/>
                </a:cubicBezTo>
                <a:cubicBezTo>
                  <a:pt x="7000" y="3657"/>
                  <a:pt x="7377" y="3471"/>
                  <a:pt x="7477" y="3244"/>
                </a:cubicBezTo>
                <a:cubicBezTo>
                  <a:pt x="7577" y="3018"/>
                  <a:pt x="7366" y="2837"/>
                  <a:pt x="7007" y="2837"/>
                </a:cubicBezTo>
                <a:close/>
                <a:moveTo>
                  <a:pt x="8604" y="2837"/>
                </a:moveTo>
                <a:cubicBezTo>
                  <a:pt x="8246" y="2837"/>
                  <a:pt x="7875" y="3018"/>
                  <a:pt x="7776" y="3244"/>
                </a:cubicBezTo>
                <a:cubicBezTo>
                  <a:pt x="7677" y="3471"/>
                  <a:pt x="7891" y="3657"/>
                  <a:pt x="8254" y="3657"/>
                </a:cubicBezTo>
                <a:cubicBezTo>
                  <a:pt x="8618" y="3657"/>
                  <a:pt x="8989" y="3471"/>
                  <a:pt x="9084" y="3244"/>
                </a:cubicBezTo>
                <a:cubicBezTo>
                  <a:pt x="9178" y="3018"/>
                  <a:pt x="8963" y="2837"/>
                  <a:pt x="8604" y="2837"/>
                </a:cubicBezTo>
                <a:close/>
                <a:moveTo>
                  <a:pt x="10180" y="2837"/>
                </a:moveTo>
                <a:cubicBezTo>
                  <a:pt x="9822" y="2837"/>
                  <a:pt x="9456" y="3018"/>
                  <a:pt x="9362" y="3244"/>
                </a:cubicBezTo>
                <a:cubicBezTo>
                  <a:pt x="9269" y="3471"/>
                  <a:pt x="9487" y="3657"/>
                  <a:pt x="9850" y="3657"/>
                </a:cubicBezTo>
                <a:cubicBezTo>
                  <a:pt x="10214" y="3657"/>
                  <a:pt x="10582" y="3471"/>
                  <a:pt x="10671" y="3244"/>
                </a:cubicBezTo>
                <a:cubicBezTo>
                  <a:pt x="10760" y="3018"/>
                  <a:pt x="10540" y="2837"/>
                  <a:pt x="10180" y="2837"/>
                </a:cubicBezTo>
                <a:close/>
                <a:moveTo>
                  <a:pt x="11778" y="2837"/>
                </a:moveTo>
                <a:cubicBezTo>
                  <a:pt x="11419" y="2837"/>
                  <a:pt x="11057" y="3018"/>
                  <a:pt x="10969" y="3244"/>
                </a:cubicBezTo>
                <a:cubicBezTo>
                  <a:pt x="10881" y="3471"/>
                  <a:pt x="11103" y="3657"/>
                  <a:pt x="11467" y="3657"/>
                </a:cubicBezTo>
                <a:cubicBezTo>
                  <a:pt x="11830" y="3657"/>
                  <a:pt x="12193" y="3471"/>
                  <a:pt x="12277" y="3244"/>
                </a:cubicBezTo>
                <a:cubicBezTo>
                  <a:pt x="12361" y="3018"/>
                  <a:pt x="12138" y="2837"/>
                  <a:pt x="11778" y="2837"/>
                </a:cubicBezTo>
                <a:close/>
                <a:moveTo>
                  <a:pt x="13376" y="2837"/>
                </a:moveTo>
                <a:cubicBezTo>
                  <a:pt x="13018" y="2837"/>
                  <a:pt x="12660" y="3018"/>
                  <a:pt x="12577" y="3244"/>
                </a:cubicBezTo>
                <a:cubicBezTo>
                  <a:pt x="12494" y="3471"/>
                  <a:pt x="12721" y="3657"/>
                  <a:pt x="13084" y="3657"/>
                </a:cubicBezTo>
                <a:cubicBezTo>
                  <a:pt x="13448" y="3657"/>
                  <a:pt x="13807" y="3471"/>
                  <a:pt x="13885" y="3244"/>
                </a:cubicBezTo>
                <a:cubicBezTo>
                  <a:pt x="13964" y="3018"/>
                  <a:pt x="13735" y="2837"/>
                  <a:pt x="13376" y="2837"/>
                </a:cubicBezTo>
                <a:close/>
                <a:moveTo>
                  <a:pt x="14975" y="2837"/>
                </a:moveTo>
                <a:cubicBezTo>
                  <a:pt x="14615" y="2837"/>
                  <a:pt x="14262" y="3018"/>
                  <a:pt x="14185" y="3244"/>
                </a:cubicBezTo>
                <a:cubicBezTo>
                  <a:pt x="14107" y="3471"/>
                  <a:pt x="14338" y="3657"/>
                  <a:pt x="14702" y="3657"/>
                </a:cubicBezTo>
                <a:cubicBezTo>
                  <a:pt x="15065" y="3657"/>
                  <a:pt x="15419" y="3471"/>
                  <a:pt x="15492" y="3244"/>
                </a:cubicBezTo>
                <a:cubicBezTo>
                  <a:pt x="15565" y="3018"/>
                  <a:pt x="15333" y="2837"/>
                  <a:pt x="14975" y="2837"/>
                </a:cubicBezTo>
                <a:close/>
                <a:moveTo>
                  <a:pt x="16551" y="2837"/>
                </a:moveTo>
                <a:cubicBezTo>
                  <a:pt x="16192" y="2837"/>
                  <a:pt x="15843" y="3018"/>
                  <a:pt x="15772" y="3244"/>
                </a:cubicBezTo>
                <a:cubicBezTo>
                  <a:pt x="15699" y="3471"/>
                  <a:pt x="15935" y="3657"/>
                  <a:pt x="16298" y="3657"/>
                </a:cubicBezTo>
                <a:cubicBezTo>
                  <a:pt x="16662" y="3657"/>
                  <a:pt x="17012" y="3471"/>
                  <a:pt x="17080" y="3244"/>
                </a:cubicBezTo>
                <a:cubicBezTo>
                  <a:pt x="17148" y="3018"/>
                  <a:pt x="16910" y="2837"/>
                  <a:pt x="16551" y="2837"/>
                </a:cubicBezTo>
                <a:close/>
                <a:moveTo>
                  <a:pt x="4940" y="3852"/>
                </a:moveTo>
                <a:cubicBezTo>
                  <a:pt x="4575" y="3852"/>
                  <a:pt x="4189" y="4040"/>
                  <a:pt x="4076" y="4273"/>
                </a:cubicBezTo>
                <a:cubicBezTo>
                  <a:pt x="3963" y="4507"/>
                  <a:pt x="4170" y="4698"/>
                  <a:pt x="4539" y="4698"/>
                </a:cubicBezTo>
                <a:cubicBezTo>
                  <a:pt x="4908" y="4698"/>
                  <a:pt x="5295" y="4507"/>
                  <a:pt x="5404" y="4273"/>
                </a:cubicBezTo>
                <a:cubicBezTo>
                  <a:pt x="5512" y="4040"/>
                  <a:pt x="5304" y="3852"/>
                  <a:pt x="4940" y="3852"/>
                </a:cubicBezTo>
                <a:close/>
                <a:moveTo>
                  <a:pt x="6557" y="3852"/>
                </a:moveTo>
                <a:cubicBezTo>
                  <a:pt x="6193" y="3852"/>
                  <a:pt x="5812" y="4040"/>
                  <a:pt x="5705" y="4273"/>
                </a:cubicBezTo>
                <a:cubicBezTo>
                  <a:pt x="5597" y="4507"/>
                  <a:pt x="5808" y="4698"/>
                  <a:pt x="6177" y="4698"/>
                </a:cubicBezTo>
                <a:cubicBezTo>
                  <a:pt x="6546" y="4698"/>
                  <a:pt x="6929" y="4507"/>
                  <a:pt x="7032" y="4273"/>
                </a:cubicBezTo>
                <a:cubicBezTo>
                  <a:pt x="7135" y="4040"/>
                  <a:pt x="6922" y="3852"/>
                  <a:pt x="6557" y="3852"/>
                </a:cubicBezTo>
                <a:close/>
                <a:moveTo>
                  <a:pt x="8176" y="3852"/>
                </a:moveTo>
                <a:cubicBezTo>
                  <a:pt x="7812" y="3852"/>
                  <a:pt x="7434" y="4040"/>
                  <a:pt x="7332" y="4273"/>
                </a:cubicBezTo>
                <a:cubicBezTo>
                  <a:pt x="7230" y="4507"/>
                  <a:pt x="7446" y="4698"/>
                  <a:pt x="7815" y="4698"/>
                </a:cubicBezTo>
                <a:cubicBezTo>
                  <a:pt x="8184" y="4698"/>
                  <a:pt x="8562" y="4507"/>
                  <a:pt x="8660" y="4273"/>
                </a:cubicBezTo>
                <a:cubicBezTo>
                  <a:pt x="8757" y="4040"/>
                  <a:pt x="8540" y="3852"/>
                  <a:pt x="8176" y="3852"/>
                </a:cubicBezTo>
                <a:close/>
                <a:moveTo>
                  <a:pt x="9773" y="3852"/>
                </a:moveTo>
                <a:cubicBezTo>
                  <a:pt x="9409" y="3852"/>
                  <a:pt x="9036" y="4040"/>
                  <a:pt x="8939" y="4273"/>
                </a:cubicBezTo>
                <a:cubicBezTo>
                  <a:pt x="8843" y="4507"/>
                  <a:pt x="9063" y="4698"/>
                  <a:pt x="9432" y="4698"/>
                </a:cubicBezTo>
                <a:cubicBezTo>
                  <a:pt x="9801" y="4698"/>
                  <a:pt x="10176" y="4507"/>
                  <a:pt x="10268" y="4273"/>
                </a:cubicBezTo>
                <a:cubicBezTo>
                  <a:pt x="10359" y="4040"/>
                  <a:pt x="10137" y="3852"/>
                  <a:pt x="9773" y="3852"/>
                </a:cubicBezTo>
                <a:close/>
                <a:moveTo>
                  <a:pt x="11392" y="3852"/>
                </a:moveTo>
                <a:cubicBezTo>
                  <a:pt x="11027" y="3852"/>
                  <a:pt x="10659" y="4040"/>
                  <a:pt x="10568" y="4273"/>
                </a:cubicBezTo>
                <a:cubicBezTo>
                  <a:pt x="10477" y="4507"/>
                  <a:pt x="10702" y="4698"/>
                  <a:pt x="11071" y="4698"/>
                </a:cubicBezTo>
                <a:cubicBezTo>
                  <a:pt x="11440" y="4698"/>
                  <a:pt x="11809" y="4507"/>
                  <a:pt x="11895" y="4273"/>
                </a:cubicBezTo>
                <a:cubicBezTo>
                  <a:pt x="11982" y="4040"/>
                  <a:pt x="11756" y="3852"/>
                  <a:pt x="11392" y="3852"/>
                </a:cubicBezTo>
                <a:close/>
                <a:moveTo>
                  <a:pt x="13010" y="3852"/>
                </a:moveTo>
                <a:cubicBezTo>
                  <a:pt x="12646" y="3852"/>
                  <a:pt x="12282" y="4040"/>
                  <a:pt x="12197" y="4273"/>
                </a:cubicBezTo>
                <a:cubicBezTo>
                  <a:pt x="12111" y="4507"/>
                  <a:pt x="12341" y="4698"/>
                  <a:pt x="12710" y="4698"/>
                </a:cubicBezTo>
                <a:cubicBezTo>
                  <a:pt x="13078" y="4698"/>
                  <a:pt x="13444" y="4507"/>
                  <a:pt x="13525" y="4273"/>
                </a:cubicBezTo>
                <a:cubicBezTo>
                  <a:pt x="13605" y="4040"/>
                  <a:pt x="13374" y="3852"/>
                  <a:pt x="13010" y="3852"/>
                </a:cubicBezTo>
                <a:close/>
                <a:moveTo>
                  <a:pt x="14629" y="3852"/>
                </a:moveTo>
                <a:cubicBezTo>
                  <a:pt x="14264" y="3852"/>
                  <a:pt x="13905" y="4040"/>
                  <a:pt x="13826" y="4273"/>
                </a:cubicBezTo>
                <a:cubicBezTo>
                  <a:pt x="13745" y="4507"/>
                  <a:pt x="13979" y="4698"/>
                  <a:pt x="14348" y="4698"/>
                </a:cubicBezTo>
                <a:cubicBezTo>
                  <a:pt x="14716" y="4698"/>
                  <a:pt x="15077" y="4507"/>
                  <a:pt x="15153" y="4273"/>
                </a:cubicBezTo>
                <a:cubicBezTo>
                  <a:pt x="15228" y="4040"/>
                  <a:pt x="14993" y="3852"/>
                  <a:pt x="14629" y="3852"/>
                </a:cubicBezTo>
                <a:close/>
                <a:moveTo>
                  <a:pt x="16248" y="3852"/>
                </a:moveTo>
                <a:cubicBezTo>
                  <a:pt x="15884" y="3852"/>
                  <a:pt x="15529" y="4040"/>
                  <a:pt x="15454" y="4273"/>
                </a:cubicBezTo>
                <a:cubicBezTo>
                  <a:pt x="15380" y="4507"/>
                  <a:pt x="15618" y="4698"/>
                  <a:pt x="15987" y="4698"/>
                </a:cubicBezTo>
                <a:cubicBezTo>
                  <a:pt x="16356" y="4698"/>
                  <a:pt x="16712" y="4507"/>
                  <a:pt x="16782" y="4273"/>
                </a:cubicBezTo>
                <a:cubicBezTo>
                  <a:pt x="16852" y="4040"/>
                  <a:pt x="16612" y="3852"/>
                  <a:pt x="16248" y="3852"/>
                </a:cubicBezTo>
                <a:close/>
                <a:moveTo>
                  <a:pt x="17867" y="3852"/>
                </a:moveTo>
                <a:cubicBezTo>
                  <a:pt x="17503" y="3852"/>
                  <a:pt x="17152" y="4040"/>
                  <a:pt x="17083" y="4273"/>
                </a:cubicBezTo>
                <a:cubicBezTo>
                  <a:pt x="17014" y="4507"/>
                  <a:pt x="17258" y="4698"/>
                  <a:pt x="17626" y="4698"/>
                </a:cubicBezTo>
                <a:cubicBezTo>
                  <a:pt x="17995" y="4698"/>
                  <a:pt x="18347" y="4507"/>
                  <a:pt x="18411" y="4273"/>
                </a:cubicBezTo>
                <a:cubicBezTo>
                  <a:pt x="18475" y="4040"/>
                  <a:pt x="18231" y="3852"/>
                  <a:pt x="17867" y="3852"/>
                </a:cubicBezTo>
                <a:close/>
                <a:moveTo>
                  <a:pt x="19486" y="3852"/>
                </a:moveTo>
                <a:cubicBezTo>
                  <a:pt x="19121" y="3852"/>
                  <a:pt x="18775" y="4040"/>
                  <a:pt x="18712" y="4273"/>
                </a:cubicBezTo>
                <a:cubicBezTo>
                  <a:pt x="18649" y="4507"/>
                  <a:pt x="18896" y="4698"/>
                  <a:pt x="19265" y="4698"/>
                </a:cubicBezTo>
                <a:cubicBezTo>
                  <a:pt x="19634" y="4698"/>
                  <a:pt x="19981" y="4507"/>
                  <a:pt x="20040" y="4273"/>
                </a:cubicBezTo>
                <a:cubicBezTo>
                  <a:pt x="20099" y="4040"/>
                  <a:pt x="19851" y="3852"/>
                  <a:pt x="19486" y="3852"/>
                </a:cubicBezTo>
                <a:close/>
                <a:moveTo>
                  <a:pt x="6087" y="4885"/>
                </a:moveTo>
                <a:cubicBezTo>
                  <a:pt x="5718" y="4885"/>
                  <a:pt x="5328" y="5080"/>
                  <a:pt x="5218" y="5319"/>
                </a:cubicBezTo>
                <a:cubicBezTo>
                  <a:pt x="5107" y="5561"/>
                  <a:pt x="5320" y="5758"/>
                  <a:pt x="5695" y="5758"/>
                </a:cubicBezTo>
                <a:cubicBezTo>
                  <a:pt x="6069" y="5758"/>
                  <a:pt x="6460" y="5561"/>
                  <a:pt x="6567" y="5319"/>
                </a:cubicBezTo>
                <a:cubicBezTo>
                  <a:pt x="6672" y="5080"/>
                  <a:pt x="6457" y="4885"/>
                  <a:pt x="6087" y="4885"/>
                </a:cubicBezTo>
                <a:close/>
                <a:moveTo>
                  <a:pt x="7727" y="4885"/>
                </a:moveTo>
                <a:cubicBezTo>
                  <a:pt x="7357" y="4885"/>
                  <a:pt x="6972" y="5080"/>
                  <a:pt x="6868" y="5319"/>
                </a:cubicBezTo>
                <a:cubicBezTo>
                  <a:pt x="6762" y="5561"/>
                  <a:pt x="6980" y="5758"/>
                  <a:pt x="7354" y="5758"/>
                </a:cubicBezTo>
                <a:cubicBezTo>
                  <a:pt x="7729" y="5758"/>
                  <a:pt x="8115" y="5561"/>
                  <a:pt x="8215" y="5319"/>
                </a:cubicBezTo>
                <a:cubicBezTo>
                  <a:pt x="8315" y="5080"/>
                  <a:pt x="8097" y="4885"/>
                  <a:pt x="7727" y="4885"/>
                </a:cubicBezTo>
                <a:close/>
                <a:moveTo>
                  <a:pt x="9366" y="4885"/>
                </a:moveTo>
                <a:cubicBezTo>
                  <a:pt x="8996" y="4885"/>
                  <a:pt x="8616" y="5080"/>
                  <a:pt x="8517" y="5319"/>
                </a:cubicBezTo>
                <a:cubicBezTo>
                  <a:pt x="8418" y="5561"/>
                  <a:pt x="8640" y="5758"/>
                  <a:pt x="9014" y="5758"/>
                </a:cubicBezTo>
                <a:cubicBezTo>
                  <a:pt x="9389" y="5758"/>
                  <a:pt x="9770" y="5561"/>
                  <a:pt x="9865" y="5319"/>
                </a:cubicBezTo>
                <a:cubicBezTo>
                  <a:pt x="9960" y="5080"/>
                  <a:pt x="9736" y="4885"/>
                  <a:pt x="9366" y="4885"/>
                </a:cubicBezTo>
                <a:close/>
                <a:moveTo>
                  <a:pt x="11005" y="4885"/>
                </a:moveTo>
                <a:cubicBezTo>
                  <a:pt x="10635" y="4885"/>
                  <a:pt x="10260" y="5080"/>
                  <a:pt x="10167" y="5319"/>
                </a:cubicBezTo>
                <a:cubicBezTo>
                  <a:pt x="10073" y="5561"/>
                  <a:pt x="10299" y="5758"/>
                  <a:pt x="10674" y="5758"/>
                </a:cubicBezTo>
                <a:cubicBezTo>
                  <a:pt x="11048" y="5758"/>
                  <a:pt x="11425" y="5561"/>
                  <a:pt x="11514" y="5319"/>
                </a:cubicBezTo>
                <a:cubicBezTo>
                  <a:pt x="11603" y="5080"/>
                  <a:pt x="11375" y="4885"/>
                  <a:pt x="11005" y="4885"/>
                </a:cubicBezTo>
                <a:close/>
                <a:moveTo>
                  <a:pt x="12645" y="4885"/>
                </a:moveTo>
                <a:cubicBezTo>
                  <a:pt x="12275" y="4885"/>
                  <a:pt x="11903" y="5080"/>
                  <a:pt x="11816" y="5319"/>
                </a:cubicBezTo>
                <a:cubicBezTo>
                  <a:pt x="11728" y="5561"/>
                  <a:pt x="11960" y="5758"/>
                  <a:pt x="12334" y="5758"/>
                </a:cubicBezTo>
                <a:cubicBezTo>
                  <a:pt x="12709" y="5758"/>
                  <a:pt x="13081" y="5561"/>
                  <a:pt x="13164" y="5319"/>
                </a:cubicBezTo>
                <a:cubicBezTo>
                  <a:pt x="13247" y="5080"/>
                  <a:pt x="13014" y="4885"/>
                  <a:pt x="12645" y="4885"/>
                </a:cubicBezTo>
                <a:close/>
                <a:moveTo>
                  <a:pt x="14284" y="4885"/>
                </a:moveTo>
                <a:cubicBezTo>
                  <a:pt x="13914" y="4885"/>
                  <a:pt x="13548" y="5080"/>
                  <a:pt x="13466" y="5319"/>
                </a:cubicBezTo>
                <a:cubicBezTo>
                  <a:pt x="13384" y="5561"/>
                  <a:pt x="13619" y="5758"/>
                  <a:pt x="13994" y="5758"/>
                </a:cubicBezTo>
                <a:cubicBezTo>
                  <a:pt x="14369" y="5758"/>
                  <a:pt x="14736" y="5561"/>
                  <a:pt x="14814" y="5319"/>
                </a:cubicBezTo>
                <a:cubicBezTo>
                  <a:pt x="14891" y="5080"/>
                  <a:pt x="14654" y="4885"/>
                  <a:pt x="14284" y="4885"/>
                </a:cubicBezTo>
                <a:close/>
                <a:moveTo>
                  <a:pt x="15924" y="4885"/>
                </a:moveTo>
                <a:cubicBezTo>
                  <a:pt x="15554" y="4885"/>
                  <a:pt x="15193" y="5080"/>
                  <a:pt x="15116" y="5319"/>
                </a:cubicBezTo>
                <a:cubicBezTo>
                  <a:pt x="15039" y="5561"/>
                  <a:pt x="15281" y="5758"/>
                  <a:pt x="15655" y="5758"/>
                </a:cubicBezTo>
                <a:cubicBezTo>
                  <a:pt x="16029" y="5758"/>
                  <a:pt x="16392" y="5561"/>
                  <a:pt x="16465" y="5319"/>
                </a:cubicBezTo>
                <a:cubicBezTo>
                  <a:pt x="16536" y="5080"/>
                  <a:pt x="16293" y="4885"/>
                  <a:pt x="15924" y="4885"/>
                </a:cubicBezTo>
                <a:close/>
                <a:moveTo>
                  <a:pt x="17564" y="4885"/>
                </a:moveTo>
                <a:cubicBezTo>
                  <a:pt x="17194" y="4885"/>
                  <a:pt x="16837" y="5080"/>
                  <a:pt x="16766" y="5319"/>
                </a:cubicBezTo>
                <a:cubicBezTo>
                  <a:pt x="16695" y="5561"/>
                  <a:pt x="16941" y="5758"/>
                  <a:pt x="17315" y="5758"/>
                </a:cubicBezTo>
                <a:cubicBezTo>
                  <a:pt x="17690" y="5758"/>
                  <a:pt x="18047" y="5561"/>
                  <a:pt x="18114" y="5319"/>
                </a:cubicBezTo>
                <a:cubicBezTo>
                  <a:pt x="18180" y="5080"/>
                  <a:pt x="17934" y="4885"/>
                  <a:pt x="17564" y="4885"/>
                </a:cubicBezTo>
                <a:close/>
                <a:moveTo>
                  <a:pt x="19203" y="4885"/>
                </a:moveTo>
                <a:cubicBezTo>
                  <a:pt x="18833" y="4885"/>
                  <a:pt x="18481" y="5080"/>
                  <a:pt x="18416" y="5319"/>
                </a:cubicBezTo>
                <a:cubicBezTo>
                  <a:pt x="18351" y="5561"/>
                  <a:pt x="18601" y="5758"/>
                  <a:pt x="18976" y="5758"/>
                </a:cubicBezTo>
                <a:cubicBezTo>
                  <a:pt x="19350" y="5758"/>
                  <a:pt x="19703" y="5561"/>
                  <a:pt x="19764" y="5319"/>
                </a:cubicBezTo>
                <a:cubicBezTo>
                  <a:pt x="19824" y="5080"/>
                  <a:pt x="19573" y="4885"/>
                  <a:pt x="19203" y="4885"/>
                </a:cubicBezTo>
                <a:close/>
                <a:moveTo>
                  <a:pt x="20865" y="4885"/>
                </a:moveTo>
                <a:cubicBezTo>
                  <a:pt x="20495" y="4885"/>
                  <a:pt x="20147" y="5080"/>
                  <a:pt x="20088" y="5319"/>
                </a:cubicBezTo>
                <a:cubicBezTo>
                  <a:pt x="20028" y="5561"/>
                  <a:pt x="20283" y="5758"/>
                  <a:pt x="20658" y="5758"/>
                </a:cubicBezTo>
                <a:cubicBezTo>
                  <a:pt x="21032" y="5758"/>
                  <a:pt x="21380" y="5561"/>
                  <a:pt x="21435" y="5319"/>
                </a:cubicBezTo>
                <a:cubicBezTo>
                  <a:pt x="21490" y="5080"/>
                  <a:pt x="21235" y="4885"/>
                  <a:pt x="20865" y="4885"/>
                </a:cubicBezTo>
                <a:close/>
                <a:moveTo>
                  <a:pt x="5597" y="5954"/>
                </a:moveTo>
                <a:cubicBezTo>
                  <a:pt x="5221" y="5954"/>
                  <a:pt x="4825" y="6153"/>
                  <a:pt x="4711" y="6401"/>
                </a:cubicBezTo>
                <a:cubicBezTo>
                  <a:pt x="4597" y="6650"/>
                  <a:pt x="4812" y="6853"/>
                  <a:pt x="5192" y="6853"/>
                </a:cubicBezTo>
                <a:cubicBezTo>
                  <a:pt x="5572" y="6853"/>
                  <a:pt x="5971" y="6650"/>
                  <a:pt x="6081" y="6401"/>
                </a:cubicBezTo>
                <a:cubicBezTo>
                  <a:pt x="6190" y="6153"/>
                  <a:pt x="5972" y="5954"/>
                  <a:pt x="5597" y="5954"/>
                </a:cubicBezTo>
                <a:close/>
                <a:moveTo>
                  <a:pt x="7278" y="5954"/>
                </a:moveTo>
                <a:cubicBezTo>
                  <a:pt x="6903" y="5954"/>
                  <a:pt x="6511" y="6153"/>
                  <a:pt x="6403" y="6401"/>
                </a:cubicBezTo>
                <a:cubicBezTo>
                  <a:pt x="6295" y="6650"/>
                  <a:pt x="6514" y="6853"/>
                  <a:pt x="6894" y="6853"/>
                </a:cubicBezTo>
                <a:cubicBezTo>
                  <a:pt x="7275" y="6853"/>
                  <a:pt x="7667" y="6650"/>
                  <a:pt x="7771" y="6401"/>
                </a:cubicBezTo>
                <a:cubicBezTo>
                  <a:pt x="7874" y="6153"/>
                  <a:pt x="7654" y="5954"/>
                  <a:pt x="7278" y="5954"/>
                </a:cubicBezTo>
                <a:close/>
                <a:moveTo>
                  <a:pt x="8938" y="5954"/>
                </a:moveTo>
                <a:cubicBezTo>
                  <a:pt x="8563" y="5954"/>
                  <a:pt x="8176" y="6153"/>
                  <a:pt x="8074" y="6401"/>
                </a:cubicBezTo>
                <a:cubicBezTo>
                  <a:pt x="7971" y="6650"/>
                  <a:pt x="8195" y="6853"/>
                  <a:pt x="8575" y="6853"/>
                </a:cubicBezTo>
                <a:cubicBezTo>
                  <a:pt x="8956" y="6853"/>
                  <a:pt x="9345" y="6650"/>
                  <a:pt x="9442" y="6401"/>
                </a:cubicBezTo>
                <a:cubicBezTo>
                  <a:pt x="9540" y="6153"/>
                  <a:pt x="9314" y="5954"/>
                  <a:pt x="8938" y="5954"/>
                </a:cubicBezTo>
                <a:close/>
                <a:moveTo>
                  <a:pt x="10597" y="5954"/>
                </a:moveTo>
                <a:cubicBezTo>
                  <a:pt x="10222" y="5954"/>
                  <a:pt x="9841" y="6153"/>
                  <a:pt x="9744" y="6401"/>
                </a:cubicBezTo>
                <a:cubicBezTo>
                  <a:pt x="9647" y="6650"/>
                  <a:pt x="9876" y="6853"/>
                  <a:pt x="10257" y="6853"/>
                </a:cubicBezTo>
                <a:cubicBezTo>
                  <a:pt x="10637" y="6853"/>
                  <a:pt x="11021" y="6650"/>
                  <a:pt x="11112" y="6401"/>
                </a:cubicBezTo>
                <a:cubicBezTo>
                  <a:pt x="11204" y="6153"/>
                  <a:pt x="10973" y="5954"/>
                  <a:pt x="10597" y="5954"/>
                </a:cubicBezTo>
                <a:close/>
                <a:moveTo>
                  <a:pt x="12258" y="5954"/>
                </a:moveTo>
                <a:cubicBezTo>
                  <a:pt x="11883" y="5954"/>
                  <a:pt x="11505" y="6153"/>
                  <a:pt x="11415" y="6401"/>
                </a:cubicBezTo>
                <a:cubicBezTo>
                  <a:pt x="11324" y="6650"/>
                  <a:pt x="11559" y="6853"/>
                  <a:pt x="11938" y="6853"/>
                </a:cubicBezTo>
                <a:cubicBezTo>
                  <a:pt x="12319" y="6853"/>
                  <a:pt x="12698" y="6650"/>
                  <a:pt x="12784" y="6401"/>
                </a:cubicBezTo>
                <a:cubicBezTo>
                  <a:pt x="12870" y="6153"/>
                  <a:pt x="12633" y="5954"/>
                  <a:pt x="12258" y="5954"/>
                </a:cubicBezTo>
                <a:close/>
                <a:moveTo>
                  <a:pt x="13939" y="5954"/>
                </a:moveTo>
                <a:cubicBezTo>
                  <a:pt x="13563" y="5954"/>
                  <a:pt x="13191" y="6153"/>
                  <a:pt x="13107" y="6401"/>
                </a:cubicBezTo>
                <a:cubicBezTo>
                  <a:pt x="13022" y="6650"/>
                  <a:pt x="13260" y="6853"/>
                  <a:pt x="13641" y="6853"/>
                </a:cubicBezTo>
                <a:cubicBezTo>
                  <a:pt x="14021" y="6853"/>
                  <a:pt x="14395" y="6650"/>
                  <a:pt x="14476" y="6401"/>
                </a:cubicBezTo>
                <a:cubicBezTo>
                  <a:pt x="14555" y="6153"/>
                  <a:pt x="14315" y="5954"/>
                  <a:pt x="13939" y="5954"/>
                </a:cubicBezTo>
                <a:close/>
                <a:moveTo>
                  <a:pt x="15600" y="5954"/>
                </a:moveTo>
                <a:cubicBezTo>
                  <a:pt x="15225" y="5954"/>
                  <a:pt x="14857" y="6153"/>
                  <a:pt x="14778" y="6401"/>
                </a:cubicBezTo>
                <a:cubicBezTo>
                  <a:pt x="14699" y="6650"/>
                  <a:pt x="14942" y="6853"/>
                  <a:pt x="15323" y="6853"/>
                </a:cubicBezTo>
                <a:cubicBezTo>
                  <a:pt x="15703" y="6853"/>
                  <a:pt x="16072" y="6650"/>
                  <a:pt x="16147" y="6401"/>
                </a:cubicBezTo>
                <a:cubicBezTo>
                  <a:pt x="16221" y="6153"/>
                  <a:pt x="15975" y="5954"/>
                  <a:pt x="15600" y="5954"/>
                </a:cubicBezTo>
                <a:close/>
                <a:moveTo>
                  <a:pt x="17261" y="5954"/>
                </a:moveTo>
                <a:cubicBezTo>
                  <a:pt x="16886" y="5954"/>
                  <a:pt x="16522" y="6153"/>
                  <a:pt x="16449" y="6401"/>
                </a:cubicBezTo>
                <a:cubicBezTo>
                  <a:pt x="16375" y="6650"/>
                  <a:pt x="16625" y="6853"/>
                  <a:pt x="17005" y="6853"/>
                </a:cubicBezTo>
                <a:cubicBezTo>
                  <a:pt x="17385" y="6853"/>
                  <a:pt x="17749" y="6650"/>
                  <a:pt x="17817" y="6401"/>
                </a:cubicBezTo>
                <a:cubicBezTo>
                  <a:pt x="17886" y="6153"/>
                  <a:pt x="17636" y="5954"/>
                  <a:pt x="17261" y="5954"/>
                </a:cubicBezTo>
                <a:close/>
                <a:moveTo>
                  <a:pt x="18943" y="5954"/>
                </a:moveTo>
                <a:cubicBezTo>
                  <a:pt x="18567" y="5954"/>
                  <a:pt x="18208" y="6153"/>
                  <a:pt x="18141" y="6401"/>
                </a:cubicBezTo>
                <a:cubicBezTo>
                  <a:pt x="18074" y="6650"/>
                  <a:pt x="18327" y="6853"/>
                  <a:pt x="18708" y="6853"/>
                </a:cubicBezTo>
                <a:cubicBezTo>
                  <a:pt x="19088" y="6853"/>
                  <a:pt x="19447" y="6650"/>
                  <a:pt x="19510" y="6401"/>
                </a:cubicBezTo>
                <a:cubicBezTo>
                  <a:pt x="19572" y="6153"/>
                  <a:pt x="19318" y="5954"/>
                  <a:pt x="18943" y="5954"/>
                </a:cubicBezTo>
                <a:close/>
                <a:moveTo>
                  <a:pt x="6809" y="7057"/>
                </a:moveTo>
                <a:cubicBezTo>
                  <a:pt x="6428" y="7057"/>
                  <a:pt x="6029" y="7263"/>
                  <a:pt x="5917" y="7518"/>
                </a:cubicBezTo>
                <a:cubicBezTo>
                  <a:pt x="5805" y="7775"/>
                  <a:pt x="6027" y="7984"/>
                  <a:pt x="6414" y="7984"/>
                </a:cubicBezTo>
                <a:cubicBezTo>
                  <a:pt x="6800" y="7984"/>
                  <a:pt x="7200" y="7775"/>
                  <a:pt x="7307" y="7518"/>
                </a:cubicBezTo>
                <a:cubicBezTo>
                  <a:pt x="7414" y="7263"/>
                  <a:pt x="7190" y="7057"/>
                  <a:pt x="6809" y="7057"/>
                </a:cubicBezTo>
                <a:close/>
                <a:moveTo>
                  <a:pt x="8489" y="7057"/>
                </a:moveTo>
                <a:cubicBezTo>
                  <a:pt x="8108" y="7057"/>
                  <a:pt x="7714" y="7263"/>
                  <a:pt x="7608" y="7518"/>
                </a:cubicBezTo>
                <a:cubicBezTo>
                  <a:pt x="7502" y="7775"/>
                  <a:pt x="7730" y="7984"/>
                  <a:pt x="8116" y="7984"/>
                </a:cubicBezTo>
                <a:cubicBezTo>
                  <a:pt x="8502" y="7984"/>
                  <a:pt x="8898" y="7775"/>
                  <a:pt x="8999" y="7518"/>
                </a:cubicBezTo>
                <a:cubicBezTo>
                  <a:pt x="9099" y="7263"/>
                  <a:pt x="8871" y="7057"/>
                  <a:pt x="8489" y="7057"/>
                </a:cubicBezTo>
                <a:close/>
                <a:moveTo>
                  <a:pt x="10191" y="7057"/>
                </a:moveTo>
                <a:cubicBezTo>
                  <a:pt x="9810" y="7057"/>
                  <a:pt x="9421" y="7263"/>
                  <a:pt x="9321" y="7518"/>
                </a:cubicBezTo>
                <a:cubicBezTo>
                  <a:pt x="9221" y="7775"/>
                  <a:pt x="9453" y="7984"/>
                  <a:pt x="9840" y="7984"/>
                </a:cubicBezTo>
                <a:cubicBezTo>
                  <a:pt x="10226" y="7984"/>
                  <a:pt x="10616" y="7775"/>
                  <a:pt x="10711" y="7518"/>
                </a:cubicBezTo>
                <a:cubicBezTo>
                  <a:pt x="10806" y="7263"/>
                  <a:pt x="10573" y="7057"/>
                  <a:pt x="10191" y="7057"/>
                </a:cubicBezTo>
                <a:close/>
                <a:moveTo>
                  <a:pt x="11872" y="7057"/>
                </a:moveTo>
                <a:cubicBezTo>
                  <a:pt x="11491" y="7057"/>
                  <a:pt x="11106" y="7263"/>
                  <a:pt x="11013" y="7518"/>
                </a:cubicBezTo>
                <a:cubicBezTo>
                  <a:pt x="10919" y="7775"/>
                  <a:pt x="11157" y="7984"/>
                  <a:pt x="11543" y="7984"/>
                </a:cubicBezTo>
                <a:cubicBezTo>
                  <a:pt x="11929" y="7984"/>
                  <a:pt x="12315" y="7775"/>
                  <a:pt x="12404" y="7518"/>
                </a:cubicBezTo>
                <a:cubicBezTo>
                  <a:pt x="12492" y="7263"/>
                  <a:pt x="12254" y="7057"/>
                  <a:pt x="11872" y="7057"/>
                </a:cubicBezTo>
                <a:close/>
                <a:moveTo>
                  <a:pt x="13575" y="7057"/>
                </a:moveTo>
                <a:cubicBezTo>
                  <a:pt x="13193" y="7057"/>
                  <a:pt x="12813" y="7263"/>
                  <a:pt x="12726" y="7518"/>
                </a:cubicBezTo>
                <a:cubicBezTo>
                  <a:pt x="12638" y="7775"/>
                  <a:pt x="12880" y="7984"/>
                  <a:pt x="13266" y="7984"/>
                </a:cubicBezTo>
                <a:cubicBezTo>
                  <a:pt x="13652" y="7984"/>
                  <a:pt x="14033" y="7775"/>
                  <a:pt x="14116" y="7518"/>
                </a:cubicBezTo>
                <a:cubicBezTo>
                  <a:pt x="14198" y="7263"/>
                  <a:pt x="13956" y="7057"/>
                  <a:pt x="13575" y="7057"/>
                </a:cubicBezTo>
                <a:close/>
                <a:moveTo>
                  <a:pt x="15256" y="7057"/>
                </a:moveTo>
                <a:cubicBezTo>
                  <a:pt x="14875" y="7057"/>
                  <a:pt x="14500" y="7263"/>
                  <a:pt x="14419" y="7518"/>
                </a:cubicBezTo>
                <a:cubicBezTo>
                  <a:pt x="14337" y="7775"/>
                  <a:pt x="14584" y="7984"/>
                  <a:pt x="14970" y="7984"/>
                </a:cubicBezTo>
                <a:cubicBezTo>
                  <a:pt x="15356" y="7984"/>
                  <a:pt x="15732" y="7775"/>
                  <a:pt x="15809" y="7518"/>
                </a:cubicBezTo>
                <a:cubicBezTo>
                  <a:pt x="15886" y="7263"/>
                  <a:pt x="15637" y="7057"/>
                  <a:pt x="15256" y="7057"/>
                </a:cubicBezTo>
                <a:close/>
                <a:moveTo>
                  <a:pt x="16958" y="7057"/>
                </a:moveTo>
                <a:cubicBezTo>
                  <a:pt x="16577" y="7057"/>
                  <a:pt x="16207" y="7263"/>
                  <a:pt x="16132" y="7518"/>
                </a:cubicBezTo>
                <a:cubicBezTo>
                  <a:pt x="16056" y="7775"/>
                  <a:pt x="16308" y="7984"/>
                  <a:pt x="16694" y="7984"/>
                </a:cubicBezTo>
                <a:cubicBezTo>
                  <a:pt x="17081" y="7984"/>
                  <a:pt x="17451" y="7775"/>
                  <a:pt x="17522" y="7518"/>
                </a:cubicBezTo>
                <a:cubicBezTo>
                  <a:pt x="17592" y="7263"/>
                  <a:pt x="17340" y="7057"/>
                  <a:pt x="16958" y="7057"/>
                </a:cubicBezTo>
                <a:close/>
                <a:moveTo>
                  <a:pt x="18640" y="7057"/>
                </a:moveTo>
                <a:cubicBezTo>
                  <a:pt x="18258" y="7057"/>
                  <a:pt x="17893" y="7263"/>
                  <a:pt x="17824" y="7518"/>
                </a:cubicBezTo>
                <a:cubicBezTo>
                  <a:pt x="17754" y="7775"/>
                  <a:pt x="18011" y="7984"/>
                  <a:pt x="18397" y="7984"/>
                </a:cubicBezTo>
                <a:cubicBezTo>
                  <a:pt x="18784" y="7984"/>
                  <a:pt x="19150" y="7775"/>
                  <a:pt x="19215" y="7518"/>
                </a:cubicBezTo>
                <a:cubicBezTo>
                  <a:pt x="19279" y="7263"/>
                  <a:pt x="19021" y="7057"/>
                  <a:pt x="18640" y="7057"/>
                </a:cubicBezTo>
                <a:close/>
                <a:moveTo>
                  <a:pt x="8042" y="8195"/>
                </a:moveTo>
                <a:cubicBezTo>
                  <a:pt x="7655" y="8195"/>
                  <a:pt x="7253" y="8407"/>
                  <a:pt x="7144" y="8671"/>
                </a:cubicBezTo>
                <a:cubicBezTo>
                  <a:pt x="7034" y="8936"/>
                  <a:pt x="7264" y="9152"/>
                  <a:pt x="7656" y="9152"/>
                </a:cubicBezTo>
                <a:cubicBezTo>
                  <a:pt x="8049" y="9152"/>
                  <a:pt x="8453" y="8936"/>
                  <a:pt x="8557" y="8671"/>
                </a:cubicBezTo>
                <a:cubicBezTo>
                  <a:pt x="8661" y="8407"/>
                  <a:pt x="8429" y="8195"/>
                  <a:pt x="8042" y="8195"/>
                </a:cubicBezTo>
                <a:close/>
                <a:moveTo>
                  <a:pt x="9743" y="8195"/>
                </a:moveTo>
                <a:cubicBezTo>
                  <a:pt x="9355" y="8195"/>
                  <a:pt x="8959" y="8407"/>
                  <a:pt x="8857" y="8671"/>
                </a:cubicBezTo>
                <a:cubicBezTo>
                  <a:pt x="8753" y="8936"/>
                  <a:pt x="8988" y="9152"/>
                  <a:pt x="9380" y="9152"/>
                </a:cubicBezTo>
                <a:cubicBezTo>
                  <a:pt x="9773" y="9152"/>
                  <a:pt x="10170" y="8936"/>
                  <a:pt x="10269" y="8671"/>
                </a:cubicBezTo>
                <a:cubicBezTo>
                  <a:pt x="10366" y="8407"/>
                  <a:pt x="10131" y="8195"/>
                  <a:pt x="9743" y="8195"/>
                </a:cubicBezTo>
                <a:close/>
                <a:moveTo>
                  <a:pt x="11466" y="8195"/>
                </a:moveTo>
                <a:cubicBezTo>
                  <a:pt x="11079" y="8195"/>
                  <a:pt x="10687" y="8407"/>
                  <a:pt x="10591" y="8671"/>
                </a:cubicBezTo>
                <a:cubicBezTo>
                  <a:pt x="10494" y="8936"/>
                  <a:pt x="10734" y="9152"/>
                  <a:pt x="11126" y="9152"/>
                </a:cubicBezTo>
                <a:cubicBezTo>
                  <a:pt x="11518" y="9152"/>
                  <a:pt x="11912" y="8936"/>
                  <a:pt x="12003" y="8671"/>
                </a:cubicBezTo>
                <a:cubicBezTo>
                  <a:pt x="12095" y="8407"/>
                  <a:pt x="11853" y="8195"/>
                  <a:pt x="11466" y="8195"/>
                </a:cubicBezTo>
                <a:close/>
                <a:moveTo>
                  <a:pt x="13189" y="8195"/>
                </a:moveTo>
                <a:cubicBezTo>
                  <a:pt x="12801" y="8195"/>
                  <a:pt x="12415" y="8407"/>
                  <a:pt x="12325" y="8671"/>
                </a:cubicBezTo>
                <a:cubicBezTo>
                  <a:pt x="12234" y="8936"/>
                  <a:pt x="12478" y="9152"/>
                  <a:pt x="12871" y="9152"/>
                </a:cubicBezTo>
                <a:cubicBezTo>
                  <a:pt x="13263" y="9152"/>
                  <a:pt x="13651" y="8936"/>
                  <a:pt x="13737" y="8671"/>
                </a:cubicBezTo>
                <a:cubicBezTo>
                  <a:pt x="13822" y="8407"/>
                  <a:pt x="13576" y="8195"/>
                  <a:pt x="13189" y="8195"/>
                </a:cubicBezTo>
                <a:close/>
                <a:moveTo>
                  <a:pt x="14912" y="8195"/>
                </a:moveTo>
                <a:cubicBezTo>
                  <a:pt x="14525" y="8195"/>
                  <a:pt x="14143" y="8407"/>
                  <a:pt x="14059" y="8671"/>
                </a:cubicBezTo>
                <a:cubicBezTo>
                  <a:pt x="13975" y="8936"/>
                  <a:pt x="14225" y="9152"/>
                  <a:pt x="14617" y="9152"/>
                </a:cubicBezTo>
                <a:cubicBezTo>
                  <a:pt x="15010" y="9152"/>
                  <a:pt x="15393" y="8936"/>
                  <a:pt x="15472" y="8671"/>
                </a:cubicBezTo>
                <a:cubicBezTo>
                  <a:pt x="15551" y="8407"/>
                  <a:pt x="15300" y="8195"/>
                  <a:pt x="14912" y="8195"/>
                </a:cubicBezTo>
                <a:close/>
                <a:moveTo>
                  <a:pt x="16635" y="8195"/>
                </a:moveTo>
                <a:cubicBezTo>
                  <a:pt x="16248" y="8195"/>
                  <a:pt x="15871" y="8407"/>
                  <a:pt x="15793" y="8671"/>
                </a:cubicBezTo>
                <a:cubicBezTo>
                  <a:pt x="15715" y="8936"/>
                  <a:pt x="15970" y="9152"/>
                  <a:pt x="16363" y="9152"/>
                </a:cubicBezTo>
                <a:cubicBezTo>
                  <a:pt x="16755" y="9152"/>
                  <a:pt x="17133" y="8936"/>
                  <a:pt x="17206" y="8671"/>
                </a:cubicBezTo>
                <a:cubicBezTo>
                  <a:pt x="17279" y="8407"/>
                  <a:pt x="17023" y="8195"/>
                  <a:pt x="16635" y="8195"/>
                </a:cubicBezTo>
                <a:close/>
                <a:moveTo>
                  <a:pt x="18359" y="8195"/>
                </a:moveTo>
                <a:cubicBezTo>
                  <a:pt x="17971" y="8195"/>
                  <a:pt x="17600" y="8407"/>
                  <a:pt x="17528" y="8671"/>
                </a:cubicBezTo>
                <a:cubicBezTo>
                  <a:pt x="17456" y="8936"/>
                  <a:pt x="17716" y="9152"/>
                  <a:pt x="18109" y="9152"/>
                </a:cubicBezTo>
                <a:cubicBezTo>
                  <a:pt x="18501" y="9152"/>
                  <a:pt x="18874" y="8936"/>
                  <a:pt x="18941" y="8671"/>
                </a:cubicBezTo>
                <a:cubicBezTo>
                  <a:pt x="19007" y="8407"/>
                  <a:pt x="18747" y="8195"/>
                  <a:pt x="18359" y="8195"/>
                </a:cubicBezTo>
                <a:close/>
                <a:moveTo>
                  <a:pt x="7553" y="9351"/>
                </a:moveTo>
                <a:cubicBezTo>
                  <a:pt x="7159" y="9351"/>
                  <a:pt x="6749" y="9570"/>
                  <a:pt x="6637" y="9842"/>
                </a:cubicBezTo>
                <a:cubicBezTo>
                  <a:pt x="6524" y="10116"/>
                  <a:pt x="6756" y="10339"/>
                  <a:pt x="7154" y="10339"/>
                </a:cubicBezTo>
                <a:cubicBezTo>
                  <a:pt x="7553" y="10339"/>
                  <a:pt x="7965" y="10116"/>
                  <a:pt x="8072" y="9842"/>
                </a:cubicBezTo>
                <a:cubicBezTo>
                  <a:pt x="8179" y="9570"/>
                  <a:pt x="7946" y="9351"/>
                  <a:pt x="7553" y="9351"/>
                </a:cubicBezTo>
                <a:close/>
                <a:moveTo>
                  <a:pt x="9317" y="9351"/>
                </a:moveTo>
                <a:cubicBezTo>
                  <a:pt x="8923" y="9351"/>
                  <a:pt x="8519" y="9570"/>
                  <a:pt x="8413" y="9842"/>
                </a:cubicBezTo>
                <a:cubicBezTo>
                  <a:pt x="8307" y="10116"/>
                  <a:pt x="8543" y="10339"/>
                  <a:pt x="8942" y="10339"/>
                </a:cubicBezTo>
                <a:cubicBezTo>
                  <a:pt x="9341" y="10339"/>
                  <a:pt x="9747" y="10116"/>
                  <a:pt x="9848" y="9842"/>
                </a:cubicBezTo>
                <a:cubicBezTo>
                  <a:pt x="9949" y="9570"/>
                  <a:pt x="9711" y="9351"/>
                  <a:pt x="9317" y="9351"/>
                </a:cubicBezTo>
                <a:close/>
                <a:moveTo>
                  <a:pt x="11061" y="9351"/>
                </a:moveTo>
                <a:cubicBezTo>
                  <a:pt x="10668" y="9351"/>
                  <a:pt x="10267" y="9570"/>
                  <a:pt x="10168" y="9842"/>
                </a:cubicBezTo>
                <a:cubicBezTo>
                  <a:pt x="10068" y="10116"/>
                  <a:pt x="10310" y="10339"/>
                  <a:pt x="10709" y="10339"/>
                </a:cubicBezTo>
                <a:cubicBezTo>
                  <a:pt x="11107" y="10339"/>
                  <a:pt x="11509" y="10116"/>
                  <a:pt x="11604" y="9842"/>
                </a:cubicBezTo>
                <a:cubicBezTo>
                  <a:pt x="11698" y="9570"/>
                  <a:pt x="11454" y="9351"/>
                  <a:pt x="11061" y="9351"/>
                </a:cubicBezTo>
                <a:close/>
                <a:moveTo>
                  <a:pt x="12804" y="9351"/>
                </a:moveTo>
                <a:cubicBezTo>
                  <a:pt x="12410" y="9351"/>
                  <a:pt x="12016" y="9570"/>
                  <a:pt x="11923" y="9842"/>
                </a:cubicBezTo>
                <a:cubicBezTo>
                  <a:pt x="11830" y="10116"/>
                  <a:pt x="12076" y="10339"/>
                  <a:pt x="12476" y="10339"/>
                </a:cubicBezTo>
                <a:cubicBezTo>
                  <a:pt x="12875" y="10339"/>
                  <a:pt x="13270" y="10116"/>
                  <a:pt x="13358" y="9842"/>
                </a:cubicBezTo>
                <a:cubicBezTo>
                  <a:pt x="13446" y="9570"/>
                  <a:pt x="13198" y="9351"/>
                  <a:pt x="12804" y="9351"/>
                </a:cubicBezTo>
                <a:close/>
                <a:moveTo>
                  <a:pt x="14548" y="9351"/>
                </a:moveTo>
                <a:cubicBezTo>
                  <a:pt x="14155" y="9351"/>
                  <a:pt x="13765" y="9570"/>
                  <a:pt x="13679" y="9842"/>
                </a:cubicBezTo>
                <a:cubicBezTo>
                  <a:pt x="13591" y="10116"/>
                  <a:pt x="13844" y="10339"/>
                  <a:pt x="14243" y="10339"/>
                </a:cubicBezTo>
                <a:cubicBezTo>
                  <a:pt x="14642" y="10339"/>
                  <a:pt x="15032" y="10116"/>
                  <a:pt x="15114" y="9842"/>
                </a:cubicBezTo>
                <a:cubicBezTo>
                  <a:pt x="15196" y="9570"/>
                  <a:pt x="14942" y="9351"/>
                  <a:pt x="14548" y="9351"/>
                </a:cubicBezTo>
                <a:close/>
                <a:moveTo>
                  <a:pt x="16292" y="9351"/>
                </a:moveTo>
                <a:cubicBezTo>
                  <a:pt x="15898" y="9351"/>
                  <a:pt x="15514" y="9570"/>
                  <a:pt x="15434" y="9842"/>
                </a:cubicBezTo>
                <a:cubicBezTo>
                  <a:pt x="15353" y="10116"/>
                  <a:pt x="15612" y="10339"/>
                  <a:pt x="16010" y="10339"/>
                </a:cubicBezTo>
                <a:cubicBezTo>
                  <a:pt x="16409" y="10339"/>
                  <a:pt x="16794" y="10116"/>
                  <a:pt x="16870" y="9842"/>
                </a:cubicBezTo>
                <a:cubicBezTo>
                  <a:pt x="16945" y="9570"/>
                  <a:pt x="16686" y="9351"/>
                  <a:pt x="16292" y="9351"/>
                </a:cubicBezTo>
                <a:close/>
                <a:moveTo>
                  <a:pt x="7064" y="10576"/>
                </a:moveTo>
                <a:cubicBezTo>
                  <a:pt x="6664" y="10576"/>
                  <a:pt x="6246" y="10802"/>
                  <a:pt x="6130" y="11084"/>
                </a:cubicBezTo>
                <a:cubicBezTo>
                  <a:pt x="6013" y="11367"/>
                  <a:pt x="6247" y="11598"/>
                  <a:pt x="6653" y="11598"/>
                </a:cubicBezTo>
                <a:cubicBezTo>
                  <a:pt x="7058" y="11598"/>
                  <a:pt x="7478" y="11367"/>
                  <a:pt x="7589" y="11084"/>
                </a:cubicBezTo>
                <a:cubicBezTo>
                  <a:pt x="7700" y="10802"/>
                  <a:pt x="7464" y="10576"/>
                  <a:pt x="7064" y="10576"/>
                </a:cubicBezTo>
                <a:close/>
                <a:moveTo>
                  <a:pt x="8849" y="10576"/>
                </a:moveTo>
                <a:cubicBezTo>
                  <a:pt x="8449" y="10576"/>
                  <a:pt x="8037" y="10802"/>
                  <a:pt x="7927" y="11084"/>
                </a:cubicBezTo>
                <a:cubicBezTo>
                  <a:pt x="7817" y="11367"/>
                  <a:pt x="8055" y="11598"/>
                  <a:pt x="8461" y="11598"/>
                </a:cubicBezTo>
                <a:cubicBezTo>
                  <a:pt x="8867" y="11598"/>
                  <a:pt x="9281" y="11367"/>
                  <a:pt x="9386" y="11084"/>
                </a:cubicBezTo>
                <a:cubicBezTo>
                  <a:pt x="9490" y="10802"/>
                  <a:pt x="9249" y="10576"/>
                  <a:pt x="8849" y="10576"/>
                </a:cubicBezTo>
                <a:close/>
                <a:moveTo>
                  <a:pt x="10635" y="10576"/>
                </a:moveTo>
                <a:cubicBezTo>
                  <a:pt x="10235" y="10576"/>
                  <a:pt x="9827" y="10802"/>
                  <a:pt x="9724" y="11084"/>
                </a:cubicBezTo>
                <a:cubicBezTo>
                  <a:pt x="9621" y="11367"/>
                  <a:pt x="9866" y="11598"/>
                  <a:pt x="10271" y="11598"/>
                </a:cubicBezTo>
                <a:cubicBezTo>
                  <a:pt x="10677" y="11598"/>
                  <a:pt x="11086" y="11367"/>
                  <a:pt x="11184" y="11084"/>
                </a:cubicBezTo>
                <a:cubicBezTo>
                  <a:pt x="11281" y="10802"/>
                  <a:pt x="11034" y="10576"/>
                  <a:pt x="10635" y="10576"/>
                </a:cubicBezTo>
                <a:close/>
                <a:moveTo>
                  <a:pt x="12398" y="10576"/>
                </a:moveTo>
                <a:cubicBezTo>
                  <a:pt x="11998" y="10576"/>
                  <a:pt x="11597" y="10802"/>
                  <a:pt x="11500" y="11084"/>
                </a:cubicBezTo>
                <a:cubicBezTo>
                  <a:pt x="11404" y="11367"/>
                  <a:pt x="11654" y="11598"/>
                  <a:pt x="12060" y="11598"/>
                </a:cubicBezTo>
                <a:cubicBezTo>
                  <a:pt x="12465" y="11598"/>
                  <a:pt x="12868" y="11367"/>
                  <a:pt x="12959" y="11084"/>
                </a:cubicBezTo>
                <a:cubicBezTo>
                  <a:pt x="13050" y="10802"/>
                  <a:pt x="12798" y="10576"/>
                  <a:pt x="12398" y="10576"/>
                </a:cubicBezTo>
                <a:close/>
                <a:moveTo>
                  <a:pt x="14184" y="10576"/>
                </a:moveTo>
                <a:cubicBezTo>
                  <a:pt x="13784" y="10576"/>
                  <a:pt x="13388" y="10802"/>
                  <a:pt x="13298" y="11084"/>
                </a:cubicBezTo>
                <a:cubicBezTo>
                  <a:pt x="13208" y="11367"/>
                  <a:pt x="13464" y="11598"/>
                  <a:pt x="13869" y="11598"/>
                </a:cubicBezTo>
                <a:cubicBezTo>
                  <a:pt x="14275" y="11598"/>
                  <a:pt x="14673" y="11367"/>
                  <a:pt x="14758" y="11084"/>
                </a:cubicBezTo>
                <a:cubicBezTo>
                  <a:pt x="14842" y="10802"/>
                  <a:pt x="14584" y="10576"/>
                  <a:pt x="14184" y="10576"/>
                </a:cubicBezTo>
                <a:close/>
                <a:moveTo>
                  <a:pt x="6576" y="11820"/>
                </a:moveTo>
                <a:cubicBezTo>
                  <a:pt x="6170" y="11820"/>
                  <a:pt x="5743" y="12054"/>
                  <a:pt x="5623" y="12344"/>
                </a:cubicBezTo>
                <a:cubicBezTo>
                  <a:pt x="5503" y="12637"/>
                  <a:pt x="5739" y="12876"/>
                  <a:pt x="6151" y="12876"/>
                </a:cubicBezTo>
                <a:cubicBezTo>
                  <a:pt x="6563" y="12876"/>
                  <a:pt x="6992" y="12637"/>
                  <a:pt x="7107" y="12344"/>
                </a:cubicBezTo>
                <a:cubicBezTo>
                  <a:pt x="7222" y="12054"/>
                  <a:pt x="6983" y="11820"/>
                  <a:pt x="6576" y="11820"/>
                </a:cubicBezTo>
                <a:close/>
                <a:moveTo>
                  <a:pt x="8382" y="11820"/>
                </a:moveTo>
                <a:cubicBezTo>
                  <a:pt x="7975" y="11820"/>
                  <a:pt x="7555" y="12054"/>
                  <a:pt x="7442" y="12344"/>
                </a:cubicBezTo>
                <a:cubicBezTo>
                  <a:pt x="7328" y="12637"/>
                  <a:pt x="7569" y="12876"/>
                  <a:pt x="7981" y="12876"/>
                </a:cubicBezTo>
                <a:cubicBezTo>
                  <a:pt x="8394" y="12876"/>
                  <a:pt x="8816" y="12637"/>
                  <a:pt x="8925" y="12344"/>
                </a:cubicBezTo>
                <a:cubicBezTo>
                  <a:pt x="9032" y="12054"/>
                  <a:pt x="8789" y="11820"/>
                  <a:pt x="8382" y="11820"/>
                </a:cubicBezTo>
                <a:close/>
                <a:moveTo>
                  <a:pt x="10188" y="11820"/>
                </a:moveTo>
                <a:cubicBezTo>
                  <a:pt x="9782" y="11820"/>
                  <a:pt x="9366" y="12054"/>
                  <a:pt x="9260" y="12344"/>
                </a:cubicBezTo>
                <a:cubicBezTo>
                  <a:pt x="9153" y="12637"/>
                  <a:pt x="9400" y="12876"/>
                  <a:pt x="9812" y="12876"/>
                </a:cubicBezTo>
                <a:cubicBezTo>
                  <a:pt x="10225" y="12876"/>
                  <a:pt x="10642" y="12637"/>
                  <a:pt x="10743" y="12344"/>
                </a:cubicBezTo>
                <a:cubicBezTo>
                  <a:pt x="10844" y="12054"/>
                  <a:pt x="10595" y="11820"/>
                  <a:pt x="10188" y="11820"/>
                </a:cubicBezTo>
                <a:close/>
                <a:moveTo>
                  <a:pt x="11994" y="11820"/>
                </a:moveTo>
                <a:cubicBezTo>
                  <a:pt x="11587" y="11820"/>
                  <a:pt x="11177" y="12054"/>
                  <a:pt x="11078" y="12344"/>
                </a:cubicBezTo>
                <a:cubicBezTo>
                  <a:pt x="10978" y="12637"/>
                  <a:pt x="11230" y="12876"/>
                  <a:pt x="11643" y="12876"/>
                </a:cubicBezTo>
                <a:cubicBezTo>
                  <a:pt x="12055" y="12876"/>
                  <a:pt x="12467" y="12637"/>
                  <a:pt x="12561" y="12344"/>
                </a:cubicBezTo>
                <a:cubicBezTo>
                  <a:pt x="12655" y="12054"/>
                  <a:pt x="12401" y="11820"/>
                  <a:pt x="11994" y="11820"/>
                </a:cubicBezTo>
                <a:close/>
                <a:moveTo>
                  <a:pt x="4221" y="13116"/>
                </a:moveTo>
                <a:cubicBezTo>
                  <a:pt x="3807" y="13116"/>
                  <a:pt x="3366" y="13358"/>
                  <a:pt x="3235" y="13657"/>
                </a:cubicBezTo>
                <a:cubicBezTo>
                  <a:pt x="3103" y="13961"/>
                  <a:pt x="3335" y="14208"/>
                  <a:pt x="3754" y="14208"/>
                </a:cubicBezTo>
                <a:cubicBezTo>
                  <a:pt x="4174" y="14208"/>
                  <a:pt x="4617" y="13961"/>
                  <a:pt x="4744" y="13657"/>
                </a:cubicBezTo>
                <a:cubicBezTo>
                  <a:pt x="4869" y="13358"/>
                  <a:pt x="4634" y="13116"/>
                  <a:pt x="4221" y="13116"/>
                </a:cubicBezTo>
                <a:close/>
                <a:moveTo>
                  <a:pt x="6047" y="13116"/>
                </a:moveTo>
                <a:cubicBezTo>
                  <a:pt x="5634" y="13116"/>
                  <a:pt x="5197" y="13358"/>
                  <a:pt x="5074" y="13657"/>
                </a:cubicBezTo>
                <a:cubicBezTo>
                  <a:pt x="4949" y="13961"/>
                  <a:pt x="5188" y="14208"/>
                  <a:pt x="5607" y="14208"/>
                </a:cubicBezTo>
                <a:cubicBezTo>
                  <a:pt x="6026" y="14208"/>
                  <a:pt x="6464" y="13961"/>
                  <a:pt x="6583" y="13657"/>
                </a:cubicBezTo>
                <a:cubicBezTo>
                  <a:pt x="6701" y="13358"/>
                  <a:pt x="6461" y="13116"/>
                  <a:pt x="6047" y="13116"/>
                </a:cubicBezTo>
                <a:close/>
                <a:moveTo>
                  <a:pt x="7894" y="13116"/>
                </a:moveTo>
                <a:cubicBezTo>
                  <a:pt x="7481" y="13116"/>
                  <a:pt x="7051" y="13358"/>
                  <a:pt x="6935" y="13657"/>
                </a:cubicBezTo>
                <a:cubicBezTo>
                  <a:pt x="6816" y="13961"/>
                  <a:pt x="7060" y="14208"/>
                  <a:pt x="7479" y="14208"/>
                </a:cubicBezTo>
                <a:cubicBezTo>
                  <a:pt x="7899" y="14208"/>
                  <a:pt x="8331" y="13961"/>
                  <a:pt x="8443" y="13657"/>
                </a:cubicBezTo>
                <a:cubicBezTo>
                  <a:pt x="8554" y="13358"/>
                  <a:pt x="8308" y="13116"/>
                  <a:pt x="7894" y="13116"/>
                </a:cubicBezTo>
                <a:close/>
                <a:moveTo>
                  <a:pt x="9721" y="13116"/>
                </a:moveTo>
                <a:cubicBezTo>
                  <a:pt x="9308" y="13116"/>
                  <a:pt x="8883" y="13358"/>
                  <a:pt x="8774" y="13657"/>
                </a:cubicBezTo>
                <a:cubicBezTo>
                  <a:pt x="8663" y="13961"/>
                  <a:pt x="8913" y="14208"/>
                  <a:pt x="9332" y="14208"/>
                </a:cubicBezTo>
                <a:cubicBezTo>
                  <a:pt x="9751" y="14208"/>
                  <a:pt x="10178" y="13961"/>
                  <a:pt x="10283" y="13657"/>
                </a:cubicBezTo>
                <a:cubicBezTo>
                  <a:pt x="10387" y="13358"/>
                  <a:pt x="10135" y="13116"/>
                  <a:pt x="9721" y="13116"/>
                </a:cubicBezTo>
                <a:close/>
                <a:moveTo>
                  <a:pt x="3651" y="14446"/>
                </a:moveTo>
                <a:cubicBezTo>
                  <a:pt x="3230" y="14446"/>
                  <a:pt x="2780" y="14696"/>
                  <a:pt x="2644" y="15008"/>
                </a:cubicBezTo>
                <a:cubicBezTo>
                  <a:pt x="2507" y="15321"/>
                  <a:pt x="2742" y="15577"/>
                  <a:pt x="3168" y="15577"/>
                </a:cubicBezTo>
                <a:cubicBezTo>
                  <a:pt x="3595" y="15577"/>
                  <a:pt x="4048" y="15321"/>
                  <a:pt x="4178" y="15008"/>
                </a:cubicBezTo>
                <a:cubicBezTo>
                  <a:pt x="4308" y="14696"/>
                  <a:pt x="4072" y="14446"/>
                  <a:pt x="3651" y="14446"/>
                </a:cubicBezTo>
                <a:close/>
                <a:moveTo>
                  <a:pt x="5519" y="14446"/>
                </a:moveTo>
                <a:cubicBezTo>
                  <a:pt x="5098" y="14446"/>
                  <a:pt x="4654" y="14696"/>
                  <a:pt x="4525" y="15008"/>
                </a:cubicBezTo>
                <a:cubicBezTo>
                  <a:pt x="4396" y="15321"/>
                  <a:pt x="4637" y="15577"/>
                  <a:pt x="5063" y="15577"/>
                </a:cubicBezTo>
                <a:cubicBezTo>
                  <a:pt x="5490" y="15577"/>
                  <a:pt x="5937" y="15321"/>
                  <a:pt x="6060" y="15008"/>
                </a:cubicBezTo>
                <a:cubicBezTo>
                  <a:pt x="6183" y="14696"/>
                  <a:pt x="5940" y="14446"/>
                  <a:pt x="5519" y="14446"/>
                </a:cubicBezTo>
                <a:close/>
                <a:moveTo>
                  <a:pt x="7387" y="14446"/>
                </a:moveTo>
                <a:cubicBezTo>
                  <a:pt x="6966" y="14446"/>
                  <a:pt x="6528" y="14696"/>
                  <a:pt x="6406" y="15008"/>
                </a:cubicBezTo>
                <a:cubicBezTo>
                  <a:pt x="6284" y="15321"/>
                  <a:pt x="6531" y="15577"/>
                  <a:pt x="6958" y="15577"/>
                </a:cubicBezTo>
                <a:cubicBezTo>
                  <a:pt x="7385" y="15577"/>
                  <a:pt x="7825" y="15321"/>
                  <a:pt x="7941" y="15008"/>
                </a:cubicBezTo>
                <a:cubicBezTo>
                  <a:pt x="8056" y="14696"/>
                  <a:pt x="7808" y="14446"/>
                  <a:pt x="7387" y="14446"/>
                </a:cubicBezTo>
                <a:close/>
                <a:moveTo>
                  <a:pt x="3060" y="15830"/>
                </a:moveTo>
                <a:cubicBezTo>
                  <a:pt x="2633" y="15830"/>
                  <a:pt x="2172" y="16088"/>
                  <a:pt x="2032" y="16410"/>
                </a:cubicBezTo>
                <a:cubicBezTo>
                  <a:pt x="1890" y="16736"/>
                  <a:pt x="2127" y="17000"/>
                  <a:pt x="2561" y="17000"/>
                </a:cubicBezTo>
                <a:cubicBezTo>
                  <a:pt x="2996" y="17000"/>
                  <a:pt x="3457" y="16736"/>
                  <a:pt x="3593" y="16410"/>
                </a:cubicBezTo>
                <a:cubicBezTo>
                  <a:pt x="3727" y="16088"/>
                  <a:pt x="3489" y="15830"/>
                  <a:pt x="3060" y="15830"/>
                </a:cubicBezTo>
                <a:close/>
                <a:moveTo>
                  <a:pt x="4949" y="15830"/>
                </a:moveTo>
                <a:cubicBezTo>
                  <a:pt x="4521" y="15830"/>
                  <a:pt x="4067" y="16088"/>
                  <a:pt x="3934" y="16410"/>
                </a:cubicBezTo>
                <a:cubicBezTo>
                  <a:pt x="3800" y="16736"/>
                  <a:pt x="4044" y="17000"/>
                  <a:pt x="4478" y="17000"/>
                </a:cubicBezTo>
                <a:cubicBezTo>
                  <a:pt x="4912" y="17000"/>
                  <a:pt x="5368" y="16736"/>
                  <a:pt x="5496" y="16410"/>
                </a:cubicBezTo>
                <a:cubicBezTo>
                  <a:pt x="5623" y="16088"/>
                  <a:pt x="5377" y="15830"/>
                  <a:pt x="4949" y="15830"/>
                </a:cubicBezTo>
                <a:close/>
                <a:moveTo>
                  <a:pt x="2450" y="17266"/>
                </a:moveTo>
                <a:cubicBezTo>
                  <a:pt x="2015" y="17266"/>
                  <a:pt x="1544" y="17534"/>
                  <a:pt x="1398" y="17867"/>
                </a:cubicBezTo>
                <a:cubicBezTo>
                  <a:pt x="1252" y="18204"/>
                  <a:pt x="1491" y="18479"/>
                  <a:pt x="1933" y="18479"/>
                </a:cubicBezTo>
                <a:cubicBezTo>
                  <a:pt x="2375" y="18479"/>
                  <a:pt x="2848" y="18204"/>
                  <a:pt x="2988" y="17867"/>
                </a:cubicBezTo>
                <a:cubicBezTo>
                  <a:pt x="3128" y="17534"/>
                  <a:pt x="2886" y="17266"/>
                  <a:pt x="2450" y="17266"/>
                </a:cubicBezTo>
                <a:close/>
                <a:moveTo>
                  <a:pt x="4380" y="17266"/>
                </a:moveTo>
                <a:cubicBezTo>
                  <a:pt x="3945" y="17266"/>
                  <a:pt x="3481" y="17534"/>
                  <a:pt x="3343" y="17867"/>
                </a:cubicBezTo>
                <a:cubicBezTo>
                  <a:pt x="3204" y="18204"/>
                  <a:pt x="3449" y="18479"/>
                  <a:pt x="3891" y="18479"/>
                </a:cubicBezTo>
                <a:cubicBezTo>
                  <a:pt x="4333" y="18479"/>
                  <a:pt x="4801" y="18204"/>
                  <a:pt x="4934" y="17867"/>
                </a:cubicBezTo>
                <a:cubicBezTo>
                  <a:pt x="5065" y="17534"/>
                  <a:pt x="4816" y="17266"/>
                  <a:pt x="4380" y="17266"/>
                </a:cubicBezTo>
                <a:close/>
                <a:moveTo>
                  <a:pt x="1799" y="18754"/>
                </a:moveTo>
                <a:cubicBezTo>
                  <a:pt x="1355" y="18754"/>
                  <a:pt x="874" y="19032"/>
                  <a:pt x="723" y="19378"/>
                </a:cubicBezTo>
                <a:cubicBezTo>
                  <a:pt x="571" y="19727"/>
                  <a:pt x="812" y="20012"/>
                  <a:pt x="1262" y="20012"/>
                </a:cubicBezTo>
                <a:cubicBezTo>
                  <a:pt x="1712" y="20012"/>
                  <a:pt x="2196" y="19727"/>
                  <a:pt x="2342" y="19378"/>
                </a:cubicBezTo>
                <a:cubicBezTo>
                  <a:pt x="2486" y="19032"/>
                  <a:pt x="2243" y="18754"/>
                  <a:pt x="1799" y="18754"/>
                </a:cubicBezTo>
                <a:close/>
                <a:moveTo>
                  <a:pt x="3771" y="18754"/>
                </a:moveTo>
                <a:cubicBezTo>
                  <a:pt x="3327" y="18754"/>
                  <a:pt x="2852" y="19032"/>
                  <a:pt x="2710" y="19378"/>
                </a:cubicBezTo>
                <a:cubicBezTo>
                  <a:pt x="2566" y="19727"/>
                  <a:pt x="2813" y="20012"/>
                  <a:pt x="3263" y="20012"/>
                </a:cubicBezTo>
                <a:cubicBezTo>
                  <a:pt x="3713" y="20012"/>
                  <a:pt x="4192" y="19727"/>
                  <a:pt x="4329" y="19378"/>
                </a:cubicBezTo>
                <a:cubicBezTo>
                  <a:pt x="4465" y="19032"/>
                  <a:pt x="4214" y="18754"/>
                  <a:pt x="3771" y="18754"/>
                </a:cubicBezTo>
                <a:close/>
                <a:moveTo>
                  <a:pt x="1148" y="20295"/>
                </a:moveTo>
                <a:cubicBezTo>
                  <a:pt x="697" y="20295"/>
                  <a:pt x="204" y="20583"/>
                  <a:pt x="48" y="20942"/>
                </a:cubicBezTo>
                <a:cubicBezTo>
                  <a:pt x="-110" y="21304"/>
                  <a:pt x="133" y="21600"/>
                  <a:pt x="592" y="21600"/>
                </a:cubicBezTo>
                <a:cubicBezTo>
                  <a:pt x="1050" y="21600"/>
                  <a:pt x="1546" y="21304"/>
                  <a:pt x="1697" y="20942"/>
                </a:cubicBezTo>
                <a:cubicBezTo>
                  <a:pt x="1846" y="20583"/>
                  <a:pt x="1600" y="20295"/>
                  <a:pt x="1148" y="20295"/>
                </a:cubicBezTo>
                <a:close/>
                <a:moveTo>
                  <a:pt x="3162" y="20295"/>
                </a:moveTo>
                <a:cubicBezTo>
                  <a:pt x="2710" y="20295"/>
                  <a:pt x="2224" y="20583"/>
                  <a:pt x="2076" y="20942"/>
                </a:cubicBezTo>
                <a:cubicBezTo>
                  <a:pt x="1927" y="21304"/>
                  <a:pt x="2177" y="21600"/>
                  <a:pt x="2635" y="21600"/>
                </a:cubicBezTo>
                <a:cubicBezTo>
                  <a:pt x="3094" y="21600"/>
                  <a:pt x="3584" y="21304"/>
                  <a:pt x="3726" y="20942"/>
                </a:cubicBezTo>
                <a:cubicBezTo>
                  <a:pt x="3867" y="20583"/>
                  <a:pt x="3614" y="20295"/>
                  <a:pt x="3162" y="20295"/>
                </a:cubicBezTo>
                <a:close/>
                <a:moveTo>
                  <a:pt x="5154" y="20295"/>
                </a:moveTo>
                <a:cubicBezTo>
                  <a:pt x="4702" y="20295"/>
                  <a:pt x="4223" y="20583"/>
                  <a:pt x="4084" y="20942"/>
                </a:cubicBezTo>
                <a:cubicBezTo>
                  <a:pt x="3943" y="21304"/>
                  <a:pt x="4199" y="21600"/>
                  <a:pt x="4658" y="21600"/>
                </a:cubicBezTo>
                <a:cubicBezTo>
                  <a:pt x="5117" y="21600"/>
                  <a:pt x="5599" y="21304"/>
                  <a:pt x="5733" y="20942"/>
                </a:cubicBezTo>
                <a:cubicBezTo>
                  <a:pt x="5865" y="20583"/>
                  <a:pt x="5606" y="20295"/>
                  <a:pt x="5154" y="20295"/>
                </a:cubicBezTo>
                <a:close/>
              </a:path>
            </a:pathLst>
          </a:custGeom>
          <a:solidFill>
            <a:srgbClr val="C00000"/>
          </a:solidFill>
          <a:ln w="12700">
            <a:miter lim="400000"/>
          </a:ln>
        </p:spPr>
        <p:txBody>
          <a:bodyPr lIns="0" tIns="0" rIns="0" bIns="0" anchor="ctr"/>
          <a:lstStyle/>
          <a:p>
            <a:pPr lvl="0">
              <a:defRPr sz="1400">
                <a:solidFill>
                  <a:srgbClr val="FFFFFF"/>
                </a:solidFill>
                <a:effectLst>
                  <a:outerShdw blurRad="38100" dist="12700" dir="5400000" rotWithShape="0">
                    <a:srgbClr val="000000">
                      <a:alpha val="50000"/>
                    </a:srgbClr>
                  </a:outerShdw>
                </a:effectLst>
              </a:defRPr>
            </a:pPr>
            <a:endParaRPr sz="1050"/>
          </a:p>
        </p:txBody>
      </p:sp>
      <p:cxnSp>
        <p:nvCxnSpPr>
          <p:cNvPr id="14" name="Straight Connector 13"/>
          <p:cNvCxnSpPr/>
          <p:nvPr/>
        </p:nvCxnSpPr>
        <p:spPr>
          <a:xfrm flipV="1">
            <a:off x="1927884" y="3197186"/>
            <a:ext cx="0" cy="486791"/>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491423" y="2402046"/>
            <a:ext cx="1905" cy="2165509"/>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800772" y="2621264"/>
            <a:ext cx="0" cy="1946055"/>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161580" y="3393392"/>
            <a:ext cx="0" cy="362825"/>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97267" y="3062120"/>
            <a:ext cx="0" cy="702416"/>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7402513" y="2526348"/>
            <a:ext cx="11906" cy="2503646"/>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819434" y="2030571"/>
            <a:ext cx="1361123" cy="321945"/>
          </a:xfrm>
          <a:prstGeom prst="rect">
            <a:avLst/>
          </a:prstGeom>
        </p:spPr>
        <p:txBody>
          <a:bodyPr wrap="square" anchor="ctr">
            <a:spAutoFit/>
          </a:bodyPr>
          <a:lstStyle/>
          <a:p>
            <a:pPr algn="ctr"/>
            <a:r>
              <a:rPr lang="zh-CN" altLang="en-US" sz="1500" b="1" dirty="0">
                <a:solidFill>
                  <a:srgbClr val="FF6C0D"/>
                </a:solidFill>
                <a:latin typeface="FontAwesome" pitchFamily="2" charset="0"/>
              </a:rPr>
              <a:t>总部经济</a:t>
            </a:r>
            <a:endParaRPr lang="zh-CN" altLang="en-US" sz="1500" b="1" dirty="0">
              <a:solidFill>
                <a:srgbClr val="FF6C0D"/>
              </a:solidFill>
              <a:latin typeface="FontAwesome" pitchFamily="2" charset="0"/>
            </a:endParaRPr>
          </a:p>
        </p:txBody>
      </p:sp>
      <p:sp>
        <p:nvSpPr>
          <p:cNvPr id="31" name="Rectangle 30"/>
          <p:cNvSpPr/>
          <p:nvPr/>
        </p:nvSpPr>
        <p:spPr>
          <a:xfrm>
            <a:off x="3581896" y="2990829"/>
            <a:ext cx="1135380" cy="321945"/>
          </a:xfrm>
          <a:prstGeom prst="rect">
            <a:avLst/>
          </a:prstGeom>
        </p:spPr>
        <p:txBody>
          <a:bodyPr wrap="none" anchor="ctr">
            <a:spAutoFit/>
          </a:bodyPr>
          <a:lstStyle/>
          <a:p>
            <a:pPr algn="ctr"/>
            <a:r>
              <a:rPr lang="zh-CN" altLang="en-US" sz="1500" b="1" dirty="0">
                <a:solidFill>
                  <a:schemeClr val="tx1"/>
                </a:solidFill>
                <a:latin typeface="FontAwesome" pitchFamily="2" charset="0"/>
                <a:cs typeface="+mn-lt"/>
              </a:rPr>
              <a:t>现代服务业</a:t>
            </a:r>
            <a:endParaRPr lang="zh-CN" altLang="en-US" sz="1500" b="1" dirty="0">
              <a:solidFill>
                <a:schemeClr val="tx1"/>
              </a:solidFill>
              <a:latin typeface="FontAwesome" pitchFamily="2" charset="0"/>
              <a:cs typeface="+mn-lt"/>
            </a:endParaRPr>
          </a:p>
        </p:txBody>
      </p:sp>
      <p:sp>
        <p:nvSpPr>
          <p:cNvPr id="32" name="Rectangle 31"/>
          <p:cNvSpPr/>
          <p:nvPr/>
        </p:nvSpPr>
        <p:spPr>
          <a:xfrm>
            <a:off x="1504765" y="2888560"/>
            <a:ext cx="944880" cy="245110"/>
          </a:xfrm>
          <a:prstGeom prst="rect">
            <a:avLst/>
          </a:prstGeom>
        </p:spPr>
        <p:txBody>
          <a:bodyPr wrap="none" anchor="ctr">
            <a:spAutoFit/>
          </a:bodyPr>
          <a:lstStyle/>
          <a:p>
            <a:pPr algn="l">
              <a:lnSpc>
                <a:spcPts val="1200"/>
              </a:lnSpc>
              <a:buClrTx/>
              <a:buSzTx/>
              <a:buFontTx/>
            </a:pPr>
            <a:r>
              <a:rPr lang="zh-CN" altLang="en-US" sz="1500" b="1" dirty="0">
                <a:ea typeface="+mn-lt"/>
                <a:cs typeface="Montserrat" charset="0"/>
              </a:rPr>
              <a:t>招商引资</a:t>
            </a:r>
            <a:endParaRPr lang="zh-CN" altLang="en-US" sz="1500" b="1" dirty="0">
              <a:ea typeface="+mn-lt"/>
              <a:cs typeface="Montserrat" charset="0"/>
            </a:endParaRPr>
          </a:p>
        </p:txBody>
      </p:sp>
      <p:sp>
        <p:nvSpPr>
          <p:cNvPr id="34" name="Rectangle 33"/>
          <p:cNvSpPr/>
          <p:nvPr/>
        </p:nvSpPr>
        <p:spPr>
          <a:xfrm>
            <a:off x="4464428" y="2300570"/>
            <a:ext cx="754380" cy="245110"/>
          </a:xfrm>
          <a:prstGeom prst="rect">
            <a:avLst/>
          </a:prstGeom>
        </p:spPr>
        <p:txBody>
          <a:bodyPr wrap="none" anchor="ctr">
            <a:spAutoFit/>
          </a:bodyPr>
          <a:lstStyle/>
          <a:p>
            <a:pPr algn="l">
              <a:lnSpc>
                <a:spcPts val="1200"/>
              </a:lnSpc>
              <a:buClrTx/>
              <a:buSzTx/>
              <a:buFontTx/>
            </a:pPr>
            <a:r>
              <a:rPr lang="zh-CN" altLang="en-US" sz="1500" b="1" dirty="0">
                <a:ea typeface="+mn-lt"/>
                <a:cs typeface="Montserrat" charset="0"/>
              </a:rPr>
              <a:t>金融业</a:t>
            </a:r>
            <a:endParaRPr lang="zh-CN" altLang="en-US" sz="1500" b="1" dirty="0">
              <a:ea typeface="+mn-lt"/>
              <a:cs typeface="Montserrat" charset="0"/>
            </a:endParaRPr>
          </a:p>
        </p:txBody>
      </p:sp>
      <p:sp>
        <p:nvSpPr>
          <p:cNvPr id="2" name="PA-矩形 7"/>
          <p:cNvSpPr/>
          <p:nvPr>
            <p:custDataLst>
              <p:tags r:id="rId1"/>
            </p:custDataLst>
          </p:nvPr>
        </p:nvSpPr>
        <p:spPr>
          <a:xfrm>
            <a:off x="1046287" y="439663"/>
            <a:ext cx="1081405" cy="521970"/>
          </a:xfrm>
          <a:prstGeom prst="rect">
            <a:avLst/>
          </a:prstGeom>
        </p:spPr>
        <p:txBody>
          <a:bodyPr wrap="none">
            <a:spAutoFit/>
          </a:bodyPr>
          <a:lstStyle/>
          <a:p>
            <a:r>
              <a:rPr lang="en-US" altLang="zh-CN" sz="2800" b="1" dirty="0">
                <a:solidFill>
                  <a:schemeClr val="tx1"/>
                </a:solidFill>
                <a:latin typeface="黑体" panose="02010609060101010101" charset="-122"/>
                <a:ea typeface="黑体" panose="02010609060101010101" charset="-122"/>
              </a:rPr>
              <a:t>1+9+N</a:t>
            </a:r>
            <a:endParaRPr lang="en-US" altLang="zh-CN" sz="2800" b="1" dirty="0">
              <a:solidFill>
                <a:schemeClr val="tx1"/>
              </a:solidFill>
              <a:latin typeface="黑体" panose="02010609060101010101" charset="-122"/>
              <a:ea typeface="黑体" panose="02010609060101010101" charset="-122"/>
            </a:endParaRPr>
          </a:p>
        </p:txBody>
      </p:sp>
      <p:sp>
        <p:nvSpPr>
          <p:cNvPr id="12" name="矩形 11"/>
          <p:cNvSpPr/>
          <p:nvPr/>
        </p:nvSpPr>
        <p:spPr>
          <a:xfrm flipV="1">
            <a:off x="0" y="85153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cxnSp>
        <p:nvCxnSpPr>
          <p:cNvPr id="21" name="Straight Connector 17"/>
          <p:cNvCxnSpPr/>
          <p:nvPr/>
        </p:nvCxnSpPr>
        <p:spPr>
          <a:xfrm flipV="1">
            <a:off x="6159976" y="2208689"/>
            <a:ext cx="0" cy="1708309"/>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5"/>
          <p:cNvCxnSpPr/>
          <p:nvPr/>
        </p:nvCxnSpPr>
        <p:spPr>
          <a:xfrm flipH="1" flipV="1">
            <a:off x="6784816" y="3146901"/>
            <a:ext cx="5239" cy="1373029"/>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5" name="Rectangle 28"/>
          <p:cNvSpPr/>
          <p:nvPr/>
        </p:nvSpPr>
        <p:spPr>
          <a:xfrm>
            <a:off x="4837430" y="2691606"/>
            <a:ext cx="1361123" cy="321945"/>
          </a:xfrm>
          <a:prstGeom prst="rect">
            <a:avLst/>
          </a:prstGeom>
        </p:spPr>
        <p:txBody>
          <a:bodyPr wrap="square" anchor="ctr">
            <a:spAutoFit/>
          </a:bodyPr>
          <a:lstStyle/>
          <a:p>
            <a:pPr algn="ctr"/>
            <a:r>
              <a:rPr lang="zh-CN" altLang="en-US" sz="1500" b="1" dirty="0">
                <a:solidFill>
                  <a:srgbClr val="FF6C0D"/>
                </a:solidFill>
                <a:latin typeface="FontAwesome" pitchFamily="2" charset="0"/>
              </a:rPr>
              <a:t>企业上市</a:t>
            </a:r>
            <a:endParaRPr lang="zh-CN" altLang="en-US" sz="1500" b="1" dirty="0">
              <a:solidFill>
                <a:srgbClr val="FF6C0D"/>
              </a:solidFill>
              <a:latin typeface="FontAwesome" pitchFamily="2" charset="0"/>
            </a:endParaRPr>
          </a:p>
        </p:txBody>
      </p:sp>
      <p:sp>
        <p:nvSpPr>
          <p:cNvPr id="27" name="Rectangle 28"/>
          <p:cNvSpPr/>
          <p:nvPr/>
        </p:nvSpPr>
        <p:spPr>
          <a:xfrm>
            <a:off x="5479415" y="1848485"/>
            <a:ext cx="1361123" cy="245110"/>
          </a:xfrm>
          <a:prstGeom prst="rect">
            <a:avLst/>
          </a:prstGeom>
        </p:spPr>
        <p:txBody>
          <a:bodyPr wrap="square" anchor="ctr">
            <a:spAutoFit/>
          </a:bodyPr>
          <a:lstStyle/>
          <a:p>
            <a:pPr algn="l">
              <a:lnSpc>
                <a:spcPts val="1200"/>
              </a:lnSpc>
              <a:buClrTx/>
              <a:buSzTx/>
              <a:buFontTx/>
            </a:pPr>
            <a:r>
              <a:rPr lang="zh-CN" altLang="en-US" sz="1500" b="1" dirty="0">
                <a:solidFill>
                  <a:schemeClr val="tx1"/>
                </a:solidFill>
                <a:ea typeface="+mn-lt"/>
                <a:cs typeface="Montserrat" charset="0"/>
              </a:rPr>
              <a:t>科技创新</a:t>
            </a:r>
            <a:endParaRPr lang="zh-CN" altLang="en-US" sz="1500" b="1" dirty="0">
              <a:solidFill>
                <a:schemeClr val="tx1"/>
              </a:solidFill>
              <a:ea typeface="+mn-lt"/>
              <a:cs typeface="Montserrat" charset="0"/>
            </a:endParaRPr>
          </a:p>
        </p:txBody>
      </p:sp>
      <p:sp>
        <p:nvSpPr>
          <p:cNvPr id="28" name="Rectangle 33"/>
          <p:cNvSpPr/>
          <p:nvPr/>
        </p:nvSpPr>
        <p:spPr>
          <a:xfrm>
            <a:off x="6321327" y="2751738"/>
            <a:ext cx="944880" cy="321945"/>
          </a:xfrm>
          <a:prstGeom prst="rect">
            <a:avLst/>
          </a:prstGeom>
        </p:spPr>
        <p:txBody>
          <a:bodyPr wrap="none" anchor="ctr">
            <a:spAutoFit/>
          </a:bodyPr>
          <a:lstStyle/>
          <a:p>
            <a:pPr algn="ctr"/>
            <a:r>
              <a:rPr lang="zh-CN" altLang="en-US" sz="1500" b="1" dirty="0">
                <a:solidFill>
                  <a:srgbClr val="FF0000"/>
                </a:solidFill>
                <a:ea typeface="+mn-lt"/>
                <a:cs typeface="Montserrat" charset="0"/>
              </a:rPr>
              <a:t>文化产业</a:t>
            </a:r>
            <a:endParaRPr lang="zh-CN" altLang="en-US" sz="1500" b="1" dirty="0">
              <a:solidFill>
                <a:srgbClr val="FF0000"/>
              </a:solidFill>
              <a:latin typeface="FontAwesome" pitchFamily="2" charset="0"/>
              <a:ea typeface="+mn-lt"/>
              <a:cs typeface="Montserrat" charset="0"/>
            </a:endParaRPr>
          </a:p>
        </p:txBody>
      </p:sp>
      <p:sp>
        <p:nvSpPr>
          <p:cNvPr id="38" name="Rectangle 30"/>
          <p:cNvSpPr/>
          <p:nvPr/>
        </p:nvSpPr>
        <p:spPr>
          <a:xfrm>
            <a:off x="7031375" y="2197397"/>
            <a:ext cx="754380" cy="321945"/>
          </a:xfrm>
          <a:prstGeom prst="rect">
            <a:avLst/>
          </a:prstGeom>
        </p:spPr>
        <p:txBody>
          <a:bodyPr wrap="none" anchor="ctr">
            <a:spAutoFit/>
          </a:bodyPr>
          <a:lstStyle/>
          <a:p>
            <a:pPr algn="ctr"/>
            <a:r>
              <a:rPr lang="zh-CN" altLang="en-US" sz="1500" b="1" dirty="0">
                <a:solidFill>
                  <a:schemeClr val="tx1"/>
                </a:solidFill>
                <a:latin typeface="FontAwesome" pitchFamily="2" charset="0"/>
                <a:cs typeface="+mn-lt"/>
              </a:rPr>
              <a:t>商协会</a:t>
            </a:r>
            <a:endParaRPr lang="zh-CN" altLang="en-US" sz="1500" b="1" dirty="0">
              <a:solidFill>
                <a:schemeClr val="tx1"/>
              </a:solidFill>
              <a:latin typeface="FontAwesome" pitchFamily="2" charset="0"/>
              <a:cs typeface="+mn-lt"/>
            </a:endParaRPr>
          </a:p>
        </p:txBody>
      </p:sp>
      <p:sp>
        <p:nvSpPr>
          <p:cNvPr id="40" name="TextBox 35"/>
          <p:cNvSpPr txBox="1"/>
          <p:nvPr/>
        </p:nvSpPr>
        <p:spPr>
          <a:xfrm>
            <a:off x="2641918" y="2621121"/>
            <a:ext cx="1228725" cy="245110"/>
          </a:xfrm>
          <a:prstGeom prst="rect">
            <a:avLst/>
          </a:prstGeom>
          <a:noFill/>
        </p:spPr>
        <p:txBody>
          <a:bodyPr wrap="square" numCol="1" spcCol="457200" rtlCol="0">
            <a:spAutoFit/>
          </a:bodyPr>
          <a:lstStyle/>
          <a:p>
            <a:pPr>
              <a:lnSpc>
                <a:spcPts val="1200"/>
              </a:lnSpc>
            </a:pPr>
            <a:r>
              <a:rPr lang="zh-CN" altLang="en-US" sz="1500" b="1" dirty="0">
                <a:solidFill>
                  <a:schemeClr val="tx1"/>
                </a:solidFill>
                <a:ea typeface="+mn-lt"/>
                <a:cs typeface="Montserrat" charset="0"/>
              </a:rPr>
              <a:t>先进制造业</a:t>
            </a:r>
            <a:endParaRPr lang="zh-CN" altLang="en-US" sz="1500" b="1" dirty="0">
              <a:solidFill>
                <a:schemeClr val="tx1"/>
              </a:solidFill>
              <a:ea typeface="+mn-lt"/>
              <a:cs typeface="Montserrat" charset="0"/>
            </a:endParaRPr>
          </a:p>
        </p:txBody>
      </p:sp>
      <p:cxnSp>
        <p:nvCxnSpPr>
          <p:cNvPr id="41" name="Straight Connector 14"/>
          <p:cNvCxnSpPr/>
          <p:nvPr/>
        </p:nvCxnSpPr>
        <p:spPr>
          <a:xfrm flipH="1" flipV="1">
            <a:off x="3148648" y="2872581"/>
            <a:ext cx="4286" cy="546735"/>
          </a:xfrm>
          <a:prstGeom prst="line">
            <a:avLst/>
          </a:prstGeom>
          <a:ln w="12700">
            <a:solidFill>
              <a:schemeClr val="tx1">
                <a:alpha val="3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2359343" y="408146"/>
            <a:ext cx="2556510" cy="521970"/>
          </a:xfrm>
          <a:prstGeom prst="rect">
            <a:avLst/>
          </a:prstGeom>
          <a:noFill/>
        </p:spPr>
        <p:txBody>
          <a:bodyPr wrap="none" rtlCol="0" anchor="t">
            <a:spAutoFit/>
          </a:bodyPr>
          <a:lstStyle/>
          <a:p>
            <a:pPr algn="l"/>
            <a:r>
              <a:rPr lang="zh-CN" altLang="en-US" sz="2800" b="1" spc="300" dirty="0">
                <a:latin typeface="黑体" panose="02010609060101010101" charset="-122"/>
                <a:ea typeface="黑体" panose="02010609060101010101" charset="-122"/>
                <a:sym typeface="+mn-ea"/>
              </a:rPr>
              <a:t>产业资金政策</a:t>
            </a:r>
            <a:endParaRPr lang="zh-CN" altLang="en-US" sz="2800" b="1" spc="300" dirty="0">
              <a:solidFill>
                <a:schemeClr val="tx1"/>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trips(downLeft)">
                                      <p:cBhvr>
                                        <p:cTn id="10" dur="500"/>
                                        <p:tgtEl>
                                          <p:spTgt spid="32"/>
                                        </p:tgtEl>
                                      </p:cBhvr>
                                    </p:animEffect>
                                  </p:childTnLst>
                                </p:cTn>
                              </p:par>
                              <p:par>
                                <p:cTn id="11" presetID="18" presetClass="entr" presetSubtype="1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trips(downLeft)">
                                      <p:cBhvr>
                                        <p:cTn id="16" dur="500"/>
                                        <p:tgtEl>
                                          <p:spTgt spid="29"/>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strips(downLeft)">
                                      <p:cBhvr>
                                        <p:cTn id="19" dur="500"/>
                                        <p:tgtEl>
                                          <p:spTgt spid="40"/>
                                        </p:tgtEl>
                                      </p:cBhvr>
                                    </p:animEffect>
                                  </p:childTnLst>
                                </p:cTn>
                              </p:par>
                              <p:par>
                                <p:cTn id="20" presetID="18" presetClass="entr" presetSubtype="12"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strips(downLeft)">
                                      <p:cBhvr>
                                        <p:cTn id="22" dur="500"/>
                                        <p:tgtEl>
                                          <p:spTgt spid="41"/>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strips(downLeft)">
                                      <p:cBhvr>
                                        <p:cTn id="25" dur="500"/>
                                        <p:tgtEl>
                                          <p:spTgt spid="31"/>
                                        </p:tgtEl>
                                      </p:cBhvr>
                                    </p:animEffect>
                                  </p:childTnLst>
                                </p:cTn>
                              </p:par>
                              <p:par>
                                <p:cTn id="26" presetID="18" presetClass="entr" presetSubtype="12"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downLeft)">
                                      <p:cBhvr>
                                        <p:cTn id="28" dur="500"/>
                                        <p:tgtEl>
                                          <p:spTgt spid="20"/>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strips(downLeft)">
                                      <p:cBhvr>
                                        <p:cTn id="31" dur="500"/>
                                        <p:tgtEl>
                                          <p:spTgt spid="34"/>
                                        </p:tgtEl>
                                      </p:cBhvr>
                                    </p:animEffect>
                                  </p:childTnLst>
                                </p:cTn>
                              </p:par>
                              <p:par>
                                <p:cTn id="32" presetID="18" presetClass="entr" presetSubtype="1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downLeft)">
                                      <p:cBhvr>
                                        <p:cTn id="34" dur="500"/>
                                        <p:tgtEl>
                                          <p:spTgt spid="18"/>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Left)">
                                      <p:cBhvr>
                                        <p:cTn id="37" dur="500"/>
                                        <p:tgtEl>
                                          <p:spTgt spid="25"/>
                                        </p:tgtEl>
                                      </p:cBhvr>
                                    </p:animEffect>
                                  </p:childTnLst>
                                </p:cTn>
                              </p:par>
                              <p:par>
                                <p:cTn id="38" presetID="18" presetClass="entr" presetSubtype="12"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trips(downLeft)">
                                      <p:cBhvr>
                                        <p:cTn id="40" dur="500"/>
                                        <p:tgtEl>
                                          <p:spTgt spid="2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trips(downLeft)">
                                      <p:cBhvr>
                                        <p:cTn id="43" dur="500"/>
                                        <p:tgtEl>
                                          <p:spTgt spid="27"/>
                                        </p:tgtEl>
                                      </p:cBhvr>
                                    </p:animEffect>
                                  </p:childTnLst>
                                </p:cTn>
                              </p:par>
                              <p:par>
                                <p:cTn id="44" presetID="18" presetClass="entr" presetSubtype="12"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strips(downLeft)">
                                      <p:cBhvr>
                                        <p:cTn id="46" dur="500"/>
                                        <p:tgtEl>
                                          <p:spTgt spid="21"/>
                                        </p:tgtEl>
                                      </p:cBhvr>
                                    </p:animEffect>
                                  </p:childTnLst>
                                </p:cTn>
                              </p:par>
                              <p:par>
                                <p:cTn id="47" presetID="18" presetClass="entr" presetSubtype="12"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trips(downLeft)">
                                      <p:cBhvr>
                                        <p:cTn id="49" dur="500"/>
                                        <p:tgtEl>
                                          <p:spTgt spid="22"/>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strips(downLeft)">
                                      <p:cBhvr>
                                        <p:cTn id="52" dur="500"/>
                                        <p:tgtEl>
                                          <p:spTgt spid="28"/>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strips(downLeft)">
                                      <p:cBhvr>
                                        <p:cTn id="55" dur="500"/>
                                        <p:tgtEl>
                                          <p:spTgt spid="38"/>
                                        </p:tgtEl>
                                      </p:cBhvr>
                                    </p:animEffect>
                                  </p:childTnLst>
                                </p:cTn>
                              </p:par>
                              <p:par>
                                <p:cTn id="56" presetID="18" presetClass="entr" presetSubtype="1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Lef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4" grpId="0"/>
      <p:bldP spid="25" grpId="0"/>
      <p:bldP spid="27" grpId="0"/>
      <p:bldP spid="28" grpId="0"/>
      <p:bldP spid="38"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651" y="3018473"/>
            <a:ext cx="4660106" cy="598805"/>
          </a:xfrm>
          <a:prstGeom prst="rect">
            <a:avLst/>
          </a:prstGeom>
          <a:noFill/>
        </p:spPr>
        <p:txBody>
          <a:bodyPr wrap="square" rtlCol="0">
            <a:spAutoFit/>
          </a:bodyPr>
          <a:lstStyle/>
          <a:p>
            <a:r>
              <a:rPr lang="zh-CN" altLang="en-US" sz="3300" b="1" dirty="0">
                <a:solidFill>
                  <a:schemeClr val="tx1"/>
                </a:solidFill>
                <a:sym typeface="+mn-ea"/>
              </a:rPr>
              <a:t>支持</a:t>
            </a:r>
            <a:r>
              <a:rPr lang="zh-CN" altLang="en-US" sz="3300" b="1" dirty="0">
                <a:solidFill>
                  <a:srgbClr val="C00000"/>
                </a:solidFill>
                <a:sym typeface="+mn-ea"/>
              </a:rPr>
              <a:t>总部经济</a:t>
            </a:r>
            <a:r>
              <a:rPr lang="zh-CN" altLang="en-US" sz="3300" b="1" dirty="0">
                <a:solidFill>
                  <a:schemeClr val="tx1"/>
                </a:solidFill>
                <a:sym typeface="+mn-ea"/>
              </a:rPr>
              <a:t>若干政策</a:t>
            </a:r>
            <a:endParaRPr lang="zh-CN" altLang="en-US" sz="3300" b="1" dirty="0">
              <a:solidFill>
                <a:schemeClr val="tx1"/>
              </a:solidFill>
              <a:sym typeface="+mn-ea"/>
            </a:endParaRPr>
          </a:p>
        </p:txBody>
      </p:sp>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0"/>
            <a:ext cx="996950" cy="6880225"/>
            <a:chOff x="131337" y="-880892"/>
            <a:chExt cx="1183803" cy="3010565"/>
          </a:xfrm>
        </p:grpSpPr>
        <p:sp>
          <p:nvSpPr>
            <p:cNvPr id="16" name="矩形 15"/>
            <p:cNvSpPr/>
            <p:nvPr/>
          </p:nvSpPr>
          <p:spPr>
            <a:xfrm>
              <a:off x="131337" y="-880892"/>
              <a:ext cx="1183803" cy="301056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5386"/>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一</a:t>
              </a:r>
              <a:endParaRPr lang="zh-CN" altLang="en-US" sz="4500" b="1" dirty="0">
                <a:solidFill>
                  <a:schemeClr val="bg1"/>
                </a:solidFill>
                <a:latin typeface="+mn-lt"/>
                <a:ea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矩形 121"/>
          <p:cNvSpPr/>
          <p:nvPr/>
        </p:nvSpPr>
        <p:spPr>
          <a:xfrm>
            <a:off x="2444115" y="1701165"/>
            <a:ext cx="4046220" cy="36830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b="1" dirty="0" smtClean="0">
                <a:solidFill>
                  <a:schemeClr val="accent2"/>
                </a:solidFill>
              </a:rPr>
              <a:t>最高300万元</a:t>
            </a:r>
            <a:r>
              <a:rPr lang="zh-CN" altLang="en-US" sz="1500" dirty="0" smtClean="0">
                <a:sym typeface="+mn-ea"/>
              </a:rPr>
              <a:t>一次性认定支持。</a:t>
            </a:r>
            <a:endParaRPr lang="zh-CN" altLang="en-US" sz="1500" dirty="0" smtClean="0">
              <a:solidFill>
                <a:schemeClr val="tx1">
                  <a:lumMod val="50000"/>
                  <a:lumOff val="50000"/>
                </a:schemeClr>
              </a:solidFill>
              <a:sym typeface="+mn-ea"/>
            </a:endParaRPr>
          </a:p>
        </p:txBody>
      </p:sp>
      <p:sp>
        <p:nvSpPr>
          <p:cNvPr id="123" name="矩形 122"/>
          <p:cNvSpPr/>
          <p:nvPr/>
        </p:nvSpPr>
        <p:spPr>
          <a:xfrm>
            <a:off x="867533" y="1650936"/>
            <a:ext cx="1872615"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总部认定支持</a:t>
            </a:r>
            <a:endParaRPr lang="zh-CN" altLang="en-US" b="1" dirty="0"/>
          </a:p>
        </p:txBody>
      </p:sp>
      <p:sp>
        <p:nvSpPr>
          <p:cNvPr id="125" name="矩形 124"/>
          <p:cNvSpPr/>
          <p:nvPr/>
        </p:nvSpPr>
        <p:spPr>
          <a:xfrm>
            <a:off x="2321133" y="2538006"/>
            <a:ext cx="6305550" cy="36830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dirty="0" smtClean="0"/>
              <a:t>根据综合贡献</a:t>
            </a:r>
            <a:r>
              <a:rPr lang="zh-CN" altLang="en-US" sz="1500" b="1" dirty="0" smtClean="0">
                <a:solidFill>
                  <a:schemeClr val="accent2"/>
                </a:solidFill>
              </a:rPr>
              <a:t>最高300万元，</a:t>
            </a:r>
            <a:r>
              <a:rPr lang="zh-CN" altLang="en-US" sz="1500" dirty="0" smtClean="0">
                <a:solidFill>
                  <a:schemeClr val="tx1"/>
                </a:solidFill>
              </a:rPr>
              <a:t>可用于企业经营发展、公司高管及骨干激励。</a:t>
            </a:r>
            <a:endParaRPr lang="zh-CN" altLang="en-US" sz="1500" dirty="0" smtClean="0">
              <a:solidFill>
                <a:schemeClr val="tx1"/>
              </a:solidFill>
            </a:endParaRPr>
          </a:p>
        </p:txBody>
      </p:sp>
      <p:sp>
        <p:nvSpPr>
          <p:cNvPr id="126" name="矩形 125"/>
          <p:cNvSpPr/>
          <p:nvPr/>
        </p:nvSpPr>
        <p:spPr>
          <a:xfrm>
            <a:off x="866592" y="2475618"/>
            <a:ext cx="1959769"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总部经营支持</a:t>
            </a:r>
            <a:endParaRPr lang="zh-CN" altLang="en-US" b="1" dirty="0"/>
          </a:p>
        </p:txBody>
      </p:sp>
      <p:sp>
        <p:nvSpPr>
          <p:cNvPr id="127" name="矩形 126"/>
          <p:cNvSpPr/>
          <p:nvPr/>
        </p:nvSpPr>
        <p:spPr>
          <a:xfrm>
            <a:off x="2345898" y="3350742"/>
            <a:ext cx="6539389" cy="36830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dirty="0" smtClean="0">
                <a:solidFill>
                  <a:schemeClr val="tx1"/>
                </a:solidFill>
                <a:sym typeface="+mn-ea"/>
              </a:rPr>
              <a:t>在市外</a:t>
            </a:r>
            <a:r>
              <a:rPr lang="zh-CN" altLang="en-US" sz="1500" dirty="0" smtClean="0">
                <a:sym typeface="+mn-ea"/>
              </a:rPr>
              <a:t>设立全资或绝对控股公司、分公司每新增3家，</a:t>
            </a:r>
            <a:r>
              <a:rPr lang="zh-CN" altLang="en-US" sz="1500" b="1" dirty="0" smtClean="0">
                <a:solidFill>
                  <a:schemeClr val="accent2"/>
                </a:solidFill>
                <a:sym typeface="+mn-ea"/>
              </a:rPr>
              <a:t>给予最高100万元。</a:t>
            </a:r>
            <a:endParaRPr lang="zh-CN" altLang="en-US" sz="1500" b="1" dirty="0" smtClean="0">
              <a:solidFill>
                <a:schemeClr val="accent2"/>
              </a:solidFill>
              <a:sym typeface="+mn-ea"/>
            </a:endParaRPr>
          </a:p>
        </p:txBody>
      </p:sp>
      <p:sp>
        <p:nvSpPr>
          <p:cNvPr id="128" name="矩形 127"/>
          <p:cNvSpPr/>
          <p:nvPr/>
        </p:nvSpPr>
        <p:spPr>
          <a:xfrm>
            <a:off x="880145" y="3302006"/>
            <a:ext cx="1606550"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ym typeface="+mn-ea"/>
              </a:rPr>
              <a:t>总部培育支持</a:t>
            </a:r>
            <a:endParaRPr lang="zh-CN" altLang="en-US" b="1" dirty="0">
              <a:sym typeface="+mn-ea"/>
            </a:endParaRPr>
          </a:p>
        </p:txBody>
      </p:sp>
      <p:sp>
        <p:nvSpPr>
          <p:cNvPr id="129" name="矩形 128"/>
          <p:cNvSpPr/>
          <p:nvPr/>
        </p:nvSpPr>
        <p:spPr>
          <a:xfrm>
            <a:off x="3423399" y="3973970"/>
            <a:ext cx="4795361" cy="6451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dirty="0" smtClean="0">
                <a:sym typeface="+mn-ea"/>
              </a:rPr>
              <a:t>在福田新购置自用办公用房，可按购房价格10%分三年，</a:t>
            </a:r>
            <a:r>
              <a:rPr lang="zh-CN" altLang="en-US" sz="1500" b="1" dirty="0" smtClean="0">
                <a:solidFill>
                  <a:schemeClr val="accent2"/>
                </a:solidFill>
                <a:sym typeface="+mn-ea"/>
              </a:rPr>
              <a:t>每年最高500万元</a:t>
            </a:r>
            <a:r>
              <a:rPr lang="en-US" altLang="zh-CN" sz="1500" dirty="0" smtClean="0">
                <a:sym typeface="+mn-ea"/>
              </a:rPr>
              <a:t>(</a:t>
            </a:r>
            <a:r>
              <a:rPr lang="zh-CN" altLang="en-US" sz="1500" dirty="0" smtClean="0">
                <a:sym typeface="+mn-ea"/>
              </a:rPr>
              <a:t>5年内不对外租售</a:t>
            </a:r>
            <a:r>
              <a:rPr lang="en-US" altLang="zh-CN" sz="1500" dirty="0" smtClean="0">
                <a:sym typeface="+mn-ea"/>
              </a:rPr>
              <a:t>)</a:t>
            </a:r>
            <a:r>
              <a:rPr lang="zh-CN" altLang="en-US" sz="1500" dirty="0" smtClean="0">
                <a:sym typeface="+mn-ea"/>
              </a:rPr>
              <a:t>。</a:t>
            </a:r>
            <a:endParaRPr lang="zh-CN" altLang="en-US" sz="1500" dirty="0" smtClean="0">
              <a:sym typeface="+mn-ea"/>
            </a:endParaRPr>
          </a:p>
        </p:txBody>
      </p:sp>
      <p:sp>
        <p:nvSpPr>
          <p:cNvPr id="130" name="矩形 129"/>
          <p:cNvSpPr/>
          <p:nvPr/>
        </p:nvSpPr>
        <p:spPr>
          <a:xfrm>
            <a:off x="850473" y="4089847"/>
            <a:ext cx="2838926"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ym typeface="+mn-ea"/>
              </a:rPr>
              <a:t>总部购置办公用房支持</a:t>
            </a:r>
            <a:endParaRPr lang="zh-CN" altLang="en-US" b="1" dirty="0">
              <a:sym typeface="+mn-ea"/>
            </a:endParaRPr>
          </a:p>
        </p:txBody>
      </p:sp>
      <p:sp>
        <p:nvSpPr>
          <p:cNvPr id="131" name="矩形 130"/>
          <p:cNvSpPr/>
          <p:nvPr/>
        </p:nvSpPr>
        <p:spPr>
          <a:xfrm>
            <a:off x="3159333" y="5017325"/>
            <a:ext cx="6204109" cy="6451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b="1" dirty="0" smtClean="0">
                <a:solidFill>
                  <a:schemeClr val="accent2"/>
                </a:solidFill>
                <a:sym typeface="+mn-ea"/>
              </a:rPr>
              <a:t>首次</a:t>
            </a:r>
            <a:r>
              <a:rPr lang="zh-CN" altLang="en-US" sz="1500" dirty="0" smtClean="0">
                <a:sym typeface="+mn-ea"/>
              </a:rPr>
              <a:t>入选《财富》“世界500强”给予</a:t>
            </a:r>
            <a:r>
              <a:rPr lang="zh-CN" altLang="en-US" sz="1500" b="1" dirty="0" smtClean="0">
                <a:solidFill>
                  <a:schemeClr val="accent2"/>
                </a:solidFill>
                <a:sym typeface="+mn-ea"/>
              </a:rPr>
              <a:t>1000万元</a:t>
            </a:r>
            <a:r>
              <a:rPr lang="zh-CN" altLang="en-US" sz="1500" dirty="0" smtClean="0">
                <a:sym typeface="+mn-ea"/>
              </a:rPr>
              <a:t>支持；</a:t>
            </a:r>
            <a:endParaRPr lang="zh-CN" altLang="en-US" sz="1500" dirty="0" smtClean="0">
              <a:sym typeface="+mn-ea"/>
            </a:endParaRPr>
          </a:p>
          <a:p>
            <a:pPr algn="just">
              <a:lnSpc>
                <a:spcPct val="120000"/>
              </a:lnSpc>
            </a:pPr>
            <a:r>
              <a:rPr lang="zh-CN" altLang="en-US" sz="1500" b="1" dirty="0" smtClean="0">
                <a:solidFill>
                  <a:schemeClr val="accent2"/>
                </a:solidFill>
                <a:sym typeface="+mn-ea"/>
              </a:rPr>
              <a:t>首次</a:t>
            </a:r>
            <a:r>
              <a:rPr lang="zh-CN" altLang="en-US" sz="1500" dirty="0" smtClean="0">
                <a:sym typeface="+mn-ea"/>
              </a:rPr>
              <a:t>入选“中国500强”给予</a:t>
            </a:r>
            <a:r>
              <a:rPr lang="zh-CN" altLang="en-US" sz="1500" b="1" dirty="0" smtClean="0">
                <a:solidFill>
                  <a:schemeClr val="accent2"/>
                </a:solidFill>
                <a:sym typeface="+mn-ea"/>
              </a:rPr>
              <a:t>300万元</a:t>
            </a:r>
            <a:r>
              <a:rPr lang="zh-CN" altLang="en-US" sz="1500" dirty="0" smtClean="0">
                <a:sym typeface="+mn-ea"/>
              </a:rPr>
              <a:t>支持。</a:t>
            </a:r>
            <a:endParaRPr lang="zh-CN" altLang="en-US" sz="1500" dirty="0" smtClean="0"/>
          </a:p>
        </p:txBody>
      </p:sp>
      <p:sp>
        <p:nvSpPr>
          <p:cNvPr id="132" name="矩形 131"/>
          <p:cNvSpPr/>
          <p:nvPr/>
        </p:nvSpPr>
        <p:spPr>
          <a:xfrm>
            <a:off x="891907" y="5003037"/>
            <a:ext cx="2669858"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ym typeface="+mn-ea"/>
              </a:rPr>
              <a:t>首次入选500强支持</a:t>
            </a:r>
            <a:endParaRPr lang="zh-CN" altLang="en-US" b="1" dirty="0">
              <a:sym typeface="+mn-ea"/>
            </a:endParaRPr>
          </a:p>
        </p:txBody>
      </p:sp>
      <p:cxnSp>
        <p:nvCxnSpPr>
          <p:cNvPr id="10" name="直接连接符 9"/>
          <p:cNvCxnSpPr/>
          <p:nvPr>
            <p:custDataLst>
              <p:tags r:id="rId1"/>
            </p:custDataLst>
          </p:nvPr>
        </p:nvCxnSpPr>
        <p:spPr>
          <a:xfrm>
            <a:off x="772478" y="2326481"/>
            <a:ext cx="7937659"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custDataLst>
              <p:tags r:id="rId2"/>
            </p:custDataLst>
          </p:nvPr>
        </p:nvCxnSpPr>
        <p:spPr>
          <a:xfrm>
            <a:off x="822851" y="3820106"/>
            <a:ext cx="786574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3"/>
            </p:custDataLst>
          </p:nvPr>
        </p:nvCxnSpPr>
        <p:spPr>
          <a:xfrm>
            <a:off x="793800" y="4881851"/>
            <a:ext cx="7901464"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4"/>
            </p:custDataLst>
          </p:nvPr>
        </p:nvSpPr>
        <p:spPr>
          <a:xfrm rot="16200000">
            <a:off x="431483" y="1735931"/>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09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5"/>
            </p:custDataLst>
          </p:nvPr>
        </p:nvSpPr>
        <p:spPr>
          <a:xfrm rot="16200000">
            <a:off x="447566" y="247895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8" name="文本框 7"/>
          <p:cNvSpPr txBox="1"/>
          <p:nvPr>
            <p:custDataLst>
              <p:tags r:id="rId6"/>
            </p:custDataLst>
          </p:nvPr>
        </p:nvSpPr>
        <p:spPr>
          <a:xfrm rot="16200000">
            <a:off x="389463" y="3359315"/>
            <a:ext cx="404813" cy="46482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9" name="文本框 8"/>
          <p:cNvSpPr txBox="1"/>
          <p:nvPr>
            <p:custDataLst>
              <p:tags r:id="rId7"/>
            </p:custDataLst>
          </p:nvPr>
        </p:nvSpPr>
        <p:spPr>
          <a:xfrm rot="16200000">
            <a:off x="365175" y="4118422"/>
            <a:ext cx="401479" cy="41719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1" name="文本框 20"/>
          <p:cNvSpPr txBox="1"/>
          <p:nvPr>
            <p:custDataLst>
              <p:tags r:id="rId8"/>
            </p:custDataLst>
          </p:nvPr>
        </p:nvSpPr>
        <p:spPr>
          <a:xfrm rot="16200000">
            <a:off x="362317" y="5032565"/>
            <a:ext cx="391954" cy="414814"/>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2" name="矩形 21"/>
          <p:cNvSpPr/>
          <p:nvPr>
            <p:custDataLst>
              <p:tags r:id="rId9"/>
            </p:custDataLst>
          </p:nvPr>
        </p:nvSpPr>
        <p:spPr>
          <a:xfrm>
            <a:off x="796657" y="5003037"/>
            <a:ext cx="57150" cy="40957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rgbClr val="FFFFFF"/>
              </a:solidFill>
              <a:sym typeface="Arial" panose="020B0604020202020204" pitchFamily="34" charset="0"/>
            </a:endParaRPr>
          </a:p>
        </p:txBody>
      </p:sp>
      <p:sp>
        <p:nvSpPr>
          <p:cNvPr id="23" name="矩形 22"/>
          <p:cNvSpPr/>
          <p:nvPr>
            <p:custDataLst>
              <p:tags r:id="rId10"/>
            </p:custDataLst>
          </p:nvPr>
        </p:nvSpPr>
        <p:spPr>
          <a:xfrm>
            <a:off x="774383" y="1663065"/>
            <a:ext cx="57150" cy="40957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rgbClr val="FFFFFF"/>
              </a:solidFill>
              <a:sym typeface="Arial" panose="020B0604020202020204" pitchFamily="34" charset="0"/>
            </a:endParaRPr>
          </a:p>
        </p:txBody>
      </p:sp>
      <p:sp>
        <p:nvSpPr>
          <p:cNvPr id="24" name="矩形 23"/>
          <p:cNvSpPr/>
          <p:nvPr>
            <p:custDataLst>
              <p:tags r:id="rId11"/>
            </p:custDataLst>
          </p:nvPr>
        </p:nvSpPr>
        <p:spPr>
          <a:xfrm>
            <a:off x="758557" y="2510860"/>
            <a:ext cx="57150" cy="40957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rgbClr val="FFFFFF"/>
              </a:solidFill>
              <a:sym typeface="Arial" panose="020B0604020202020204" pitchFamily="34" charset="0"/>
            </a:endParaRPr>
          </a:p>
        </p:txBody>
      </p:sp>
      <p:sp>
        <p:nvSpPr>
          <p:cNvPr id="25" name="矩形 24"/>
          <p:cNvSpPr/>
          <p:nvPr>
            <p:custDataLst>
              <p:tags r:id="rId12"/>
            </p:custDataLst>
          </p:nvPr>
        </p:nvSpPr>
        <p:spPr>
          <a:xfrm>
            <a:off x="765225" y="3212630"/>
            <a:ext cx="57150" cy="40957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rgbClr val="FFFFFF"/>
              </a:solidFill>
              <a:sym typeface="Arial" panose="020B0604020202020204" pitchFamily="34" charset="0"/>
            </a:endParaRPr>
          </a:p>
        </p:txBody>
      </p:sp>
      <p:sp>
        <p:nvSpPr>
          <p:cNvPr id="26" name="矩形 25"/>
          <p:cNvSpPr/>
          <p:nvPr>
            <p:custDataLst>
              <p:tags r:id="rId13"/>
            </p:custDataLst>
          </p:nvPr>
        </p:nvSpPr>
        <p:spPr>
          <a:xfrm>
            <a:off x="774750" y="4070907"/>
            <a:ext cx="57150" cy="40957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rgbClr val="FFFFFF"/>
              </a:solidFill>
              <a:sym typeface="Arial" panose="020B0604020202020204" pitchFamily="34" charset="0"/>
            </a:endParaRPr>
          </a:p>
        </p:txBody>
      </p:sp>
      <p:cxnSp>
        <p:nvCxnSpPr>
          <p:cNvPr id="27" name="直接连接符 26"/>
          <p:cNvCxnSpPr/>
          <p:nvPr>
            <p:custDataLst>
              <p:tags r:id="rId14"/>
            </p:custDataLst>
          </p:nvPr>
        </p:nvCxnSpPr>
        <p:spPr>
          <a:xfrm>
            <a:off x="796657" y="3002350"/>
            <a:ext cx="7937659"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09968" y="-17304"/>
            <a:ext cx="3611880" cy="506730"/>
          </a:xfrm>
          <a:prstGeom prst="rect">
            <a:avLst/>
          </a:prstGeom>
          <a:noFill/>
        </p:spPr>
        <p:txBody>
          <a:bodyPr wrap="none" rtlCol="0" anchor="t">
            <a:spAutoFit/>
          </a:bodyPr>
          <a:lstStyle/>
          <a:p>
            <a:r>
              <a:rPr lang="zh-CN" altLang="zh-CN" sz="2700" b="1" dirty="0">
                <a:solidFill>
                  <a:schemeClr val="tx1"/>
                </a:solidFill>
                <a:latin typeface="+mn-ea"/>
                <a:sym typeface="+mn-ea"/>
              </a:rPr>
              <a:t>支持总部经济若干政策</a:t>
            </a:r>
            <a:endParaRPr lang="zh-CN" altLang="en-US" sz="2700" b="1" dirty="0">
              <a:solidFill>
                <a:schemeClr val="tx1"/>
              </a:solidFill>
              <a:latin typeface="+mn-ea"/>
              <a:sym typeface="+mn-ea"/>
            </a:endParaRPr>
          </a:p>
        </p:txBody>
      </p:sp>
      <p:grpSp>
        <p:nvGrpSpPr>
          <p:cNvPr id="7" name="组合 6"/>
          <p:cNvGrpSpPr/>
          <p:nvPr/>
        </p:nvGrpSpPr>
        <p:grpSpPr>
          <a:xfrm>
            <a:off x="0" y="-13970"/>
            <a:ext cx="9144000" cy="845820"/>
            <a:chOff x="0" y="-22"/>
            <a:chExt cx="14400" cy="1332"/>
          </a:xfrm>
        </p:grpSpPr>
        <p:sp>
          <p:nvSpPr>
            <p:cNvPr id="12" name="矩形 11"/>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5" y="-22"/>
              <a:ext cx="1510" cy="1332"/>
              <a:chOff x="-277015" y="-44449"/>
              <a:chExt cx="1138555" cy="1079500"/>
            </a:xfrm>
          </p:grpSpPr>
          <p:sp>
            <p:nvSpPr>
              <p:cNvPr id="16" name="矩形 15"/>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0"/>
            <a:ext cx="996950" cy="6880225"/>
            <a:chOff x="131337" y="-880892"/>
            <a:chExt cx="1183803" cy="3010565"/>
          </a:xfrm>
        </p:grpSpPr>
        <p:sp>
          <p:nvSpPr>
            <p:cNvPr id="16" name="矩形 15"/>
            <p:cNvSpPr/>
            <p:nvPr/>
          </p:nvSpPr>
          <p:spPr>
            <a:xfrm>
              <a:off x="131337" y="-880892"/>
              <a:ext cx="1183803" cy="301056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5386"/>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一</a:t>
              </a:r>
              <a:endParaRPr lang="zh-CN" altLang="en-US" sz="4500" b="1" dirty="0">
                <a:solidFill>
                  <a:schemeClr val="bg1"/>
                </a:solidFill>
                <a:latin typeface="+mn-lt"/>
                <a:ea typeface="+mn-lt"/>
              </a:endParaRPr>
            </a:p>
          </p:txBody>
        </p:sp>
      </p:grpSp>
      <p:sp>
        <p:nvSpPr>
          <p:cNvPr id="8" name="文本框 7"/>
          <p:cNvSpPr txBox="1"/>
          <p:nvPr/>
        </p:nvSpPr>
        <p:spPr>
          <a:xfrm>
            <a:off x="1400651" y="3018473"/>
            <a:ext cx="6351270" cy="598805"/>
          </a:xfrm>
          <a:prstGeom prst="rect">
            <a:avLst/>
          </a:prstGeom>
          <a:noFill/>
        </p:spPr>
        <p:txBody>
          <a:bodyPr wrap="square" rtlCol="0">
            <a:spAutoFit/>
          </a:bodyPr>
          <a:lstStyle/>
          <a:p>
            <a:r>
              <a:rPr lang="zh-CN" altLang="en-US" sz="3300" b="1" dirty="0">
                <a:solidFill>
                  <a:schemeClr val="tx1"/>
                </a:solidFill>
                <a:sym typeface="+mn-ea"/>
              </a:rPr>
              <a:t>支持</a:t>
            </a:r>
            <a:r>
              <a:rPr lang="zh-CN" altLang="en-US" sz="3300" b="1" dirty="0">
                <a:solidFill>
                  <a:srgbClr val="C00000"/>
                </a:solidFill>
                <a:sym typeface="+mn-ea"/>
              </a:rPr>
              <a:t>上市企业</a:t>
            </a:r>
            <a:r>
              <a:rPr lang="zh-CN" altLang="en-US" sz="3300" b="1" dirty="0">
                <a:solidFill>
                  <a:schemeClr val="tx1"/>
                </a:solidFill>
                <a:sym typeface="+mn-ea"/>
              </a:rPr>
              <a:t>若干政策</a:t>
            </a:r>
            <a:endParaRPr lang="zh-CN" altLang="en-US" sz="3300" b="1" dirty="0">
              <a:solidFill>
                <a:schemeClr val="tx1"/>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135698" y="-17304"/>
            <a:ext cx="3611880" cy="506730"/>
          </a:xfrm>
          <a:prstGeom prst="rect">
            <a:avLst/>
          </a:prstGeom>
          <a:noFill/>
        </p:spPr>
        <p:txBody>
          <a:bodyPr wrap="none" rtlCol="0" anchor="t">
            <a:spAutoFit/>
          </a:bodyPr>
          <a:lstStyle/>
          <a:p>
            <a:r>
              <a:rPr lang="zh-CN" altLang="zh-CN" sz="2700" b="1" dirty="0">
                <a:solidFill>
                  <a:schemeClr val="tx1"/>
                </a:solidFill>
                <a:latin typeface="+mn-ea"/>
                <a:sym typeface="+mn-ea"/>
              </a:rPr>
              <a:t>支持上市企业若干政策</a:t>
            </a:r>
            <a:endParaRPr lang="zh-CN" altLang="en-US" sz="2700" b="1" dirty="0">
              <a:solidFill>
                <a:schemeClr val="tx1"/>
              </a:solidFill>
              <a:latin typeface="+mn-ea"/>
              <a:sym typeface="+mn-ea"/>
            </a:endParaRPr>
          </a:p>
        </p:txBody>
      </p:sp>
      <p:cxnSp>
        <p:nvCxnSpPr>
          <p:cNvPr id="27" name="ïšḻïďê-Straight Arrow Connector 21"/>
          <p:cNvCxnSpPr/>
          <p:nvPr/>
        </p:nvCxnSpPr>
        <p:spPr>
          <a:xfrm>
            <a:off x="3049975" y="2199323"/>
            <a:ext cx="7620" cy="2499360"/>
          </a:xfrm>
          <a:prstGeom prst="straightConnector1">
            <a:avLst/>
          </a:prstGeom>
          <a:noFill/>
          <a:ln w="12700" cap="flat" cmpd="sng">
            <a:solidFill>
              <a:schemeClr val="bg1">
                <a:lumMod val="65000"/>
              </a:schemeClr>
            </a:solidFill>
            <a:prstDash val="solid"/>
            <a:round/>
            <a:headEnd type="none" w="med" len="med"/>
            <a:tailEnd type="none" w="med" len="med"/>
          </a:ln>
        </p:spPr>
      </p:cxnSp>
      <p:cxnSp>
        <p:nvCxnSpPr>
          <p:cNvPr id="31" name="ïšḻïďê-Straight Arrow Connector 22"/>
          <p:cNvCxnSpPr/>
          <p:nvPr/>
        </p:nvCxnSpPr>
        <p:spPr>
          <a:xfrm>
            <a:off x="5732145" y="2047875"/>
            <a:ext cx="6668" cy="2640330"/>
          </a:xfrm>
          <a:prstGeom prst="straightConnector1">
            <a:avLst/>
          </a:prstGeom>
          <a:noFill/>
          <a:ln w="12700" cap="flat" cmpd="sng">
            <a:solidFill>
              <a:schemeClr val="bg1">
                <a:lumMod val="65000"/>
              </a:schemeClr>
            </a:solidFill>
            <a:prstDash val="solid"/>
            <a:round/>
            <a:headEnd type="none" w="med" len="med"/>
            <a:tailEnd type="none" w="med" len="med"/>
          </a:ln>
        </p:spPr>
      </p:cxnSp>
      <p:cxnSp>
        <p:nvCxnSpPr>
          <p:cNvPr id="30" name="ïšḻïďê-Straight Arrow Connector 20"/>
          <p:cNvCxnSpPr/>
          <p:nvPr/>
        </p:nvCxnSpPr>
        <p:spPr>
          <a:xfrm>
            <a:off x="694431" y="4834926"/>
            <a:ext cx="7317236" cy="1460"/>
          </a:xfrm>
          <a:prstGeom prst="straightConnector1">
            <a:avLst/>
          </a:prstGeom>
          <a:noFill/>
          <a:ln w="12700" cap="flat" cmpd="sng">
            <a:solidFill>
              <a:schemeClr val="accent1">
                <a:shade val="50000"/>
              </a:schemeClr>
            </a:solidFill>
            <a:prstDash val="solid"/>
            <a:round/>
            <a:headEnd type="none" w="med" len="med"/>
            <a:tailEnd type="none" w="med" len="med"/>
          </a:ln>
        </p:spPr>
      </p:cxnSp>
      <p:grpSp>
        <p:nvGrpSpPr>
          <p:cNvPr id="43" name="组合 42"/>
          <p:cNvGrpSpPr/>
          <p:nvPr/>
        </p:nvGrpSpPr>
        <p:grpSpPr>
          <a:xfrm>
            <a:off x="352339" y="2390697"/>
            <a:ext cx="2529930" cy="1760845"/>
            <a:chOff x="445186" y="2081784"/>
            <a:chExt cx="3139543" cy="2347793"/>
          </a:xfrm>
        </p:grpSpPr>
        <p:sp>
          <p:nvSpPr>
            <p:cNvPr id="44" name="矩形 43"/>
            <p:cNvSpPr/>
            <p:nvPr/>
          </p:nvSpPr>
          <p:spPr>
            <a:xfrm>
              <a:off x="445186" y="2767584"/>
              <a:ext cx="3139543" cy="1661993"/>
            </a:xfrm>
            <a:prstGeom prst="rect">
              <a:avLst/>
            </a:prstGeom>
          </p:spPr>
          <p:txBody>
            <a:bodyPr wrap="square">
              <a:spAutoFit/>
              <a:scene3d>
                <a:camera prst="orthographicFront"/>
                <a:lightRig rig="threePt" dir="t"/>
              </a:scene3d>
              <a:sp3d contourW="12700"/>
            </a:bodyPr>
            <a:lstStyle/>
            <a:p>
              <a:pPr algn="just">
                <a:lnSpc>
                  <a:spcPts val="3000"/>
                </a:lnSpc>
              </a:pPr>
              <a:r>
                <a:rPr lang="zh-CN" altLang="en-US" dirty="0">
                  <a:latin typeface="微软雅黑" panose="020B0503020204020204" pitchFamily="34" charset="-122"/>
                  <a:ea typeface="微软雅黑" panose="020B0503020204020204" pitchFamily="34" charset="-122"/>
                  <a:sym typeface="+mn-ea"/>
                </a:rPr>
                <a:t>辅导备案支持</a:t>
              </a:r>
              <a:r>
                <a:rPr lang="zh-CN" altLang="en-US" sz="1500" dirty="0">
                  <a:latin typeface="微软雅黑" panose="020B0503020204020204" pitchFamily="34" charset="-122"/>
                  <a:ea typeface="微软雅黑" panose="020B0503020204020204" pitchFamily="34" charset="-122"/>
                  <a:sym typeface="+mn-ea"/>
                </a:rPr>
                <a:t>，</a:t>
              </a:r>
              <a:r>
                <a:rPr lang="en-US" altLang="zh-CN" sz="1500" b="1" dirty="0">
                  <a:solidFill>
                    <a:schemeClr val="accent2"/>
                  </a:solidFill>
                  <a:latin typeface="微软雅黑" panose="020B0503020204020204" pitchFamily="34" charset="-122"/>
                  <a:ea typeface="微软雅黑" panose="020B0503020204020204" pitchFamily="34" charset="-122"/>
                  <a:sym typeface="+mn-ea"/>
                </a:rPr>
                <a:t>50</a:t>
              </a:r>
              <a:r>
                <a:rPr lang="zh-CN" altLang="en-US" sz="1500" b="1" dirty="0">
                  <a:solidFill>
                    <a:schemeClr val="accent2"/>
                  </a:solidFill>
                  <a:latin typeface="微软雅黑" panose="020B0503020204020204" pitchFamily="34" charset="-122"/>
                  <a:ea typeface="微软雅黑" panose="020B0503020204020204" pitchFamily="34" charset="-122"/>
                  <a:sym typeface="+mn-ea"/>
                </a:rPr>
                <a:t>万元；</a:t>
              </a:r>
              <a:endParaRPr lang="zh-CN" altLang="en-US" sz="1500" dirty="0">
                <a:solidFill>
                  <a:schemeClr val="accent2"/>
                </a:solidFill>
                <a:latin typeface="微软雅黑" panose="020B0503020204020204" pitchFamily="34" charset="-122"/>
                <a:ea typeface="微软雅黑" panose="020B0503020204020204" pitchFamily="34" charset="-122"/>
                <a:sym typeface="+mn-ea"/>
              </a:endParaRPr>
            </a:p>
            <a:p>
              <a:pPr algn="just">
                <a:lnSpc>
                  <a:spcPts val="3000"/>
                </a:lnSpc>
              </a:pPr>
              <a:r>
                <a:rPr lang="zh-CN" altLang="en-US" dirty="0">
                  <a:latin typeface="微软雅黑" panose="020B0503020204020204" pitchFamily="34" charset="-122"/>
                  <a:ea typeface="微软雅黑" panose="020B0503020204020204" pitchFamily="34" charset="-122"/>
                  <a:sym typeface="+mn-ea"/>
                </a:rPr>
                <a:t>完成上市辅导</a:t>
              </a:r>
              <a:r>
                <a:rPr lang="zh-CN" altLang="en-US" sz="1500" dirty="0">
                  <a:latin typeface="微软雅黑" panose="020B0503020204020204" pitchFamily="34" charset="-122"/>
                  <a:ea typeface="微软雅黑" panose="020B0503020204020204" pitchFamily="34" charset="-122"/>
                  <a:sym typeface="+mn-ea"/>
                </a:rPr>
                <a:t>，</a:t>
              </a:r>
              <a:r>
                <a:rPr lang="en-US" altLang="zh-CN" sz="1500" b="1" dirty="0">
                  <a:solidFill>
                    <a:schemeClr val="accent2"/>
                  </a:solidFill>
                  <a:latin typeface="微软雅黑" panose="020B0503020204020204" pitchFamily="34" charset="-122"/>
                  <a:ea typeface="微软雅黑" panose="020B0503020204020204" pitchFamily="34" charset="-122"/>
                  <a:sym typeface="+mn-ea"/>
                </a:rPr>
                <a:t>150万元；</a:t>
              </a:r>
              <a:endParaRPr lang="zh-CN" altLang="en-US" sz="1500" dirty="0">
                <a:latin typeface="微软雅黑" panose="020B0503020204020204" pitchFamily="34" charset="-122"/>
                <a:ea typeface="微软雅黑" panose="020B0503020204020204" pitchFamily="34" charset="-122"/>
                <a:sym typeface="+mn-ea"/>
              </a:endParaRPr>
            </a:p>
            <a:p>
              <a:pPr algn="just">
                <a:lnSpc>
                  <a:spcPts val="3000"/>
                </a:lnSpc>
              </a:pPr>
              <a:r>
                <a:rPr lang="zh-CN" altLang="en-US" dirty="0">
                  <a:latin typeface="微软雅黑" panose="020B0503020204020204" pitchFamily="34" charset="-122"/>
                  <a:ea typeface="微软雅黑" panose="020B0503020204020204" pitchFamily="34" charset="-122"/>
                  <a:sym typeface="+mn-ea"/>
                </a:rPr>
                <a:t>境内上市支持</a:t>
              </a:r>
              <a:r>
                <a:rPr lang="zh-CN" altLang="en-US" sz="1500" dirty="0" smtClean="0">
                  <a:latin typeface="微软雅黑" panose="020B0503020204020204" pitchFamily="34" charset="-122"/>
                  <a:ea typeface="微软雅黑" panose="020B0503020204020204" pitchFamily="34" charset="-122"/>
                  <a:sym typeface="+mn-ea"/>
                </a:rPr>
                <a:t>，</a:t>
              </a:r>
              <a:r>
                <a:rPr lang="en-US" altLang="zh-CN" sz="1500" b="1" dirty="0">
                  <a:solidFill>
                    <a:schemeClr val="accent2"/>
                  </a:solidFill>
                  <a:latin typeface="微软雅黑" panose="020B0503020204020204" pitchFamily="34" charset="-122"/>
                  <a:ea typeface="微软雅黑" panose="020B0503020204020204" pitchFamily="34" charset="-122"/>
                  <a:sym typeface="+mn-ea"/>
                </a:rPr>
                <a:t>200万元。</a:t>
              </a:r>
              <a:endParaRPr lang="en-US" altLang="zh-CN" sz="15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45" name="矩形 44"/>
            <p:cNvSpPr/>
            <p:nvPr/>
          </p:nvSpPr>
          <p:spPr>
            <a:xfrm>
              <a:off x="1135558" y="2081784"/>
              <a:ext cx="2325370" cy="483723"/>
            </a:xfrm>
            <a:prstGeom prst="rect">
              <a:avLst/>
            </a:prstGeom>
          </p:spPr>
          <p:txBody>
            <a:bodyPr wrap="square">
              <a:spAutoFit/>
              <a:scene3d>
                <a:camera prst="orthographicFront"/>
                <a:lightRig rig="threePt" dir="t"/>
              </a:scene3d>
              <a:sp3d contourW="12700"/>
            </a:bodyPr>
            <a:lstStyle/>
            <a:p>
              <a:pPr algn="just">
                <a:lnSpc>
                  <a:spcPct val="120000"/>
                </a:lnSpc>
              </a:pPr>
              <a:r>
                <a:rPr lang="zh-CN" altLang="zh-CN" sz="1600" b="1" dirty="0"/>
                <a:t>境内上市支持</a:t>
              </a:r>
              <a:endParaRPr lang="zh-CN" altLang="zh-CN" sz="1600" b="1" dirty="0"/>
            </a:p>
          </p:txBody>
        </p:sp>
      </p:grpSp>
      <p:grpSp>
        <p:nvGrpSpPr>
          <p:cNvPr id="46" name="组合 45"/>
          <p:cNvGrpSpPr/>
          <p:nvPr/>
        </p:nvGrpSpPr>
        <p:grpSpPr>
          <a:xfrm>
            <a:off x="3306530" y="2344610"/>
            <a:ext cx="2299335" cy="2050717"/>
            <a:chOff x="1129925" y="1966637"/>
            <a:chExt cx="2838174" cy="2734289"/>
          </a:xfrm>
        </p:grpSpPr>
        <p:sp>
          <p:nvSpPr>
            <p:cNvPr id="47" name="矩形 46"/>
            <p:cNvSpPr/>
            <p:nvPr/>
          </p:nvSpPr>
          <p:spPr>
            <a:xfrm>
              <a:off x="1129925" y="2593170"/>
              <a:ext cx="2838174" cy="2107756"/>
            </a:xfrm>
            <a:prstGeom prst="rect">
              <a:avLst/>
            </a:prstGeom>
          </p:spPr>
          <p:txBody>
            <a:bodyPr wrap="square">
              <a:spAutoFit/>
              <a:scene3d>
                <a:camera prst="orthographicFront"/>
                <a:lightRig rig="threePt" dir="t"/>
              </a:scene3d>
              <a:sp3d contourW="12700"/>
            </a:bodyPr>
            <a:lstStyle/>
            <a:p>
              <a:pPr>
                <a:lnSpc>
                  <a:spcPts val="3000"/>
                </a:lnSpc>
              </a:pPr>
              <a:r>
                <a:rPr lang="zh-CN" altLang="en-US" sz="1500" dirty="0">
                  <a:solidFill>
                    <a:schemeClr val="tx1"/>
                  </a:solidFill>
                  <a:sym typeface="+mn-ea"/>
                </a:rPr>
                <a:t>在香港、纽约等境外证券交易所挂牌上市（不含小额资本市场NSCM和柜台交易），</a:t>
              </a:r>
              <a:r>
                <a:rPr lang="zh-CN" altLang="en-US" sz="1500" b="1" dirty="0">
                  <a:solidFill>
                    <a:schemeClr val="accent2"/>
                  </a:solidFill>
                  <a:latin typeface="微软雅黑" panose="020B0503020204020204" pitchFamily="34" charset="-122"/>
                  <a:ea typeface="微软雅黑" panose="020B0503020204020204" pitchFamily="34" charset="-122"/>
                  <a:sym typeface="+mn-ea"/>
                </a:rPr>
                <a:t>150万元。</a:t>
              </a:r>
              <a:endParaRPr lang="zh-CN" altLang="en-US" sz="15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48" name="矩形 47"/>
            <p:cNvSpPr/>
            <p:nvPr/>
          </p:nvSpPr>
          <p:spPr>
            <a:xfrm>
              <a:off x="1433264" y="1966637"/>
              <a:ext cx="2084388" cy="483723"/>
            </a:xfrm>
            <a:prstGeom prst="rect">
              <a:avLst/>
            </a:prstGeom>
          </p:spPr>
          <p:txBody>
            <a:bodyPr wrap="square">
              <a:spAutoFit/>
              <a:scene3d>
                <a:camera prst="orthographicFront"/>
                <a:lightRig rig="threePt" dir="t"/>
              </a:scene3d>
              <a:sp3d contourW="12700"/>
            </a:bodyPr>
            <a:lstStyle/>
            <a:p>
              <a:pPr algn="just">
                <a:lnSpc>
                  <a:spcPct val="120000"/>
                </a:lnSpc>
              </a:pPr>
              <a:r>
                <a:rPr lang="zh-CN" altLang="zh-CN" sz="1600" b="1" dirty="0"/>
                <a:t>境外上市支持</a:t>
              </a:r>
              <a:endParaRPr lang="zh-CN" altLang="zh-CN" sz="1600" b="1" dirty="0"/>
            </a:p>
          </p:txBody>
        </p:sp>
      </p:grpSp>
      <p:grpSp>
        <p:nvGrpSpPr>
          <p:cNvPr id="49" name="组合 48"/>
          <p:cNvGrpSpPr/>
          <p:nvPr/>
        </p:nvGrpSpPr>
        <p:grpSpPr>
          <a:xfrm>
            <a:off x="6133589" y="1925639"/>
            <a:ext cx="2615372" cy="761435"/>
            <a:chOff x="1437218" y="1832724"/>
            <a:chExt cx="3002817" cy="1014890"/>
          </a:xfrm>
        </p:grpSpPr>
        <p:sp>
          <p:nvSpPr>
            <p:cNvPr id="51" name="矩形 50"/>
            <p:cNvSpPr/>
            <p:nvPr/>
          </p:nvSpPr>
          <p:spPr>
            <a:xfrm>
              <a:off x="1437218" y="2388036"/>
              <a:ext cx="3002817" cy="459578"/>
            </a:xfrm>
            <a:prstGeom prst="rect">
              <a:avLst/>
            </a:prstGeom>
          </p:spPr>
          <p:txBody>
            <a:bodyPr wrap="square">
              <a:spAutoFit/>
              <a:scene3d>
                <a:camera prst="orthographicFront"/>
                <a:lightRig rig="threePt" dir="t"/>
              </a:scene3d>
              <a:sp3d contourW="12700"/>
            </a:bodyPr>
            <a:lstStyle/>
            <a:p>
              <a:pPr lvl="0">
                <a:lnSpc>
                  <a:spcPct val="110000"/>
                </a:lnSpc>
              </a:pPr>
              <a:r>
                <a:rPr lang="en-US" altLang="zh-CN" sz="1500" b="1" dirty="0">
                  <a:solidFill>
                    <a:schemeClr val="accent2"/>
                  </a:solidFill>
                  <a:latin typeface="+mn-ea"/>
                  <a:sym typeface="+mn-ea"/>
                </a:rPr>
                <a:t>最高50万元/机构/项目</a:t>
              </a:r>
              <a:endParaRPr lang="en-US" altLang="zh-CN" sz="1500" b="1" dirty="0">
                <a:solidFill>
                  <a:schemeClr val="accent2"/>
                </a:solidFill>
                <a:latin typeface="+mn-ea"/>
                <a:sym typeface="+mn-ea"/>
              </a:endParaRPr>
            </a:p>
          </p:txBody>
        </p:sp>
        <p:sp>
          <p:nvSpPr>
            <p:cNvPr id="52" name="矩形 51"/>
            <p:cNvSpPr/>
            <p:nvPr/>
          </p:nvSpPr>
          <p:spPr>
            <a:xfrm>
              <a:off x="1510789" y="1832724"/>
              <a:ext cx="2565886" cy="48355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t>上市服务机构支持</a:t>
              </a:r>
              <a:endParaRPr lang="zh-CN" altLang="en-US" sz="1600" b="1" dirty="0"/>
            </a:p>
          </p:txBody>
        </p:sp>
      </p:grpSp>
      <p:grpSp>
        <p:nvGrpSpPr>
          <p:cNvPr id="4" name="组合 3"/>
          <p:cNvGrpSpPr/>
          <p:nvPr/>
        </p:nvGrpSpPr>
        <p:grpSpPr>
          <a:xfrm>
            <a:off x="5937885" y="2905125"/>
            <a:ext cx="2658904" cy="758349"/>
            <a:chOff x="989428" y="2035217"/>
            <a:chExt cx="4721377" cy="1011132"/>
          </a:xfrm>
        </p:grpSpPr>
        <p:sp>
          <p:nvSpPr>
            <p:cNvPr id="8" name="矩形 7"/>
            <p:cNvSpPr/>
            <p:nvPr/>
          </p:nvSpPr>
          <p:spPr>
            <a:xfrm>
              <a:off x="989428" y="2593382"/>
              <a:ext cx="4721377" cy="45296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zh-CN" sz="1350" dirty="0"/>
            </a:p>
          </p:txBody>
        </p:sp>
        <p:sp>
          <p:nvSpPr>
            <p:cNvPr id="9" name="矩形 8"/>
            <p:cNvSpPr/>
            <p:nvPr/>
          </p:nvSpPr>
          <p:spPr>
            <a:xfrm>
              <a:off x="1418187" y="2035217"/>
              <a:ext cx="3665981" cy="483723"/>
            </a:xfrm>
            <a:prstGeom prst="rect">
              <a:avLst/>
            </a:prstGeom>
          </p:spPr>
          <p:txBody>
            <a:bodyPr wrap="square">
              <a:spAutoFit/>
              <a:scene3d>
                <a:camera prst="orthographicFront"/>
                <a:lightRig rig="threePt" dir="t"/>
              </a:scene3d>
              <a:sp3d contourW="12700"/>
            </a:bodyPr>
            <a:lstStyle/>
            <a:p>
              <a:pPr algn="just">
                <a:lnSpc>
                  <a:spcPct val="120000"/>
                </a:lnSpc>
              </a:pPr>
              <a:r>
                <a:rPr lang="zh-CN" altLang="zh-CN" sz="1600" b="1" dirty="0"/>
                <a:t>上市后备力量支持</a:t>
              </a:r>
              <a:endParaRPr lang="zh-CN" altLang="zh-CN" sz="1600" b="1" dirty="0"/>
            </a:p>
          </p:txBody>
        </p:sp>
      </p:grpSp>
      <p:sp>
        <p:nvSpPr>
          <p:cNvPr id="11" name="文本框 10"/>
          <p:cNvSpPr txBox="1"/>
          <p:nvPr/>
        </p:nvSpPr>
        <p:spPr>
          <a:xfrm>
            <a:off x="6091555" y="3275965"/>
            <a:ext cx="2341245" cy="1323439"/>
          </a:xfrm>
          <a:prstGeom prst="rect">
            <a:avLst/>
          </a:prstGeom>
          <a:noFill/>
        </p:spPr>
        <p:txBody>
          <a:bodyPr wrap="square" rtlCol="0">
            <a:spAutoFit/>
          </a:bodyPr>
          <a:lstStyle/>
          <a:p>
            <a:pPr algn="just">
              <a:lnSpc>
                <a:spcPts val="2400"/>
              </a:lnSpc>
            </a:pPr>
            <a:r>
              <a:rPr lang="en-US" altLang="zh-CN" sz="1500" dirty="0">
                <a:solidFill>
                  <a:schemeClr val="tx1"/>
                </a:solidFill>
                <a:latin typeface="+mn-ea"/>
                <a:sym typeface="+mn-ea"/>
              </a:rPr>
              <a:t>近3年，获得知名投资机构（清科或投中</a:t>
            </a:r>
            <a:r>
              <a:rPr lang="zh-CN" altLang="en-US" sz="1500" dirty="0">
                <a:solidFill>
                  <a:schemeClr val="tx1"/>
                </a:solidFill>
                <a:latin typeface="+mn-ea"/>
                <a:sym typeface="+mn-ea"/>
              </a:rPr>
              <a:t>年度</a:t>
            </a:r>
            <a:r>
              <a:rPr lang="en-US" altLang="zh-CN" sz="1500" dirty="0">
                <a:solidFill>
                  <a:schemeClr val="tx1"/>
                </a:solidFill>
                <a:latin typeface="+mn-ea"/>
                <a:sym typeface="+mn-ea"/>
              </a:rPr>
              <a:t>排名前20名）投资3000万元以上，</a:t>
            </a:r>
            <a:r>
              <a:rPr lang="en-US" altLang="zh-CN" sz="1500" b="1" dirty="0">
                <a:solidFill>
                  <a:schemeClr val="accent2"/>
                </a:solidFill>
                <a:latin typeface="+mn-ea"/>
                <a:sym typeface="+mn-ea"/>
              </a:rPr>
              <a:t>最高100万元</a:t>
            </a:r>
            <a:r>
              <a:rPr lang="zh-CN" altLang="en-US" sz="1500" b="1" dirty="0">
                <a:solidFill>
                  <a:schemeClr val="accent2"/>
                </a:solidFill>
                <a:latin typeface="+mn-ea"/>
                <a:sym typeface="+mn-ea"/>
              </a:rPr>
              <a:t>。</a:t>
            </a:r>
            <a:endParaRPr lang="zh-CN" altLang="en-US" sz="1500" b="1" dirty="0">
              <a:solidFill>
                <a:schemeClr val="accent2"/>
              </a:solidFill>
              <a:latin typeface="+mn-ea"/>
              <a:sym typeface="+mn-ea"/>
            </a:endParaRPr>
          </a:p>
        </p:txBody>
      </p:sp>
      <p:sp>
        <p:nvSpPr>
          <p:cNvPr id="15" name="文本框 14"/>
          <p:cNvSpPr txBox="1"/>
          <p:nvPr/>
        </p:nvSpPr>
        <p:spPr>
          <a:xfrm>
            <a:off x="926783" y="4932998"/>
            <a:ext cx="6161246" cy="368300"/>
          </a:xfrm>
          <a:prstGeom prst="rect">
            <a:avLst/>
          </a:prstGeom>
          <a:noFill/>
        </p:spPr>
        <p:txBody>
          <a:bodyPr wrap="square" rtlCol="0" anchor="t">
            <a:spAutoFit/>
          </a:bodyPr>
          <a:lstStyle/>
          <a:p>
            <a:pPr algn="l">
              <a:lnSpc>
                <a:spcPct val="120000"/>
              </a:lnSpc>
            </a:pPr>
            <a:r>
              <a:rPr lang="zh-CN" sz="1500" b="1" dirty="0">
                <a:solidFill>
                  <a:schemeClr val="accent2"/>
                </a:solidFill>
                <a:latin typeface="+mn-ea"/>
                <a:sym typeface="+mn-ea"/>
              </a:rPr>
              <a:t>以上</a:t>
            </a:r>
            <a:r>
              <a:rPr lang="zh-CN" altLang="en-US" sz="1500" b="1" dirty="0">
                <a:solidFill>
                  <a:schemeClr val="accent2"/>
                </a:solidFill>
                <a:latin typeface="+mn-ea"/>
                <a:sym typeface="+mn-ea"/>
              </a:rPr>
              <a:t>项目</a:t>
            </a:r>
            <a:r>
              <a:rPr lang="en-US" altLang="zh-CN" sz="1500" b="1" dirty="0">
                <a:solidFill>
                  <a:srgbClr val="C00000"/>
                </a:solidFill>
                <a:latin typeface="+mn-ea"/>
                <a:sym typeface="+mn-ea"/>
              </a:rPr>
              <a:t>可用于企业经营发展、公司高管及骨干团队激励</a:t>
            </a:r>
            <a:endParaRPr lang="en-US" altLang="zh-CN" sz="1500" b="1" dirty="0">
              <a:solidFill>
                <a:srgbClr val="C00000"/>
              </a:solidFill>
              <a:latin typeface="+mn-ea"/>
              <a:sym typeface="+mn-ea"/>
            </a:endParaRPr>
          </a:p>
        </p:txBody>
      </p:sp>
      <p:sp>
        <p:nvSpPr>
          <p:cNvPr id="5" name="文本框 4"/>
          <p:cNvSpPr txBox="1"/>
          <p:nvPr>
            <p:custDataLst>
              <p:tags r:id="rId1"/>
            </p:custDataLst>
          </p:nvPr>
        </p:nvSpPr>
        <p:spPr>
          <a:xfrm rot="16200000">
            <a:off x="504666" y="2418239"/>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65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0" name="文本框 9"/>
          <p:cNvSpPr txBox="1"/>
          <p:nvPr>
            <p:custDataLst>
              <p:tags r:id="rId2"/>
            </p:custDataLst>
          </p:nvPr>
        </p:nvSpPr>
        <p:spPr>
          <a:xfrm rot="16200000">
            <a:off x="3217545" y="2417921"/>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66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custDataLst>
              <p:tags r:id="rId3"/>
            </p:custDataLst>
          </p:nvPr>
        </p:nvSpPr>
        <p:spPr>
          <a:xfrm rot="16200000">
            <a:off x="5894070" y="1938744"/>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67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4"/>
            </p:custDataLst>
          </p:nvPr>
        </p:nvSpPr>
        <p:spPr>
          <a:xfrm rot="16200000">
            <a:off x="5908943" y="2984183"/>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68</a:t>
            </a:r>
            <a:endParaRPr lang="en-US" altLang="zh-CN" b="1" dirty="0">
              <a:gradFill>
                <a:gsLst>
                  <a:gs pos="0">
                    <a:srgbClr val="FFC000"/>
                  </a:gs>
                  <a:gs pos="100000">
                    <a:srgbClr val="C00000"/>
                  </a:gs>
                </a:gsLst>
                <a:lin ang="10800000" scaled="0"/>
              </a:gradFill>
              <a:sym typeface="Arial" panose="020B0604020202020204" pitchFamily="34" charset="0"/>
            </a:endParaRPr>
          </a:p>
        </p:txBody>
      </p:sp>
      <p:grpSp>
        <p:nvGrpSpPr>
          <p:cNvPr id="16" name="组合 15"/>
          <p:cNvGrpSpPr/>
          <p:nvPr/>
        </p:nvGrpSpPr>
        <p:grpSpPr>
          <a:xfrm>
            <a:off x="0" y="-13970"/>
            <a:ext cx="9144000" cy="845820"/>
            <a:chOff x="0" y="-22"/>
            <a:chExt cx="14400" cy="1332"/>
          </a:xfrm>
        </p:grpSpPr>
        <p:sp>
          <p:nvSpPr>
            <p:cNvPr id="17" name="矩形 16"/>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2" name="组合 1"/>
            <p:cNvGrpSpPr/>
            <p:nvPr/>
          </p:nvGrpSpPr>
          <p:grpSpPr>
            <a:xfrm>
              <a:off x="5" y="-22"/>
              <a:ext cx="1510" cy="1332"/>
              <a:chOff x="-277015" y="-44449"/>
              <a:chExt cx="1138555" cy="1079500"/>
            </a:xfrm>
          </p:grpSpPr>
          <p:sp>
            <p:nvSpPr>
              <p:cNvPr id="6" name="矩形 5"/>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8" name="文本框 27"/>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3" name="文本框 2"/>
          <p:cNvSpPr txBox="1"/>
          <p:nvPr/>
        </p:nvSpPr>
        <p:spPr>
          <a:xfrm>
            <a:off x="1021715" y="981075"/>
            <a:ext cx="4069080" cy="368300"/>
          </a:xfrm>
          <a:prstGeom prst="rect">
            <a:avLst/>
          </a:prstGeom>
          <a:noFill/>
        </p:spPr>
        <p:txBody>
          <a:bodyPr wrap="none" rtlCol="0" anchor="t">
            <a:spAutoFit/>
          </a:bodyPr>
          <a:p>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从企业股改后涉及各个关键环节支持。</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ïšḻïďê-Straight Arrow Connector 21"/>
          <p:cNvCxnSpPr/>
          <p:nvPr/>
        </p:nvCxnSpPr>
        <p:spPr>
          <a:xfrm flipH="1">
            <a:off x="2958942" y="2199323"/>
            <a:ext cx="7144" cy="2288857"/>
          </a:xfrm>
          <a:prstGeom prst="straightConnector1">
            <a:avLst/>
          </a:prstGeom>
          <a:noFill/>
          <a:ln w="12700" cap="flat" cmpd="sng">
            <a:solidFill>
              <a:schemeClr val="bg1">
                <a:lumMod val="65000"/>
              </a:schemeClr>
            </a:solidFill>
            <a:prstDash val="solid"/>
            <a:round/>
            <a:headEnd type="none" w="med" len="med"/>
            <a:tailEnd type="none" w="med" len="med"/>
          </a:ln>
        </p:spPr>
      </p:cxnSp>
      <p:cxnSp>
        <p:nvCxnSpPr>
          <p:cNvPr id="31" name="ïšḻïďê-Straight Arrow Connector 22"/>
          <p:cNvCxnSpPr/>
          <p:nvPr/>
        </p:nvCxnSpPr>
        <p:spPr>
          <a:xfrm>
            <a:off x="5819775" y="2146935"/>
            <a:ext cx="8096" cy="3236595"/>
          </a:xfrm>
          <a:prstGeom prst="straightConnector1">
            <a:avLst/>
          </a:prstGeom>
          <a:noFill/>
          <a:ln w="12700" cap="flat" cmpd="sng">
            <a:solidFill>
              <a:schemeClr val="bg1">
                <a:lumMod val="65000"/>
              </a:schemeClr>
            </a:solidFill>
            <a:prstDash val="solid"/>
            <a:round/>
            <a:headEnd type="none" w="med" len="med"/>
            <a:tailEnd type="none" w="med" len="med"/>
          </a:ln>
        </p:spPr>
      </p:cxnSp>
      <p:grpSp>
        <p:nvGrpSpPr>
          <p:cNvPr id="43" name="组合 42"/>
          <p:cNvGrpSpPr/>
          <p:nvPr/>
        </p:nvGrpSpPr>
        <p:grpSpPr>
          <a:xfrm>
            <a:off x="713063" y="2180512"/>
            <a:ext cx="2174037" cy="1280398"/>
            <a:chOff x="840173" y="2035217"/>
            <a:chExt cx="2697893" cy="1707196"/>
          </a:xfrm>
        </p:grpSpPr>
        <p:sp>
          <p:nvSpPr>
            <p:cNvPr id="44" name="矩形 43"/>
            <p:cNvSpPr/>
            <p:nvPr/>
          </p:nvSpPr>
          <p:spPr>
            <a:xfrm>
              <a:off x="840173" y="2593382"/>
              <a:ext cx="2697893" cy="1149031"/>
            </a:xfrm>
            <a:prstGeom prst="rect">
              <a:avLst/>
            </a:prstGeom>
          </p:spPr>
          <p:txBody>
            <a:bodyPr wrap="square">
              <a:spAutoFit/>
              <a:scene3d>
                <a:camera prst="orthographicFront"/>
                <a:lightRig rig="threePt" dir="t"/>
              </a:scene3d>
              <a:sp3d contourW="12700"/>
            </a:bodyPr>
            <a:lstStyle/>
            <a:p>
              <a:pPr algn="l">
                <a:lnSpc>
                  <a:spcPts val="3000"/>
                </a:lnSpc>
              </a:pPr>
              <a:r>
                <a:rPr lang="en-US" altLang="zh-CN" dirty="0">
                  <a:solidFill>
                    <a:schemeClr val="tx1"/>
                  </a:solidFill>
                  <a:latin typeface="+mn-ea"/>
                  <a:sym typeface="+mn-ea"/>
                </a:rPr>
                <a:t>按实际购房价格</a:t>
              </a:r>
              <a:r>
                <a:rPr lang="en-US" altLang="zh-CN" b="1" dirty="0">
                  <a:solidFill>
                    <a:schemeClr val="accent2"/>
                  </a:solidFill>
                  <a:latin typeface="+mn-ea"/>
                  <a:sym typeface="+mn-ea"/>
                </a:rPr>
                <a:t>10%，</a:t>
              </a:r>
              <a:r>
                <a:rPr lang="zh-CN" altLang="en-US" b="1" dirty="0">
                  <a:solidFill>
                    <a:schemeClr val="accent2"/>
                  </a:solidFill>
                  <a:latin typeface="+mn-ea"/>
                  <a:sym typeface="+mn-ea"/>
                </a:rPr>
                <a:t>最高</a:t>
              </a:r>
              <a:r>
                <a:rPr lang="en-US" altLang="zh-CN" b="1" dirty="0">
                  <a:solidFill>
                    <a:schemeClr val="accent2"/>
                  </a:solidFill>
                  <a:latin typeface="+mn-ea"/>
                  <a:sym typeface="+mn-ea"/>
                </a:rPr>
                <a:t>3000</a:t>
              </a:r>
              <a:r>
                <a:rPr lang="en-US" altLang="zh-CN" b="1" dirty="0" smtClean="0">
                  <a:solidFill>
                    <a:schemeClr val="accent2"/>
                  </a:solidFill>
                  <a:latin typeface="+mn-ea"/>
                  <a:sym typeface="+mn-ea"/>
                </a:rPr>
                <a:t>万</a:t>
              </a:r>
              <a:r>
                <a:rPr lang="zh-CN" altLang="en-US" b="1" dirty="0" smtClean="0">
                  <a:solidFill>
                    <a:schemeClr val="accent2"/>
                  </a:solidFill>
                  <a:latin typeface="+mn-ea"/>
                  <a:sym typeface="+mn-ea"/>
                </a:rPr>
                <a:t>；</a:t>
              </a:r>
              <a:endParaRPr lang="en-US" altLang="zh-CN" b="1" dirty="0">
                <a:solidFill>
                  <a:schemeClr val="accent2"/>
                </a:solidFill>
                <a:latin typeface="+mn-ea"/>
                <a:ea typeface="微软雅黑" panose="020B0503020204020204" pitchFamily="34" charset="-122"/>
                <a:sym typeface="+mn-ea"/>
              </a:endParaRPr>
            </a:p>
          </p:txBody>
        </p:sp>
        <p:sp>
          <p:nvSpPr>
            <p:cNvPr id="45" name="矩形 44"/>
            <p:cNvSpPr/>
            <p:nvPr/>
          </p:nvSpPr>
          <p:spPr>
            <a:xfrm>
              <a:off x="1062273" y="2035217"/>
              <a:ext cx="2325370" cy="581100"/>
            </a:xfrm>
            <a:prstGeom prst="rect">
              <a:avLst/>
            </a:prstGeom>
          </p:spPr>
          <p:txBody>
            <a:bodyPr wrap="square">
              <a:spAutoFit/>
              <a:scene3d>
                <a:camera prst="orthographicFront"/>
                <a:lightRig rig="threePt" dir="t"/>
              </a:scene3d>
              <a:sp3d contourW="12700"/>
            </a:bodyPr>
            <a:lstStyle/>
            <a:p>
              <a:pPr algn="just">
                <a:lnSpc>
                  <a:spcPts val="3000"/>
                </a:lnSpc>
              </a:pPr>
              <a:r>
                <a:rPr lang="zh-CN" altLang="zh-CN" sz="1600" b="1" dirty="0"/>
                <a:t>购房支持</a:t>
              </a:r>
              <a:endParaRPr lang="zh-CN" altLang="zh-CN" sz="1600" b="1" dirty="0"/>
            </a:p>
          </p:txBody>
        </p:sp>
      </p:grpSp>
      <p:grpSp>
        <p:nvGrpSpPr>
          <p:cNvPr id="46" name="组合 45"/>
          <p:cNvGrpSpPr/>
          <p:nvPr/>
        </p:nvGrpSpPr>
        <p:grpSpPr>
          <a:xfrm>
            <a:off x="3214613" y="2727992"/>
            <a:ext cx="2324576" cy="1666156"/>
            <a:chOff x="1097593" y="1966637"/>
            <a:chExt cx="2869331" cy="2221541"/>
          </a:xfrm>
        </p:grpSpPr>
        <p:sp>
          <p:nvSpPr>
            <p:cNvPr id="47" name="矩形 46"/>
            <p:cNvSpPr/>
            <p:nvPr/>
          </p:nvSpPr>
          <p:spPr>
            <a:xfrm>
              <a:off x="1097593" y="2593382"/>
              <a:ext cx="2869331" cy="1594796"/>
            </a:xfrm>
            <a:prstGeom prst="rect">
              <a:avLst/>
            </a:prstGeom>
          </p:spPr>
          <p:txBody>
            <a:bodyPr wrap="square">
              <a:spAutoFit/>
              <a:scene3d>
                <a:camera prst="orthographicFront"/>
                <a:lightRig rig="threePt" dir="t"/>
              </a:scene3d>
              <a:sp3d contourW="12700"/>
            </a:bodyPr>
            <a:lstStyle/>
            <a:p>
              <a:pPr algn="just">
                <a:lnSpc>
                  <a:spcPts val="3000"/>
                </a:lnSpc>
              </a:pPr>
              <a:r>
                <a:rPr lang="en-US" altLang="zh-CN" dirty="0" err="1">
                  <a:latin typeface="+mn-ea"/>
                  <a:sym typeface="+mn-ea"/>
                </a:rPr>
                <a:t>在深圳证券交易所,上海证券交易所上市业，</a:t>
              </a:r>
              <a:r>
                <a:rPr lang="en-US" altLang="zh-CN" b="1" dirty="0" err="1" smtClean="0">
                  <a:solidFill>
                    <a:schemeClr val="accent2"/>
                  </a:solidFill>
                  <a:latin typeface="+mn-ea"/>
                  <a:sym typeface="+mn-ea"/>
                </a:rPr>
                <a:t>上市公司年费支持</a:t>
              </a:r>
              <a:r>
                <a:rPr lang="zh-CN" altLang="en-US" b="1" dirty="0" smtClean="0">
                  <a:solidFill>
                    <a:schemeClr val="accent2"/>
                  </a:solidFill>
                  <a:latin typeface="+mn-ea"/>
                  <a:sym typeface="+mn-ea"/>
                </a:rPr>
                <a:t>；</a:t>
              </a:r>
              <a:endParaRPr lang="en-US" altLang="zh-CN" b="1" dirty="0">
                <a:solidFill>
                  <a:schemeClr val="accent2"/>
                </a:solidFill>
                <a:latin typeface="+mn-ea"/>
                <a:ea typeface="微软雅黑" panose="020B0503020204020204" pitchFamily="34" charset="-122"/>
                <a:sym typeface="+mn-ea"/>
              </a:endParaRPr>
            </a:p>
          </p:txBody>
        </p:sp>
        <p:sp>
          <p:nvSpPr>
            <p:cNvPr id="48" name="矩形 47"/>
            <p:cNvSpPr/>
            <p:nvPr/>
          </p:nvSpPr>
          <p:spPr>
            <a:xfrm>
              <a:off x="1433259" y="1966637"/>
              <a:ext cx="2533077" cy="581100"/>
            </a:xfrm>
            <a:prstGeom prst="rect">
              <a:avLst/>
            </a:prstGeom>
          </p:spPr>
          <p:txBody>
            <a:bodyPr wrap="square">
              <a:spAutoFit/>
              <a:scene3d>
                <a:camera prst="orthographicFront"/>
                <a:lightRig rig="threePt" dir="t"/>
              </a:scene3d>
              <a:sp3d contourW="12700"/>
            </a:bodyPr>
            <a:lstStyle/>
            <a:p>
              <a:pPr algn="just">
                <a:lnSpc>
                  <a:spcPts val="3000"/>
                </a:lnSpc>
              </a:pPr>
              <a:r>
                <a:rPr lang="zh-CN" altLang="zh-CN" sz="1600" b="1" dirty="0">
                  <a:solidFill>
                    <a:srgbClr val="C00000"/>
                  </a:solidFill>
                </a:rPr>
                <a:t>上市企业年费支持</a:t>
              </a:r>
              <a:endParaRPr lang="zh-CN" altLang="zh-CN" sz="1600" b="1" dirty="0">
                <a:solidFill>
                  <a:srgbClr val="C00000"/>
                </a:solidFill>
              </a:endParaRPr>
            </a:p>
          </p:txBody>
        </p:sp>
      </p:grpSp>
      <p:grpSp>
        <p:nvGrpSpPr>
          <p:cNvPr id="4" name="组合 3"/>
          <p:cNvGrpSpPr/>
          <p:nvPr/>
        </p:nvGrpSpPr>
        <p:grpSpPr>
          <a:xfrm>
            <a:off x="5937885" y="3656489"/>
            <a:ext cx="2658904" cy="762794"/>
            <a:chOff x="989428" y="2029290"/>
            <a:chExt cx="4721377" cy="1017059"/>
          </a:xfrm>
        </p:grpSpPr>
        <p:sp>
          <p:nvSpPr>
            <p:cNvPr id="8" name="矩形 7"/>
            <p:cNvSpPr/>
            <p:nvPr/>
          </p:nvSpPr>
          <p:spPr>
            <a:xfrm>
              <a:off x="989428" y="2593382"/>
              <a:ext cx="4721377" cy="45296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zh-CN" sz="1350" dirty="0"/>
            </a:p>
          </p:txBody>
        </p:sp>
        <p:sp>
          <p:nvSpPr>
            <p:cNvPr id="9" name="矩形 8"/>
            <p:cNvSpPr/>
            <p:nvPr/>
          </p:nvSpPr>
          <p:spPr>
            <a:xfrm>
              <a:off x="1886124" y="2029290"/>
              <a:ext cx="3665981" cy="483723"/>
            </a:xfrm>
            <a:prstGeom prst="rect">
              <a:avLst/>
            </a:prstGeom>
          </p:spPr>
          <p:txBody>
            <a:bodyPr wrap="square">
              <a:spAutoFit/>
              <a:scene3d>
                <a:camera prst="orthographicFront"/>
                <a:lightRig rig="threePt" dir="t"/>
              </a:scene3d>
              <a:sp3d contourW="12700"/>
            </a:bodyPr>
            <a:lstStyle/>
            <a:p>
              <a:pPr algn="just">
                <a:lnSpc>
                  <a:spcPct val="120000"/>
                </a:lnSpc>
              </a:pPr>
              <a:r>
                <a:rPr lang="zh-CN" altLang="zh-CN" sz="1600" b="1" dirty="0"/>
                <a:t>专题活动支持</a:t>
              </a:r>
              <a:endParaRPr lang="zh-CN" altLang="zh-CN" sz="1600" b="1" dirty="0"/>
            </a:p>
          </p:txBody>
        </p:sp>
      </p:grpSp>
      <p:sp>
        <p:nvSpPr>
          <p:cNvPr id="11" name="文本框 10"/>
          <p:cNvSpPr txBox="1"/>
          <p:nvPr/>
        </p:nvSpPr>
        <p:spPr>
          <a:xfrm>
            <a:off x="6241409" y="4130055"/>
            <a:ext cx="2309343" cy="820546"/>
          </a:xfrm>
          <a:prstGeom prst="rect">
            <a:avLst/>
          </a:prstGeom>
          <a:noFill/>
        </p:spPr>
        <p:txBody>
          <a:bodyPr wrap="square" rtlCol="0">
            <a:spAutoFit/>
          </a:bodyPr>
          <a:lstStyle/>
          <a:p>
            <a:pPr algn="just">
              <a:lnSpc>
                <a:spcPts val="3000"/>
              </a:lnSpc>
            </a:pPr>
            <a:r>
              <a:rPr lang="en-US" altLang="zh-CN" dirty="0">
                <a:latin typeface="+mn-ea"/>
                <a:sym typeface="+mn-ea"/>
              </a:rPr>
              <a:t>经过事前备案，</a:t>
            </a:r>
            <a:r>
              <a:rPr lang="en-US" altLang="zh-CN" b="1" dirty="0">
                <a:solidFill>
                  <a:schemeClr val="accent2"/>
                </a:solidFill>
                <a:latin typeface="+mn-ea"/>
                <a:sym typeface="+mn-ea"/>
              </a:rPr>
              <a:t>按50%年度最高100</a:t>
            </a:r>
            <a:r>
              <a:rPr lang="en-US" altLang="zh-CN" b="1" dirty="0" smtClean="0">
                <a:solidFill>
                  <a:schemeClr val="accent2"/>
                </a:solidFill>
                <a:latin typeface="+mn-ea"/>
                <a:sym typeface="+mn-ea"/>
              </a:rPr>
              <a:t>万</a:t>
            </a:r>
            <a:r>
              <a:rPr lang="zh-CN" altLang="en-US" b="1" dirty="0" smtClean="0">
                <a:solidFill>
                  <a:schemeClr val="accent2"/>
                </a:solidFill>
                <a:latin typeface="+mn-ea"/>
                <a:sym typeface="+mn-ea"/>
              </a:rPr>
              <a:t>；</a:t>
            </a:r>
            <a:endParaRPr lang="en-US" altLang="zh-CN" b="1" dirty="0">
              <a:solidFill>
                <a:schemeClr val="accent2"/>
              </a:solidFill>
              <a:latin typeface="+mn-ea"/>
              <a:sym typeface="+mn-ea"/>
            </a:endParaRPr>
          </a:p>
        </p:txBody>
      </p:sp>
      <p:sp>
        <p:nvSpPr>
          <p:cNvPr id="12" name="文本框 11"/>
          <p:cNvSpPr txBox="1"/>
          <p:nvPr>
            <p:custDataLst>
              <p:tags r:id="rId1"/>
            </p:custDataLst>
          </p:nvPr>
        </p:nvSpPr>
        <p:spPr>
          <a:xfrm rot="16200000">
            <a:off x="539591" y="2250281"/>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69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2"/>
            </p:custDataLst>
          </p:nvPr>
        </p:nvSpPr>
        <p:spPr>
          <a:xfrm rot="16200000">
            <a:off x="3175303" y="2799398"/>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7" name="文本框 6"/>
          <p:cNvSpPr txBox="1"/>
          <p:nvPr>
            <p:custDataLst>
              <p:tags r:id="rId3"/>
            </p:custDataLst>
          </p:nvPr>
        </p:nvSpPr>
        <p:spPr>
          <a:xfrm rot="16200000">
            <a:off x="6062221" y="3682295"/>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nvSpPr>
        <p:spPr>
          <a:xfrm>
            <a:off x="1135698" y="-17304"/>
            <a:ext cx="3611880" cy="506730"/>
          </a:xfrm>
          <a:prstGeom prst="rect">
            <a:avLst/>
          </a:prstGeom>
          <a:noFill/>
        </p:spPr>
        <p:txBody>
          <a:bodyPr wrap="none" rtlCol="0" anchor="t">
            <a:spAutoFit/>
          </a:bodyPr>
          <a:lstStyle/>
          <a:p>
            <a:r>
              <a:rPr lang="zh-CN" altLang="zh-CN" sz="2700" b="1" dirty="0">
                <a:solidFill>
                  <a:schemeClr val="tx1"/>
                </a:solidFill>
                <a:latin typeface="+mn-ea"/>
                <a:sym typeface="+mn-ea"/>
              </a:rPr>
              <a:t>支持上市企业若干政策</a:t>
            </a:r>
            <a:endParaRPr lang="zh-CN" altLang="en-US" sz="2700" b="1" dirty="0">
              <a:solidFill>
                <a:schemeClr val="tx1"/>
              </a:solidFill>
              <a:latin typeface="+mn-ea"/>
              <a:sym typeface="+mn-ea"/>
            </a:endParaRPr>
          </a:p>
        </p:txBody>
      </p:sp>
      <p:grpSp>
        <p:nvGrpSpPr>
          <p:cNvPr id="16" name="组合 15"/>
          <p:cNvGrpSpPr/>
          <p:nvPr/>
        </p:nvGrpSpPr>
        <p:grpSpPr>
          <a:xfrm>
            <a:off x="0" y="-13970"/>
            <a:ext cx="9144000" cy="845820"/>
            <a:chOff x="0" y="-22"/>
            <a:chExt cx="14400" cy="1332"/>
          </a:xfrm>
        </p:grpSpPr>
        <p:sp>
          <p:nvSpPr>
            <p:cNvPr id="17" name="矩形 16"/>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5" y="-22"/>
              <a:ext cx="1510" cy="1332"/>
              <a:chOff x="-277015" y="-44449"/>
              <a:chExt cx="1138555" cy="1079500"/>
            </a:xfrm>
          </p:grpSpPr>
          <p:sp>
            <p:nvSpPr>
              <p:cNvPr id="14" name="矩形 13"/>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8" name="文本框 27"/>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0"/>
            <a:ext cx="996950" cy="6880225"/>
            <a:chOff x="131337" y="-880892"/>
            <a:chExt cx="1183803" cy="3010565"/>
          </a:xfrm>
        </p:grpSpPr>
        <p:sp>
          <p:nvSpPr>
            <p:cNvPr id="16" name="矩形 15"/>
            <p:cNvSpPr/>
            <p:nvPr/>
          </p:nvSpPr>
          <p:spPr>
            <a:xfrm>
              <a:off x="131337" y="-880892"/>
              <a:ext cx="1183803" cy="301056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5386"/>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一</a:t>
              </a:r>
              <a:endParaRPr lang="zh-CN" altLang="en-US" sz="4500" b="1" dirty="0">
                <a:solidFill>
                  <a:schemeClr val="bg1"/>
                </a:solidFill>
                <a:latin typeface="+mn-lt"/>
                <a:ea typeface="+mn-lt"/>
              </a:endParaRPr>
            </a:p>
          </p:txBody>
        </p:sp>
      </p:grpSp>
      <p:sp>
        <p:nvSpPr>
          <p:cNvPr id="4" name="文本框 3"/>
          <p:cNvSpPr txBox="1"/>
          <p:nvPr/>
        </p:nvSpPr>
        <p:spPr>
          <a:xfrm>
            <a:off x="1400651" y="3018473"/>
            <a:ext cx="6351270" cy="598805"/>
          </a:xfrm>
          <a:prstGeom prst="rect">
            <a:avLst/>
          </a:prstGeom>
          <a:noFill/>
        </p:spPr>
        <p:txBody>
          <a:bodyPr wrap="square" rtlCol="0">
            <a:spAutoFit/>
          </a:bodyPr>
          <a:lstStyle/>
          <a:p>
            <a:r>
              <a:rPr lang="zh-CN" altLang="en-US" sz="3300" b="1" dirty="0">
                <a:solidFill>
                  <a:schemeClr val="tx1"/>
                </a:solidFill>
                <a:sym typeface="+mn-ea"/>
              </a:rPr>
              <a:t>支持</a:t>
            </a:r>
            <a:r>
              <a:rPr lang="zh-CN" altLang="en-US" sz="3300" b="1" dirty="0">
                <a:solidFill>
                  <a:srgbClr val="C00000"/>
                </a:solidFill>
                <a:sym typeface="+mn-ea"/>
              </a:rPr>
              <a:t>先进制造业发展</a:t>
            </a:r>
            <a:r>
              <a:rPr lang="zh-CN" altLang="en-US" sz="3300" b="1" dirty="0">
                <a:solidFill>
                  <a:schemeClr val="tx1"/>
                </a:solidFill>
                <a:sym typeface="+mn-ea"/>
              </a:rPr>
              <a:t>若干政策</a:t>
            </a:r>
            <a:endParaRPr lang="zh-CN" altLang="en-US" sz="3300" b="1" dirty="0">
              <a:solidFill>
                <a:schemeClr val="tx1"/>
              </a:solidFill>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013143" y="-14129"/>
            <a:ext cx="46405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支持先进制造业发展若干政策</a:t>
            </a:r>
            <a:endParaRPr lang="zh-CN" altLang="en-US" sz="2700" b="1" dirty="0">
              <a:solidFill>
                <a:schemeClr val="tx1"/>
              </a:solidFill>
              <a:latin typeface="+mn-ea"/>
              <a:sym typeface="+mn-ea"/>
            </a:endParaRPr>
          </a:p>
        </p:txBody>
      </p:sp>
      <p:sp>
        <p:nvSpPr>
          <p:cNvPr id="85" name="文本框 84"/>
          <p:cNvSpPr txBox="1"/>
          <p:nvPr/>
        </p:nvSpPr>
        <p:spPr>
          <a:xfrm>
            <a:off x="1082520" y="1614845"/>
            <a:ext cx="1853037" cy="338554"/>
          </a:xfrm>
          <a:prstGeom prst="rect">
            <a:avLst/>
          </a:prstGeom>
          <a:noFill/>
        </p:spPr>
        <p:txBody>
          <a:bodyPr wrap="square" rtlCol="0">
            <a:spAutoFit/>
          </a:bodyPr>
          <a:lstStyle/>
          <a:p>
            <a:r>
              <a:rPr lang="zh-CN" altLang="en-US" sz="1600" b="1" dirty="0">
                <a:sym typeface="+mn-ea"/>
              </a:rPr>
              <a:t>工业经营支持</a:t>
            </a:r>
            <a:endParaRPr lang="zh-CN" altLang="en-US" sz="1600" b="1" dirty="0">
              <a:sym typeface="+mn-ea"/>
            </a:endParaRPr>
          </a:p>
        </p:txBody>
      </p:sp>
      <p:sp>
        <p:nvSpPr>
          <p:cNvPr id="86" name="矩形 85"/>
          <p:cNvSpPr/>
          <p:nvPr/>
        </p:nvSpPr>
        <p:spPr>
          <a:xfrm>
            <a:off x="1086326" y="2057252"/>
            <a:ext cx="7018496" cy="424732"/>
          </a:xfrm>
          <a:prstGeom prst="rect">
            <a:avLst/>
          </a:prstGeom>
        </p:spPr>
        <p:txBody>
          <a:bodyPr wrap="square">
            <a:spAutoFit/>
          </a:bodyPr>
          <a:lstStyle/>
          <a:p>
            <a:pPr algn="just">
              <a:lnSpc>
                <a:spcPct val="120000"/>
              </a:lnSpc>
            </a:pPr>
            <a:r>
              <a:rPr b="1" dirty="0"/>
              <a:t>工业百强支持</a:t>
            </a:r>
            <a:r>
              <a:rPr sz="1500" dirty="0"/>
              <a:t>  </a:t>
            </a:r>
            <a:r>
              <a:rPr lang="en-US" sz="1500" dirty="0" smtClean="0"/>
              <a:t> </a:t>
            </a:r>
            <a:r>
              <a:rPr sz="1500" dirty="0" smtClean="0"/>
              <a:t>被评为</a:t>
            </a:r>
            <a:r>
              <a:rPr sz="1500" dirty="0"/>
              <a:t>“深圳市工业百强”</a:t>
            </a:r>
            <a:r>
              <a:rPr lang="zh-CN" sz="1500" dirty="0"/>
              <a:t>，</a:t>
            </a:r>
            <a:r>
              <a:rPr sz="1500" b="1" dirty="0">
                <a:solidFill>
                  <a:schemeClr val="accent2"/>
                </a:solidFill>
              </a:rPr>
              <a:t>最高100万元</a:t>
            </a:r>
            <a:r>
              <a:rPr lang="zh-CN" sz="1500" b="1" dirty="0">
                <a:solidFill>
                  <a:schemeClr val="accent2"/>
                </a:solidFill>
              </a:rPr>
              <a:t>；</a:t>
            </a:r>
            <a:endParaRPr lang="zh-CN" sz="1500" b="1" dirty="0">
              <a:solidFill>
                <a:schemeClr val="accent2"/>
              </a:solidFill>
            </a:endParaRPr>
          </a:p>
        </p:txBody>
      </p:sp>
      <p:sp>
        <p:nvSpPr>
          <p:cNvPr id="87" name="矩形 86"/>
          <p:cNvSpPr/>
          <p:nvPr/>
        </p:nvSpPr>
        <p:spPr>
          <a:xfrm>
            <a:off x="1086326" y="2462099"/>
            <a:ext cx="7155656" cy="424732"/>
          </a:xfrm>
          <a:prstGeom prst="rect">
            <a:avLst/>
          </a:prstGeom>
        </p:spPr>
        <p:txBody>
          <a:bodyPr wrap="square">
            <a:spAutoFit/>
          </a:bodyPr>
          <a:lstStyle/>
          <a:p>
            <a:pPr algn="just">
              <a:lnSpc>
                <a:spcPct val="120000"/>
              </a:lnSpc>
            </a:pPr>
            <a:r>
              <a:rPr lang="zh-CN" altLang="en-US" b="1" dirty="0">
                <a:sym typeface="+mn-ea"/>
              </a:rPr>
              <a:t>工业经</a:t>
            </a:r>
            <a:r>
              <a:rPr lang="zh-CN" altLang="en-US" b="1" dirty="0" smtClean="0">
                <a:sym typeface="+mn-ea"/>
              </a:rPr>
              <a:t>营</a:t>
            </a:r>
            <a:r>
              <a:rPr lang="zh-CN" altLang="en-US" b="1" dirty="0">
                <a:sym typeface="+mn-ea"/>
              </a:rPr>
              <a:t>支持</a:t>
            </a:r>
            <a:r>
              <a:rPr lang="zh-CN" altLang="en-US" b="1" dirty="0" smtClean="0">
                <a:solidFill>
                  <a:schemeClr val="tx1">
                    <a:lumMod val="75000"/>
                    <a:lumOff val="25000"/>
                  </a:schemeClr>
                </a:solidFill>
                <a:sym typeface="+mn-ea"/>
              </a:rPr>
              <a:t>   </a:t>
            </a:r>
            <a:r>
              <a:rPr lang="zh-CN" altLang="en-US" b="1" dirty="0" smtClean="0">
                <a:solidFill>
                  <a:schemeClr val="tx1"/>
                </a:solidFill>
                <a:sym typeface="+mn-ea"/>
              </a:rPr>
              <a:t> </a:t>
            </a:r>
            <a:r>
              <a:rPr lang="zh-CN" altLang="en-US" sz="1500" dirty="0" smtClean="0">
                <a:solidFill>
                  <a:schemeClr val="tx1"/>
                </a:solidFill>
                <a:sym typeface="+mn-ea"/>
              </a:rPr>
              <a:t>根</a:t>
            </a:r>
            <a:r>
              <a:rPr lang="zh-CN" altLang="en-US" sz="1500" dirty="0">
                <a:solidFill>
                  <a:schemeClr val="tx1"/>
                </a:solidFill>
                <a:sym typeface="+mn-ea"/>
              </a:rPr>
              <a:t>据工业增加</a:t>
            </a:r>
            <a:r>
              <a:rPr lang="zh-CN" altLang="en-US" sz="1500" dirty="0" smtClean="0">
                <a:solidFill>
                  <a:schemeClr val="tx1"/>
                </a:solidFill>
                <a:sym typeface="+mn-ea"/>
              </a:rPr>
              <a:t>值</a:t>
            </a:r>
            <a:r>
              <a:rPr lang="zh-CN" altLang="en-US" sz="1500" dirty="0">
                <a:solidFill>
                  <a:schemeClr val="tx1"/>
                </a:solidFill>
                <a:sym typeface="+mn-ea"/>
              </a:rPr>
              <a:t>，</a:t>
            </a:r>
            <a:r>
              <a:rPr lang="zh-CN" altLang="en-US" sz="1500" dirty="0" smtClean="0">
                <a:solidFill>
                  <a:schemeClr val="tx1"/>
                </a:solidFill>
                <a:sym typeface="+mn-ea"/>
              </a:rPr>
              <a:t>工</a:t>
            </a:r>
            <a:r>
              <a:rPr lang="zh-CN" altLang="en-US" sz="1500" dirty="0">
                <a:solidFill>
                  <a:schemeClr val="tx1"/>
                </a:solidFill>
                <a:sym typeface="+mn-ea"/>
              </a:rPr>
              <a:t>业产值贡献，按增长率，</a:t>
            </a:r>
            <a:r>
              <a:rPr sz="1500" b="1" dirty="0">
                <a:solidFill>
                  <a:schemeClr val="accent2"/>
                </a:solidFill>
                <a:sym typeface="+mn-ea"/>
              </a:rPr>
              <a:t>最高500万元</a:t>
            </a:r>
            <a:r>
              <a:rPr lang="zh-CN" sz="1500" b="1" dirty="0">
                <a:solidFill>
                  <a:schemeClr val="accent2"/>
                </a:solidFill>
                <a:sym typeface="+mn-ea"/>
              </a:rPr>
              <a:t>；</a:t>
            </a:r>
            <a:endParaRPr lang="zh-CN" sz="1500" b="1" dirty="0">
              <a:solidFill>
                <a:schemeClr val="accent2"/>
              </a:solidFill>
              <a:sym typeface="+mn-ea"/>
            </a:endParaRPr>
          </a:p>
        </p:txBody>
      </p:sp>
      <p:sp>
        <p:nvSpPr>
          <p:cNvPr id="88" name="矩形 87"/>
          <p:cNvSpPr/>
          <p:nvPr/>
        </p:nvSpPr>
        <p:spPr>
          <a:xfrm>
            <a:off x="1086326" y="2880391"/>
            <a:ext cx="7018020" cy="424732"/>
          </a:xfrm>
          <a:prstGeom prst="rect">
            <a:avLst/>
          </a:prstGeom>
        </p:spPr>
        <p:txBody>
          <a:bodyPr wrap="square">
            <a:spAutoFit/>
          </a:bodyPr>
          <a:lstStyle/>
          <a:p>
            <a:pPr algn="just">
              <a:lnSpc>
                <a:spcPct val="120000"/>
              </a:lnSpc>
            </a:pPr>
            <a:r>
              <a:rPr lang="zh-CN" altLang="en-US" b="1" dirty="0">
                <a:sym typeface="+mn-ea"/>
              </a:rPr>
              <a:t>新入库支持</a:t>
            </a:r>
            <a:r>
              <a:rPr lang="zh-CN" altLang="en-US" dirty="0">
                <a:solidFill>
                  <a:schemeClr val="tx1">
                    <a:lumMod val="75000"/>
                    <a:lumOff val="25000"/>
                  </a:schemeClr>
                </a:solidFill>
                <a:sym typeface="+mn-ea"/>
              </a:rPr>
              <a:t>  </a:t>
            </a:r>
            <a:r>
              <a:rPr lang="zh-CN" altLang="en-US" dirty="0" smtClean="0">
                <a:solidFill>
                  <a:schemeClr val="tx1">
                    <a:lumMod val="75000"/>
                    <a:lumOff val="25000"/>
                  </a:schemeClr>
                </a:solidFill>
                <a:sym typeface="+mn-ea"/>
              </a:rPr>
              <a:t>     </a:t>
            </a:r>
            <a:r>
              <a:rPr lang="zh-CN" altLang="en-US" sz="1500" dirty="0" smtClean="0">
                <a:solidFill>
                  <a:schemeClr val="tx1"/>
                </a:solidFill>
                <a:sym typeface="+mn-ea"/>
              </a:rPr>
              <a:t>首次纳入福田</a:t>
            </a:r>
            <a:r>
              <a:rPr lang="zh-CN" altLang="en-US" sz="1500" dirty="0">
                <a:solidFill>
                  <a:schemeClr val="tx1"/>
                </a:solidFill>
                <a:sym typeface="+mn-ea"/>
              </a:rPr>
              <a:t>统计</a:t>
            </a:r>
            <a:r>
              <a:rPr lang="zh-CN" altLang="en-US" sz="1500" dirty="0" smtClean="0">
                <a:solidFill>
                  <a:schemeClr val="tx1"/>
                </a:solidFill>
                <a:sym typeface="+mn-ea"/>
              </a:rPr>
              <a:t> ，</a:t>
            </a:r>
            <a:r>
              <a:rPr lang="zh-CN" altLang="en-US" sz="1500" dirty="0">
                <a:solidFill>
                  <a:schemeClr val="tx1"/>
                </a:solidFill>
                <a:sym typeface="+mn-ea"/>
              </a:rPr>
              <a:t>根据工业产值贡献，</a:t>
            </a:r>
            <a:r>
              <a:rPr sz="1500" b="1" dirty="0">
                <a:solidFill>
                  <a:schemeClr val="accent2"/>
                </a:solidFill>
                <a:sym typeface="+mn-ea"/>
              </a:rPr>
              <a:t>最高50万元</a:t>
            </a:r>
            <a:r>
              <a:rPr lang="zh-CN" sz="1500" b="1" dirty="0">
                <a:solidFill>
                  <a:schemeClr val="accent2"/>
                </a:solidFill>
                <a:sym typeface="+mn-ea"/>
              </a:rPr>
              <a:t>。</a:t>
            </a:r>
            <a:endParaRPr lang="zh-CN" sz="1500" b="1" dirty="0">
              <a:solidFill>
                <a:schemeClr val="accent2"/>
              </a:solidFill>
              <a:sym typeface="+mn-ea"/>
            </a:endParaRPr>
          </a:p>
        </p:txBody>
      </p:sp>
      <p:sp>
        <p:nvSpPr>
          <p:cNvPr id="92" name="圆角矩形 91"/>
          <p:cNvSpPr/>
          <p:nvPr/>
        </p:nvSpPr>
        <p:spPr>
          <a:xfrm>
            <a:off x="894199" y="1720394"/>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1061089" y="3868460"/>
            <a:ext cx="1853037" cy="338554"/>
          </a:xfrm>
          <a:prstGeom prst="rect">
            <a:avLst/>
          </a:prstGeom>
          <a:noFill/>
        </p:spPr>
        <p:txBody>
          <a:bodyPr wrap="square" rtlCol="0">
            <a:spAutoFit/>
          </a:bodyPr>
          <a:lstStyle/>
          <a:p>
            <a:r>
              <a:rPr lang="zh-CN" altLang="en-US" sz="1600" b="1" dirty="0">
                <a:solidFill>
                  <a:schemeClr val="tx1"/>
                </a:solidFill>
              </a:rPr>
              <a:t>军民融合支持</a:t>
            </a:r>
            <a:endParaRPr lang="zh-CN" altLang="en-US" sz="1600" b="1" dirty="0">
              <a:solidFill>
                <a:schemeClr val="tx1"/>
              </a:solidFill>
            </a:endParaRPr>
          </a:p>
        </p:txBody>
      </p:sp>
      <p:sp>
        <p:nvSpPr>
          <p:cNvPr id="4" name="矩形 3"/>
          <p:cNvSpPr/>
          <p:nvPr/>
        </p:nvSpPr>
        <p:spPr>
          <a:xfrm>
            <a:off x="1064895" y="4356766"/>
            <a:ext cx="7379970" cy="424732"/>
          </a:xfrm>
          <a:prstGeom prst="rect">
            <a:avLst/>
          </a:prstGeom>
        </p:spPr>
        <p:txBody>
          <a:bodyPr wrap="square">
            <a:spAutoFit/>
          </a:bodyPr>
          <a:lstStyle/>
          <a:p>
            <a:pPr algn="just">
              <a:lnSpc>
                <a:spcPct val="120000"/>
              </a:lnSpc>
            </a:pPr>
            <a:r>
              <a:rPr lang="zh-CN" altLang="en-US" b="1" dirty="0"/>
              <a:t>军民融合认定支持  </a:t>
            </a:r>
            <a:r>
              <a:rPr sz="1500" dirty="0"/>
              <a:t>对取得军工项目资质的辖区企业，</a:t>
            </a:r>
            <a:r>
              <a:rPr sz="1500" b="1" dirty="0">
                <a:solidFill>
                  <a:schemeClr val="accent2"/>
                </a:solidFill>
              </a:rPr>
              <a:t>最高100万元</a:t>
            </a:r>
            <a:r>
              <a:rPr sz="1500" dirty="0"/>
              <a:t>一次性支持</a:t>
            </a:r>
            <a:r>
              <a:rPr lang="zh-CN" sz="1500" dirty="0"/>
              <a:t>；</a:t>
            </a:r>
            <a:endParaRPr lang="zh-CN" sz="1500" dirty="0"/>
          </a:p>
        </p:txBody>
      </p:sp>
      <p:sp>
        <p:nvSpPr>
          <p:cNvPr id="6" name="矩形 5"/>
          <p:cNvSpPr/>
          <p:nvPr/>
        </p:nvSpPr>
        <p:spPr>
          <a:xfrm>
            <a:off x="1064895" y="4754946"/>
            <a:ext cx="7018020" cy="701731"/>
          </a:xfrm>
          <a:prstGeom prst="rect">
            <a:avLst/>
          </a:prstGeom>
        </p:spPr>
        <p:txBody>
          <a:bodyPr wrap="square">
            <a:spAutoFit/>
          </a:bodyPr>
          <a:lstStyle/>
          <a:p>
            <a:pPr algn="just">
              <a:lnSpc>
                <a:spcPct val="120000"/>
              </a:lnSpc>
            </a:pPr>
            <a:r>
              <a:rPr lang="zh-CN" altLang="en-US" b="1" dirty="0">
                <a:sym typeface="+mn-ea"/>
              </a:rPr>
              <a:t>军民融合经营支持 </a:t>
            </a:r>
            <a:r>
              <a:rPr dirty="0">
                <a:sym typeface="+mn-ea"/>
              </a:rPr>
              <a:t> </a:t>
            </a:r>
            <a:r>
              <a:rPr sz="1500" dirty="0">
                <a:sym typeface="+mn-ea"/>
              </a:rPr>
              <a:t>对取得军工项目资质的辖区企业</a:t>
            </a:r>
            <a:r>
              <a:rPr lang="zh-CN" sz="1500" dirty="0">
                <a:sym typeface="+mn-ea"/>
              </a:rPr>
              <a:t>，</a:t>
            </a:r>
            <a:r>
              <a:rPr sz="1500" dirty="0">
                <a:sym typeface="+mn-ea"/>
              </a:rPr>
              <a:t>根据签订的生产研发项目合作协议给予支持，按实际投入金额30%，</a:t>
            </a:r>
            <a:r>
              <a:rPr sz="1500" b="1" dirty="0">
                <a:solidFill>
                  <a:schemeClr val="accent2"/>
                </a:solidFill>
                <a:sym typeface="+mn-ea"/>
              </a:rPr>
              <a:t>最高300万元</a:t>
            </a:r>
            <a:r>
              <a:rPr lang="zh-CN" sz="1500" b="1" dirty="0">
                <a:solidFill>
                  <a:schemeClr val="accent2"/>
                </a:solidFill>
                <a:sym typeface="+mn-ea"/>
              </a:rPr>
              <a:t>。</a:t>
            </a:r>
            <a:endParaRPr lang="zh-CN" sz="1500" b="1" dirty="0">
              <a:solidFill>
                <a:schemeClr val="accent2"/>
              </a:solidFill>
              <a:sym typeface="+mn-ea"/>
            </a:endParaRPr>
          </a:p>
        </p:txBody>
      </p:sp>
      <p:sp>
        <p:nvSpPr>
          <p:cNvPr id="9" name="圆角矩形 8"/>
          <p:cNvSpPr/>
          <p:nvPr/>
        </p:nvSpPr>
        <p:spPr>
          <a:xfrm>
            <a:off x="872768" y="3919241"/>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924401" y="2021681"/>
            <a:ext cx="6868001"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
            </p:custDataLst>
          </p:nvPr>
        </p:nvCxnSpPr>
        <p:spPr>
          <a:xfrm>
            <a:off x="971074" y="4304308"/>
            <a:ext cx="6821329"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3"/>
            </p:custDataLst>
          </p:nvPr>
        </p:nvSpPr>
        <p:spPr>
          <a:xfrm rot="16200000">
            <a:off x="741338" y="2115096"/>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14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4"/>
            </p:custDataLst>
          </p:nvPr>
        </p:nvSpPr>
        <p:spPr>
          <a:xfrm rot="16200000">
            <a:off x="739909" y="2518991"/>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15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5"/>
            </p:custDataLst>
          </p:nvPr>
        </p:nvSpPr>
        <p:spPr>
          <a:xfrm rot="16200000">
            <a:off x="727527" y="2939664"/>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16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custDataLst>
              <p:tags r:id="rId6"/>
            </p:custDataLst>
          </p:nvPr>
        </p:nvSpPr>
        <p:spPr>
          <a:xfrm rot="16200000">
            <a:off x="738188" y="4384388"/>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17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7"/>
            </p:custDataLst>
          </p:nvPr>
        </p:nvSpPr>
        <p:spPr>
          <a:xfrm rot="16200000">
            <a:off x="728663" y="4769233"/>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18</a:t>
            </a:r>
            <a:endParaRPr lang="en-US" altLang="zh-CN" b="1" dirty="0">
              <a:gradFill>
                <a:gsLst>
                  <a:gs pos="0">
                    <a:srgbClr val="FFC000"/>
                  </a:gs>
                  <a:gs pos="100000">
                    <a:srgbClr val="C00000"/>
                  </a:gs>
                </a:gsLst>
                <a:lin ang="10800000" scaled="0"/>
              </a:gradFill>
              <a:sym typeface="Arial" panose="020B0604020202020204" pitchFamily="34" charset="0"/>
            </a:endParaRPr>
          </a:p>
        </p:txBody>
      </p:sp>
      <p:grpSp>
        <p:nvGrpSpPr>
          <p:cNvPr id="7" name="组合 6"/>
          <p:cNvGrpSpPr/>
          <p:nvPr/>
        </p:nvGrpSpPr>
        <p:grpSpPr>
          <a:xfrm>
            <a:off x="0" y="-13970"/>
            <a:ext cx="9144000" cy="845820"/>
            <a:chOff x="0" y="-22"/>
            <a:chExt cx="14400" cy="1332"/>
          </a:xfrm>
        </p:grpSpPr>
        <p:sp>
          <p:nvSpPr>
            <p:cNvPr id="8" name="矩形 7"/>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4" name="组合 13"/>
            <p:cNvGrpSpPr/>
            <p:nvPr/>
          </p:nvGrpSpPr>
          <p:grpSpPr>
            <a:xfrm>
              <a:off x="5" y="-22"/>
              <a:ext cx="1510" cy="1332"/>
              <a:chOff x="-277015" y="-44449"/>
              <a:chExt cx="1138555" cy="1079500"/>
            </a:xfrm>
          </p:grpSpPr>
          <p:sp>
            <p:nvSpPr>
              <p:cNvPr id="16" name="矩形 15"/>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1559" y="1380054"/>
            <a:ext cx="1853037" cy="338554"/>
          </a:xfrm>
          <a:prstGeom prst="rect">
            <a:avLst/>
          </a:prstGeom>
          <a:noFill/>
        </p:spPr>
        <p:txBody>
          <a:bodyPr wrap="square" rtlCol="0">
            <a:spAutoFit/>
          </a:bodyPr>
          <a:lstStyle/>
          <a:p>
            <a:r>
              <a:rPr lang="zh-CN" altLang="en-US" sz="1600" b="1" dirty="0">
                <a:solidFill>
                  <a:schemeClr val="tx1"/>
                </a:solidFill>
              </a:rPr>
              <a:t>用房支持</a:t>
            </a:r>
            <a:endParaRPr lang="zh-CN" altLang="en-US" sz="1600" b="1" dirty="0">
              <a:solidFill>
                <a:schemeClr val="tx1"/>
              </a:solidFill>
            </a:endParaRPr>
          </a:p>
        </p:txBody>
      </p:sp>
      <p:sp>
        <p:nvSpPr>
          <p:cNvPr id="4" name="矩形 3"/>
          <p:cNvSpPr/>
          <p:nvPr/>
        </p:nvSpPr>
        <p:spPr>
          <a:xfrm>
            <a:off x="1015366" y="1792859"/>
            <a:ext cx="7289736" cy="955262"/>
          </a:xfrm>
          <a:prstGeom prst="rect">
            <a:avLst/>
          </a:prstGeom>
        </p:spPr>
        <p:txBody>
          <a:bodyPr wrap="square">
            <a:spAutoFit/>
          </a:bodyPr>
          <a:lstStyle/>
          <a:p>
            <a:pPr algn="just">
              <a:lnSpc>
                <a:spcPct val="120000"/>
              </a:lnSpc>
            </a:pPr>
            <a:r>
              <a:rPr lang="zh-CN" altLang="en-US" b="1" dirty="0">
                <a:solidFill>
                  <a:schemeClr val="tx1"/>
                </a:solidFill>
              </a:rPr>
              <a:t>购置办公用房支持</a:t>
            </a:r>
            <a:r>
              <a:rPr lang="zh-CN" altLang="en-US" dirty="0">
                <a:solidFill>
                  <a:schemeClr val="tx1"/>
                </a:solidFill>
              </a:rPr>
              <a:t>  </a:t>
            </a:r>
            <a:r>
              <a:rPr lang="zh-CN" altLang="en-US" sz="1500" dirty="0">
                <a:solidFill>
                  <a:schemeClr val="tx1"/>
                </a:solidFill>
              </a:rPr>
              <a:t>规模以上工业企业、军民融合企业、</a:t>
            </a:r>
            <a:r>
              <a:rPr lang="zh-CN" altLang="en-US" sz="1500" b="1" dirty="0">
                <a:solidFill>
                  <a:schemeClr val="tx1"/>
                </a:solidFill>
              </a:rPr>
              <a:t>5G通信企业，</a:t>
            </a:r>
            <a:r>
              <a:rPr lang="zh-CN" altLang="en-US" sz="1500" dirty="0">
                <a:solidFill>
                  <a:schemeClr val="tx1"/>
                </a:solidFill>
              </a:rPr>
              <a:t>在福田新购置</a:t>
            </a:r>
            <a:r>
              <a:rPr lang="zh-CN" altLang="en-US" sz="1500" dirty="0" smtClean="0">
                <a:solidFill>
                  <a:schemeClr val="tx1"/>
                </a:solidFill>
              </a:rPr>
              <a:t>，按购房价</a:t>
            </a:r>
            <a:r>
              <a:rPr lang="zh-CN" altLang="en-US" sz="1500" dirty="0">
                <a:solidFill>
                  <a:schemeClr val="tx1"/>
                </a:solidFill>
              </a:rPr>
              <a:t>格10%</a:t>
            </a:r>
            <a:r>
              <a:rPr lang="zh-CN" altLang="en-US" sz="1500" b="1" dirty="0">
                <a:solidFill>
                  <a:schemeClr val="tx1"/>
                </a:solidFill>
              </a:rPr>
              <a:t>，</a:t>
            </a:r>
            <a:r>
              <a:rPr lang="zh-CN" altLang="en-US" sz="1500" b="1" dirty="0">
                <a:solidFill>
                  <a:schemeClr val="accent2"/>
                </a:solidFill>
              </a:rPr>
              <a:t>最高500万元/年；</a:t>
            </a:r>
            <a:endParaRPr lang="zh-CN" altLang="en-US" sz="1500" b="1" dirty="0">
              <a:solidFill>
                <a:schemeClr val="accent2"/>
              </a:solidFill>
            </a:endParaRPr>
          </a:p>
          <a:p>
            <a:pPr algn="just">
              <a:lnSpc>
                <a:spcPct val="120000"/>
              </a:lnSpc>
            </a:pPr>
            <a:endParaRPr lang="en-US" altLang="zh-CN" sz="1500" dirty="0">
              <a:solidFill>
                <a:schemeClr val="tx1">
                  <a:lumMod val="75000"/>
                  <a:lumOff val="25000"/>
                </a:schemeClr>
              </a:solidFill>
            </a:endParaRPr>
          </a:p>
        </p:txBody>
      </p:sp>
      <p:sp>
        <p:nvSpPr>
          <p:cNvPr id="6" name="矩形 5"/>
          <p:cNvSpPr/>
          <p:nvPr/>
        </p:nvSpPr>
        <p:spPr>
          <a:xfrm>
            <a:off x="1019175" y="2496315"/>
            <a:ext cx="7588091" cy="701731"/>
          </a:xfrm>
          <a:prstGeom prst="rect">
            <a:avLst/>
          </a:prstGeom>
        </p:spPr>
        <p:txBody>
          <a:bodyPr wrap="square">
            <a:spAutoFit/>
          </a:bodyPr>
          <a:lstStyle/>
          <a:p>
            <a:pPr algn="just">
              <a:lnSpc>
                <a:spcPct val="120000"/>
              </a:lnSpc>
            </a:pPr>
            <a:r>
              <a:rPr lang="zh-CN" altLang="en-US" b="1" dirty="0">
                <a:solidFill>
                  <a:schemeClr val="tx1"/>
                </a:solidFill>
                <a:sym typeface="+mn-ea"/>
              </a:rPr>
              <a:t>租赁工业厂房支持</a:t>
            </a:r>
            <a:r>
              <a:rPr lang="zh-CN" altLang="en-US" dirty="0">
                <a:solidFill>
                  <a:schemeClr val="tx1"/>
                </a:solidFill>
                <a:sym typeface="+mn-ea"/>
              </a:rPr>
              <a:t>  </a:t>
            </a:r>
            <a:r>
              <a:rPr lang="zh-CN" altLang="en-US" sz="1500" dirty="0">
                <a:solidFill>
                  <a:schemeClr val="tx1"/>
                </a:solidFill>
                <a:sym typeface="+mn-ea"/>
              </a:rPr>
              <a:t>规模以上工业企业，军民融合企业、</a:t>
            </a:r>
            <a:r>
              <a:rPr lang="zh-CN" altLang="en-US" sz="1500" b="1" dirty="0">
                <a:solidFill>
                  <a:schemeClr val="tx1"/>
                </a:solidFill>
                <a:sym typeface="+mn-ea"/>
              </a:rPr>
              <a:t>5G通信企业，</a:t>
            </a:r>
            <a:r>
              <a:rPr lang="zh-CN" altLang="en-US" sz="1500" dirty="0">
                <a:solidFill>
                  <a:schemeClr val="tx1"/>
                </a:solidFill>
                <a:sym typeface="+mn-ea"/>
              </a:rPr>
              <a:t>租赁自用厂房，按其工业产值贡献50%，</a:t>
            </a:r>
            <a:r>
              <a:rPr lang="zh-CN" altLang="en-US" sz="1500" b="1" dirty="0">
                <a:solidFill>
                  <a:schemeClr val="accent2"/>
                </a:solidFill>
                <a:sym typeface="+mn-ea"/>
              </a:rPr>
              <a:t>最高500万元；</a:t>
            </a:r>
            <a:endParaRPr lang="zh-CN" altLang="en-US" sz="1500" b="1" dirty="0">
              <a:solidFill>
                <a:schemeClr val="accent2"/>
              </a:solidFill>
              <a:sym typeface="+mn-ea"/>
            </a:endParaRPr>
          </a:p>
        </p:txBody>
      </p:sp>
      <p:sp>
        <p:nvSpPr>
          <p:cNvPr id="7" name="矩形 6"/>
          <p:cNvSpPr/>
          <p:nvPr/>
        </p:nvSpPr>
        <p:spPr>
          <a:xfrm>
            <a:off x="1015365" y="3209589"/>
            <a:ext cx="7474744" cy="701731"/>
          </a:xfrm>
          <a:prstGeom prst="rect">
            <a:avLst/>
          </a:prstGeom>
        </p:spPr>
        <p:txBody>
          <a:bodyPr wrap="square">
            <a:spAutoFit/>
          </a:bodyPr>
          <a:lstStyle/>
          <a:p>
            <a:pPr algn="just">
              <a:lnSpc>
                <a:spcPct val="120000"/>
              </a:lnSpc>
            </a:pPr>
            <a:r>
              <a:rPr lang="zh-CN" altLang="en-US" b="1" dirty="0">
                <a:solidFill>
                  <a:schemeClr val="tx1"/>
                </a:solidFill>
                <a:sym typeface="+mn-ea"/>
              </a:rPr>
              <a:t>租赁办公用房支持 </a:t>
            </a:r>
            <a:r>
              <a:rPr lang="zh-CN" altLang="en-US" dirty="0">
                <a:solidFill>
                  <a:schemeClr val="tx1"/>
                </a:solidFill>
                <a:sym typeface="+mn-ea"/>
              </a:rPr>
              <a:t> </a:t>
            </a:r>
            <a:r>
              <a:rPr lang="zh-CN" altLang="en-US" sz="1500" dirty="0">
                <a:solidFill>
                  <a:schemeClr val="tx1"/>
                </a:solidFill>
                <a:sym typeface="+mn-ea"/>
              </a:rPr>
              <a:t>综合贡献较大的先进制造业企业、军民融合企业、</a:t>
            </a:r>
            <a:r>
              <a:rPr lang="zh-CN" altLang="en-US" sz="1500" b="1" dirty="0">
                <a:solidFill>
                  <a:schemeClr val="tx1"/>
                </a:solidFill>
                <a:sym typeface="+mn-ea"/>
              </a:rPr>
              <a:t>5G通信企业，</a:t>
            </a:r>
            <a:r>
              <a:rPr lang="zh-CN" altLang="en-US" sz="1500" dirty="0">
                <a:solidFill>
                  <a:schemeClr val="tx1"/>
                </a:solidFill>
                <a:sym typeface="+mn-ea"/>
              </a:rPr>
              <a:t>在福田区租赁办公用房，按租金市场指导价的</a:t>
            </a:r>
            <a:r>
              <a:rPr lang="zh-CN" altLang="en-US" sz="1500" b="1" dirty="0">
                <a:solidFill>
                  <a:schemeClr val="accent2"/>
                </a:solidFill>
                <a:sym typeface="+mn-ea"/>
              </a:rPr>
              <a:t>最高300万元/年。</a:t>
            </a:r>
            <a:endParaRPr lang="zh-CN" altLang="en-US" sz="1500" b="1" dirty="0">
              <a:solidFill>
                <a:srgbClr val="E94236"/>
              </a:solidFill>
              <a:sym typeface="+mn-ea"/>
            </a:endParaRPr>
          </a:p>
        </p:txBody>
      </p:sp>
      <p:sp>
        <p:nvSpPr>
          <p:cNvPr id="11" name="圆角矩形 10"/>
          <p:cNvSpPr/>
          <p:nvPr/>
        </p:nvSpPr>
        <p:spPr>
          <a:xfrm>
            <a:off x="823238" y="1489889"/>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14" name="文本框 13"/>
          <p:cNvSpPr txBox="1"/>
          <p:nvPr/>
        </p:nvSpPr>
        <p:spPr>
          <a:xfrm>
            <a:off x="1015365" y="4146293"/>
            <a:ext cx="1853037" cy="338554"/>
          </a:xfrm>
          <a:prstGeom prst="rect">
            <a:avLst/>
          </a:prstGeom>
          <a:noFill/>
        </p:spPr>
        <p:txBody>
          <a:bodyPr wrap="square" rtlCol="0">
            <a:spAutoFit/>
          </a:bodyPr>
          <a:lstStyle/>
          <a:p>
            <a:r>
              <a:rPr lang="zh-CN" altLang="en-US" sz="1600" b="1" dirty="0">
                <a:solidFill>
                  <a:schemeClr val="tx1"/>
                </a:solidFill>
              </a:rPr>
              <a:t>质量提升支持</a:t>
            </a:r>
            <a:endParaRPr lang="zh-CN" altLang="en-US" sz="1600" b="1" dirty="0">
              <a:solidFill>
                <a:schemeClr val="tx1"/>
              </a:solidFill>
            </a:endParaRPr>
          </a:p>
        </p:txBody>
      </p:sp>
      <p:sp>
        <p:nvSpPr>
          <p:cNvPr id="15" name="矩形 14"/>
          <p:cNvSpPr/>
          <p:nvPr/>
        </p:nvSpPr>
        <p:spPr>
          <a:xfrm>
            <a:off x="1019175" y="4540895"/>
            <a:ext cx="7470458" cy="701731"/>
          </a:xfrm>
          <a:prstGeom prst="rect">
            <a:avLst/>
          </a:prstGeom>
        </p:spPr>
        <p:txBody>
          <a:bodyPr wrap="square">
            <a:spAutoFit/>
          </a:bodyPr>
          <a:lstStyle/>
          <a:p>
            <a:pPr algn="just">
              <a:lnSpc>
                <a:spcPct val="120000"/>
              </a:lnSpc>
            </a:pPr>
            <a:r>
              <a:rPr lang="zh-CN" altLang="en-US" b="1" dirty="0">
                <a:solidFill>
                  <a:schemeClr val="tx1"/>
                </a:solidFill>
              </a:rPr>
              <a:t>工业投资支持</a:t>
            </a:r>
            <a:r>
              <a:rPr lang="zh-CN" altLang="en-US" dirty="0">
                <a:solidFill>
                  <a:schemeClr val="tx1"/>
                </a:solidFill>
              </a:rPr>
              <a:t>    </a:t>
            </a:r>
            <a:r>
              <a:rPr lang="zh-CN" altLang="en-US" sz="1500" dirty="0">
                <a:solidFill>
                  <a:schemeClr val="tx1"/>
                </a:solidFill>
              </a:rPr>
              <a:t>规模以上工业企</a:t>
            </a:r>
            <a:r>
              <a:rPr lang="zh-CN" altLang="en-US" sz="1500" dirty="0" smtClean="0">
                <a:solidFill>
                  <a:schemeClr val="tx1"/>
                </a:solidFill>
              </a:rPr>
              <a:t>业</a:t>
            </a:r>
            <a:r>
              <a:rPr lang="en-US" altLang="zh-CN" sz="1500" dirty="0" smtClean="0">
                <a:solidFill>
                  <a:schemeClr val="tx1"/>
                </a:solidFill>
              </a:rPr>
              <a:t>,</a:t>
            </a:r>
            <a:r>
              <a:rPr lang="zh-CN" altLang="en-US" sz="1500" dirty="0" smtClean="0">
                <a:solidFill>
                  <a:schemeClr val="tx1"/>
                </a:solidFill>
              </a:rPr>
              <a:t>实</a:t>
            </a:r>
            <a:r>
              <a:rPr lang="zh-CN" altLang="en-US" sz="1500" dirty="0">
                <a:solidFill>
                  <a:schemeClr val="tx1"/>
                </a:solidFill>
              </a:rPr>
              <a:t>施新的工业投资项目</a:t>
            </a:r>
            <a:r>
              <a:rPr lang="en-US" altLang="zh-CN" sz="1500" dirty="0">
                <a:solidFill>
                  <a:schemeClr val="tx1"/>
                </a:solidFill>
              </a:rPr>
              <a:t>(</a:t>
            </a:r>
            <a:r>
              <a:rPr lang="zh-CN" altLang="en-US" sz="1500" dirty="0">
                <a:solidFill>
                  <a:schemeClr val="tx1"/>
                </a:solidFill>
                <a:sym typeface="+mn-ea"/>
              </a:rPr>
              <a:t>纳入投资统计</a:t>
            </a:r>
            <a:r>
              <a:rPr lang="en-US" altLang="zh-CN" sz="1500" dirty="0">
                <a:solidFill>
                  <a:schemeClr val="tx1"/>
                </a:solidFill>
                <a:sym typeface="+mn-ea"/>
              </a:rPr>
              <a:t>,</a:t>
            </a:r>
            <a:r>
              <a:rPr lang="zh-CN" altLang="en-US" sz="1500" dirty="0">
                <a:solidFill>
                  <a:schemeClr val="tx1"/>
                </a:solidFill>
                <a:sym typeface="+mn-ea"/>
              </a:rPr>
              <a:t>专项审计</a:t>
            </a:r>
            <a:r>
              <a:rPr lang="en-US" altLang="zh-CN" sz="1500" dirty="0">
                <a:solidFill>
                  <a:schemeClr val="tx1"/>
                </a:solidFill>
              </a:rPr>
              <a:t>)</a:t>
            </a:r>
            <a:r>
              <a:rPr lang="zh-CN" altLang="en-US" sz="1500" dirty="0">
                <a:solidFill>
                  <a:schemeClr val="tx1"/>
                </a:solidFill>
              </a:rPr>
              <a:t>，按实际投资额</a:t>
            </a:r>
            <a:r>
              <a:rPr lang="en-US" altLang="zh-CN" sz="1500" dirty="0">
                <a:solidFill>
                  <a:schemeClr val="tx1"/>
                </a:solidFill>
              </a:rPr>
              <a:t>30%</a:t>
            </a:r>
            <a:r>
              <a:rPr lang="zh-CN" altLang="en-US" sz="1500" dirty="0">
                <a:solidFill>
                  <a:schemeClr val="tx1">
                    <a:lumMod val="75000"/>
                    <a:lumOff val="25000"/>
                  </a:schemeClr>
                </a:solidFill>
              </a:rPr>
              <a:t>，</a:t>
            </a:r>
            <a:r>
              <a:rPr lang="zh-CN" altLang="en-US" sz="1500" b="1" dirty="0">
                <a:solidFill>
                  <a:schemeClr val="accent2"/>
                </a:solidFill>
              </a:rPr>
              <a:t>最高500万元；</a:t>
            </a:r>
            <a:endParaRPr lang="zh-CN" altLang="en-US" sz="1500" b="1" dirty="0">
              <a:solidFill>
                <a:srgbClr val="E94236"/>
              </a:solidFill>
            </a:endParaRPr>
          </a:p>
        </p:txBody>
      </p:sp>
      <p:sp>
        <p:nvSpPr>
          <p:cNvPr id="18" name="矩形 17"/>
          <p:cNvSpPr/>
          <p:nvPr/>
        </p:nvSpPr>
        <p:spPr>
          <a:xfrm>
            <a:off x="996315" y="5188595"/>
            <a:ext cx="7367509" cy="701731"/>
          </a:xfrm>
          <a:prstGeom prst="rect">
            <a:avLst/>
          </a:prstGeom>
        </p:spPr>
        <p:txBody>
          <a:bodyPr wrap="square">
            <a:spAutoFit/>
          </a:bodyPr>
          <a:lstStyle/>
          <a:p>
            <a:pPr algn="just">
              <a:lnSpc>
                <a:spcPct val="120000"/>
              </a:lnSpc>
            </a:pPr>
            <a:r>
              <a:rPr lang="zh-CN" altLang="en-US" b="1" dirty="0">
                <a:solidFill>
                  <a:schemeClr val="tx1"/>
                </a:solidFill>
              </a:rPr>
              <a:t>技术改造支持</a:t>
            </a:r>
            <a:r>
              <a:rPr lang="zh-CN" altLang="en-US" dirty="0">
                <a:solidFill>
                  <a:schemeClr val="tx1"/>
                </a:solidFill>
              </a:rPr>
              <a:t>   </a:t>
            </a:r>
            <a:r>
              <a:rPr lang="zh-CN" altLang="en-US" dirty="0" smtClean="0">
                <a:solidFill>
                  <a:schemeClr val="tx1"/>
                </a:solidFill>
              </a:rPr>
              <a:t> </a:t>
            </a:r>
            <a:r>
              <a:rPr lang="zh-CN" altLang="en-US" sz="1500" dirty="0" smtClean="0">
                <a:solidFill>
                  <a:schemeClr val="tx1"/>
                </a:solidFill>
                <a:sym typeface="+mn-ea"/>
              </a:rPr>
              <a:t>规</a:t>
            </a:r>
            <a:r>
              <a:rPr lang="zh-CN" altLang="en-US" sz="1500" dirty="0">
                <a:solidFill>
                  <a:schemeClr val="tx1"/>
                </a:solidFill>
                <a:sym typeface="+mn-ea"/>
              </a:rPr>
              <a:t>模以上工业企</a:t>
            </a:r>
            <a:r>
              <a:rPr lang="zh-CN" altLang="en-US" sz="1500" dirty="0" smtClean="0">
                <a:solidFill>
                  <a:schemeClr val="tx1"/>
                </a:solidFill>
                <a:sym typeface="+mn-ea"/>
              </a:rPr>
              <a:t>业</a:t>
            </a:r>
            <a:r>
              <a:rPr lang="en-US" altLang="zh-CN" sz="1500" dirty="0" smtClean="0">
                <a:solidFill>
                  <a:schemeClr val="tx1"/>
                </a:solidFill>
                <a:sym typeface="+mn-ea"/>
              </a:rPr>
              <a:t>,</a:t>
            </a:r>
            <a:r>
              <a:rPr lang="zh-CN" altLang="en-US" sz="1500" dirty="0" smtClean="0">
                <a:solidFill>
                  <a:schemeClr val="tx1"/>
                </a:solidFill>
              </a:rPr>
              <a:t>对</a:t>
            </a:r>
            <a:r>
              <a:rPr lang="zh-CN" altLang="en-US" sz="1500" dirty="0">
                <a:solidFill>
                  <a:schemeClr val="tx1"/>
                </a:solidFill>
              </a:rPr>
              <a:t>产业链中的关键领域、薄弱环节等进行改造（项目纳入投资统计，</a:t>
            </a:r>
            <a:r>
              <a:rPr lang="zh-CN" altLang="en-US" sz="1500" dirty="0">
                <a:solidFill>
                  <a:schemeClr val="tx1"/>
                </a:solidFill>
                <a:sym typeface="+mn-ea"/>
              </a:rPr>
              <a:t>专项审计</a:t>
            </a:r>
            <a:r>
              <a:rPr lang="en-US" altLang="zh-CN" sz="1500" dirty="0">
                <a:solidFill>
                  <a:schemeClr val="tx1"/>
                </a:solidFill>
              </a:rPr>
              <a:t>)</a:t>
            </a:r>
            <a:r>
              <a:rPr lang="zh-CN" altLang="en-US" sz="1500" dirty="0">
                <a:solidFill>
                  <a:schemeClr val="tx1"/>
                </a:solidFill>
              </a:rPr>
              <a:t>，</a:t>
            </a:r>
            <a:r>
              <a:rPr lang="zh-CN" altLang="en-US" sz="1500" b="1" dirty="0">
                <a:solidFill>
                  <a:schemeClr val="accent2"/>
                </a:solidFill>
              </a:rPr>
              <a:t>投资额10%，最高1000万元。</a:t>
            </a:r>
            <a:endParaRPr lang="zh-CN" altLang="en-US" sz="1500" b="1" dirty="0">
              <a:solidFill>
                <a:schemeClr val="accent2"/>
              </a:solidFill>
            </a:endParaRPr>
          </a:p>
        </p:txBody>
      </p:sp>
      <p:sp>
        <p:nvSpPr>
          <p:cNvPr id="21" name="圆角矩形 20"/>
          <p:cNvSpPr/>
          <p:nvPr/>
        </p:nvSpPr>
        <p:spPr>
          <a:xfrm>
            <a:off x="827048" y="4246901"/>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22" name="直接连接符 21"/>
          <p:cNvCxnSpPr/>
          <p:nvPr>
            <p:custDataLst>
              <p:tags r:id="rId1"/>
            </p:custDataLst>
          </p:nvPr>
        </p:nvCxnSpPr>
        <p:spPr>
          <a:xfrm>
            <a:off x="996315" y="1783958"/>
            <a:ext cx="6280309"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
            </p:custDataLst>
          </p:nvPr>
        </p:nvCxnSpPr>
        <p:spPr>
          <a:xfrm>
            <a:off x="1091565" y="4535329"/>
            <a:ext cx="6280309"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3"/>
            </p:custDataLst>
          </p:nvPr>
        </p:nvSpPr>
        <p:spPr>
          <a:xfrm rot="16200000">
            <a:off x="683895" y="1865393"/>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19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4"/>
            </p:custDataLst>
          </p:nvPr>
        </p:nvSpPr>
        <p:spPr>
          <a:xfrm rot="16200000">
            <a:off x="676275" y="2605852"/>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20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5"/>
            </p:custDataLst>
          </p:nvPr>
        </p:nvSpPr>
        <p:spPr>
          <a:xfrm rot="16200000">
            <a:off x="668655" y="3222924"/>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21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6" name="文本框 15"/>
          <p:cNvSpPr txBox="1"/>
          <p:nvPr>
            <p:custDataLst>
              <p:tags r:id="rId6"/>
            </p:custDataLst>
          </p:nvPr>
        </p:nvSpPr>
        <p:spPr>
          <a:xfrm rot="16200000">
            <a:off x="661035" y="4586248"/>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22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7" name="文本框 16"/>
          <p:cNvSpPr txBox="1"/>
          <p:nvPr>
            <p:custDataLst>
              <p:tags r:id="rId7"/>
            </p:custDataLst>
          </p:nvPr>
        </p:nvSpPr>
        <p:spPr>
          <a:xfrm rot="16200000">
            <a:off x="653415" y="5230505"/>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23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8" name="文本框 7"/>
          <p:cNvSpPr txBox="1"/>
          <p:nvPr/>
        </p:nvSpPr>
        <p:spPr>
          <a:xfrm>
            <a:off x="1013143" y="-14129"/>
            <a:ext cx="46405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支持先进制造业发展若干政策</a:t>
            </a:r>
            <a:endParaRPr lang="zh-CN" altLang="en-US" sz="2700" b="1" dirty="0">
              <a:solidFill>
                <a:schemeClr val="tx1"/>
              </a:solidFill>
              <a:latin typeface="+mn-ea"/>
              <a:sym typeface="+mn-ea"/>
            </a:endParaRPr>
          </a:p>
        </p:txBody>
      </p:sp>
      <p:grpSp>
        <p:nvGrpSpPr>
          <p:cNvPr id="10" name="组合 9"/>
          <p:cNvGrpSpPr/>
          <p:nvPr/>
        </p:nvGrpSpPr>
        <p:grpSpPr>
          <a:xfrm>
            <a:off x="0" y="-13970"/>
            <a:ext cx="9144000" cy="845820"/>
            <a:chOff x="0" y="-22"/>
            <a:chExt cx="14400" cy="1332"/>
          </a:xfrm>
        </p:grpSpPr>
        <p:sp>
          <p:nvSpPr>
            <p:cNvPr id="19" name="矩形 1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20" name="组合 19"/>
            <p:cNvGrpSpPr/>
            <p:nvPr/>
          </p:nvGrpSpPr>
          <p:grpSpPr>
            <a:xfrm>
              <a:off x="5" y="-22"/>
              <a:ext cx="1510" cy="1332"/>
              <a:chOff x="-277015" y="-44449"/>
              <a:chExt cx="1138555" cy="1079500"/>
            </a:xfrm>
          </p:grpSpPr>
          <p:sp>
            <p:nvSpPr>
              <p:cNvPr id="24" name="矩形 23"/>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9" name="文本框 2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内容占位符 2"/>
          <p:cNvSpPr>
            <a:spLocks noGrp="1"/>
          </p:cNvSpPr>
          <p:nvPr>
            <p:ph idx="4294967295"/>
          </p:nvPr>
        </p:nvSpPr>
        <p:spPr>
          <a:xfrm>
            <a:off x="457200" y="1969135"/>
            <a:ext cx="8229600" cy="2812415"/>
          </a:xfrm>
        </p:spPr>
        <p:txBody>
          <a:bodyPr vert="horz" wrap="square" anchor="t"/>
          <a:p>
            <a:pPr marL="0" indent="0" algn="ctr">
              <a:lnSpc>
                <a:spcPct val="130000"/>
              </a:lnSpc>
              <a:buNone/>
            </a:pPr>
            <a:r>
              <a:rPr lang="zh-CN" altLang="en-US" b="1" dirty="0">
                <a:solidFill>
                  <a:srgbClr val="FF4100"/>
                </a:solidFill>
                <a:ea typeface="微软雅黑" panose="020B0503020204020204" pitchFamily="34" charset="-122"/>
              </a:rPr>
              <a:t>营造优质营商环境</a:t>
            </a:r>
            <a:endParaRPr lang="zh-CN" altLang="en-US" b="1" dirty="0">
              <a:solidFill>
                <a:srgbClr val="FF4100"/>
              </a:solidFill>
              <a:ea typeface="微软雅黑" panose="020B0503020204020204" pitchFamily="34" charset="-122"/>
            </a:endParaRPr>
          </a:p>
          <a:p>
            <a:pPr marL="0" indent="0" algn="ctr">
              <a:lnSpc>
                <a:spcPct val="130000"/>
              </a:lnSpc>
              <a:buNone/>
            </a:pPr>
            <a:r>
              <a:rPr lang="zh-CN" altLang="en-US" b="1" dirty="0">
                <a:solidFill>
                  <a:srgbClr val="FF4100"/>
                </a:solidFill>
                <a:ea typeface="微软雅黑" panose="020B0503020204020204" pitchFamily="34" charset="-122"/>
              </a:rPr>
              <a:t>降低企业经营成本</a:t>
            </a:r>
            <a:endParaRPr lang="zh-CN" altLang="en-US" b="1" dirty="0">
              <a:solidFill>
                <a:srgbClr val="FF4100"/>
              </a:solidFill>
              <a:ea typeface="微软雅黑" panose="020B0503020204020204" pitchFamily="34" charset="-122"/>
            </a:endParaRPr>
          </a:p>
          <a:p>
            <a:pPr marL="0" indent="0" algn="ctr">
              <a:lnSpc>
                <a:spcPct val="130000"/>
              </a:lnSpc>
              <a:buNone/>
            </a:pPr>
            <a:r>
              <a:rPr lang="zh-CN" altLang="en-US" sz="2800" b="1" dirty="0">
                <a:solidFill>
                  <a:schemeClr val="tx1"/>
                </a:solidFill>
                <a:latin typeface="楷体" panose="02010609060101010101" pitchFamily="1" charset="-122"/>
                <a:ea typeface="楷体" panose="02010609060101010101" pitchFamily="1" charset="-122"/>
              </a:rPr>
              <a:t>用人难 用人贵，租房难 租房贵，融资难 融资贵</a:t>
            </a:r>
            <a:endParaRPr lang="zh-CN" altLang="en-US" sz="1600" b="1" dirty="0">
              <a:solidFill>
                <a:schemeClr val="tx1"/>
              </a:solidFill>
              <a:latin typeface="楷体" panose="02010609060101010101" pitchFamily="1" charset="-122"/>
              <a:ea typeface="楷体" panose="02010609060101010101" pitchFamily="1" charset="-122"/>
            </a:endParaRPr>
          </a:p>
          <a:p>
            <a:pPr marL="0" indent="0">
              <a:buNone/>
            </a:pPr>
            <a:endParaRPr lang="zh-CN" altLang="en-US" dirty="0">
              <a:solidFill>
                <a:srgbClr val="FF4100"/>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947261" y="1575435"/>
            <a:ext cx="1853037" cy="338554"/>
          </a:xfrm>
          <a:prstGeom prst="rect">
            <a:avLst/>
          </a:prstGeom>
          <a:noFill/>
        </p:spPr>
        <p:txBody>
          <a:bodyPr wrap="square" rtlCol="0">
            <a:spAutoFit/>
          </a:bodyPr>
          <a:lstStyle/>
          <a:p>
            <a:r>
              <a:rPr lang="zh-CN" altLang="en-US" sz="1600" b="1" dirty="0">
                <a:solidFill>
                  <a:schemeClr val="tx1"/>
                </a:solidFill>
              </a:rPr>
              <a:t>信息化支持</a:t>
            </a:r>
            <a:endParaRPr lang="zh-CN" altLang="en-US" sz="1600" b="1" dirty="0">
              <a:solidFill>
                <a:schemeClr val="tx1"/>
              </a:solidFill>
            </a:endParaRPr>
          </a:p>
        </p:txBody>
      </p:sp>
      <p:sp>
        <p:nvSpPr>
          <p:cNvPr id="11" name="矩形 10"/>
          <p:cNvSpPr/>
          <p:nvPr/>
        </p:nvSpPr>
        <p:spPr>
          <a:xfrm>
            <a:off x="947261" y="2044721"/>
            <a:ext cx="7264241" cy="732155"/>
          </a:xfrm>
          <a:prstGeom prst="rect">
            <a:avLst/>
          </a:prstGeom>
        </p:spPr>
        <p:txBody>
          <a:bodyPr wrap="square">
            <a:spAutoFit/>
          </a:bodyPr>
          <a:lstStyle/>
          <a:p>
            <a:pPr algn="just" fontAlgn="auto">
              <a:lnSpc>
                <a:spcPts val="2500"/>
              </a:lnSpc>
            </a:pPr>
            <a:r>
              <a:rPr lang="zh-CN" altLang="en-US" b="1" dirty="0"/>
              <a:t>信息化支持 </a:t>
            </a:r>
            <a:r>
              <a:rPr lang="zh-CN" altLang="en-US" dirty="0">
                <a:solidFill>
                  <a:schemeClr val="tx1">
                    <a:lumMod val="75000"/>
                    <a:lumOff val="25000"/>
                  </a:schemeClr>
                </a:solidFill>
              </a:rPr>
              <a:t>  </a:t>
            </a:r>
            <a:r>
              <a:rPr sz="1500" dirty="0"/>
              <a:t>主要</a:t>
            </a:r>
            <a:r>
              <a:rPr lang="zh-CN" sz="1500" dirty="0"/>
              <a:t>对</a:t>
            </a:r>
            <a:r>
              <a:rPr sz="1500" b="1" dirty="0"/>
              <a:t>研发、生产、销售、</a:t>
            </a:r>
            <a:r>
              <a:rPr sz="1500" b="1" dirty="0" smtClean="0"/>
              <a:t>管理及工业上云</a:t>
            </a:r>
            <a:r>
              <a:rPr sz="1500" dirty="0" smtClean="0"/>
              <a:t>等信息化项目，</a:t>
            </a:r>
            <a:r>
              <a:rPr sz="1500" dirty="0"/>
              <a:t>按</a:t>
            </a:r>
            <a:r>
              <a:rPr sz="1500" b="1" dirty="0">
                <a:solidFill>
                  <a:schemeClr val="accent2"/>
                </a:solidFill>
              </a:rPr>
              <a:t>投资额的30%，最高100万元</a:t>
            </a:r>
            <a:r>
              <a:rPr lang="zh-CN" sz="1500" b="1" dirty="0">
                <a:solidFill>
                  <a:schemeClr val="accent2"/>
                </a:solidFill>
              </a:rPr>
              <a:t>；</a:t>
            </a:r>
            <a:endParaRPr lang="zh-CN" sz="1500" b="1" dirty="0">
              <a:solidFill>
                <a:schemeClr val="accent2"/>
              </a:solidFill>
            </a:endParaRPr>
          </a:p>
        </p:txBody>
      </p:sp>
      <p:sp>
        <p:nvSpPr>
          <p:cNvPr id="2" name="矩形 1"/>
          <p:cNvSpPr/>
          <p:nvPr/>
        </p:nvSpPr>
        <p:spPr>
          <a:xfrm>
            <a:off x="930116" y="2853280"/>
            <a:ext cx="7379970" cy="424732"/>
          </a:xfrm>
          <a:prstGeom prst="rect">
            <a:avLst/>
          </a:prstGeom>
        </p:spPr>
        <p:txBody>
          <a:bodyPr wrap="square">
            <a:spAutoFit/>
          </a:bodyPr>
          <a:lstStyle/>
          <a:p>
            <a:pPr algn="just">
              <a:lnSpc>
                <a:spcPct val="120000"/>
              </a:lnSpc>
              <a:buClrTx/>
              <a:buSzTx/>
              <a:buFontTx/>
            </a:pPr>
            <a:r>
              <a:rPr lang="zh-CN" altLang="en-US" b="1" dirty="0">
                <a:solidFill>
                  <a:schemeClr val="tx1"/>
                </a:solidFill>
              </a:rPr>
              <a:t>“两化融合”支持</a:t>
            </a:r>
            <a:r>
              <a:rPr lang="zh-CN" altLang="en-US" dirty="0">
                <a:solidFill>
                  <a:schemeClr val="tx1"/>
                </a:solidFill>
              </a:rPr>
              <a:t> </a:t>
            </a:r>
            <a:r>
              <a:rPr lang="zh-CN" altLang="en-US" dirty="0" smtClean="0">
                <a:solidFill>
                  <a:schemeClr val="tx1"/>
                </a:solidFill>
              </a:rPr>
              <a:t> </a:t>
            </a:r>
            <a:r>
              <a:rPr sz="1500" dirty="0" smtClean="0">
                <a:solidFill>
                  <a:schemeClr val="tx1"/>
                </a:solidFill>
              </a:rPr>
              <a:t>获市级两化融合项目资助</a:t>
            </a:r>
            <a:r>
              <a:rPr sz="1500" dirty="0">
                <a:solidFill>
                  <a:schemeClr val="tx1"/>
                </a:solidFill>
              </a:rPr>
              <a:t>，</a:t>
            </a:r>
            <a:r>
              <a:rPr sz="1500" b="1" dirty="0">
                <a:solidFill>
                  <a:schemeClr val="accent2"/>
                </a:solidFill>
              </a:rPr>
              <a:t>按市级资助资金50%，最高100</a:t>
            </a:r>
            <a:r>
              <a:rPr sz="1500" b="1" dirty="0" smtClean="0">
                <a:solidFill>
                  <a:schemeClr val="accent2"/>
                </a:solidFill>
              </a:rPr>
              <a:t>万</a:t>
            </a:r>
            <a:r>
              <a:rPr lang="zh-CN" sz="1500" b="1" dirty="0" smtClean="0">
                <a:solidFill>
                  <a:schemeClr val="accent2"/>
                </a:solidFill>
              </a:rPr>
              <a:t>。</a:t>
            </a:r>
            <a:endParaRPr lang="zh-CN" sz="1500" b="1" dirty="0">
              <a:solidFill>
                <a:schemeClr val="accent2"/>
              </a:solidFill>
            </a:endParaRPr>
          </a:p>
        </p:txBody>
      </p:sp>
      <p:sp>
        <p:nvSpPr>
          <p:cNvPr id="24" name="文本框 23"/>
          <p:cNvSpPr txBox="1"/>
          <p:nvPr/>
        </p:nvSpPr>
        <p:spPr>
          <a:xfrm>
            <a:off x="1003462" y="3890725"/>
            <a:ext cx="1853037" cy="338554"/>
          </a:xfrm>
          <a:prstGeom prst="rect">
            <a:avLst/>
          </a:prstGeom>
          <a:noFill/>
        </p:spPr>
        <p:txBody>
          <a:bodyPr wrap="square" rtlCol="0">
            <a:spAutoFit/>
          </a:bodyPr>
          <a:lstStyle/>
          <a:p>
            <a:r>
              <a:rPr lang="zh-CN" altLang="en-US" sz="1600" b="1" dirty="0">
                <a:solidFill>
                  <a:schemeClr val="tx1"/>
                </a:solidFill>
              </a:rPr>
              <a:t>园区支持</a:t>
            </a:r>
            <a:endParaRPr lang="zh-CN" altLang="en-US" sz="1600" b="1" dirty="0">
              <a:solidFill>
                <a:schemeClr val="tx1"/>
              </a:solidFill>
            </a:endParaRPr>
          </a:p>
        </p:txBody>
      </p:sp>
      <p:sp>
        <p:nvSpPr>
          <p:cNvPr id="25" name="矩形 24"/>
          <p:cNvSpPr/>
          <p:nvPr/>
        </p:nvSpPr>
        <p:spPr>
          <a:xfrm>
            <a:off x="1007269" y="4392083"/>
            <a:ext cx="5416391" cy="424732"/>
          </a:xfrm>
          <a:prstGeom prst="rect">
            <a:avLst/>
          </a:prstGeom>
        </p:spPr>
        <p:txBody>
          <a:bodyPr wrap="square">
            <a:spAutoFit/>
          </a:bodyPr>
          <a:lstStyle/>
          <a:p>
            <a:pPr algn="just">
              <a:lnSpc>
                <a:spcPct val="120000"/>
              </a:lnSpc>
            </a:pPr>
            <a:r>
              <a:rPr lang="zh-CN" altLang="en-US" b="1" dirty="0">
                <a:solidFill>
                  <a:schemeClr val="tx1"/>
                </a:solidFill>
              </a:rPr>
              <a:t>产业园建设支持</a:t>
            </a:r>
            <a:r>
              <a:rPr lang="zh-CN" altLang="en-US" dirty="0">
                <a:solidFill>
                  <a:schemeClr val="tx1">
                    <a:lumMod val="75000"/>
                    <a:lumOff val="25000"/>
                  </a:schemeClr>
                </a:solidFill>
              </a:rPr>
              <a:t>   </a:t>
            </a:r>
            <a:r>
              <a:rPr sz="1500" dirty="0"/>
              <a:t>经备案，</a:t>
            </a:r>
            <a:r>
              <a:rPr lang="zh-CN" sz="1500" dirty="0"/>
              <a:t>按</a:t>
            </a:r>
            <a:r>
              <a:rPr sz="1500" dirty="0"/>
              <a:t>投资额20%</a:t>
            </a:r>
            <a:r>
              <a:rPr lang="zh-CN" sz="1500" dirty="0"/>
              <a:t>，</a:t>
            </a:r>
            <a:r>
              <a:rPr sz="1500" b="1" dirty="0">
                <a:solidFill>
                  <a:schemeClr val="accent2"/>
                </a:solidFill>
              </a:rPr>
              <a:t>最高500万元</a:t>
            </a:r>
            <a:r>
              <a:rPr lang="zh-CN" sz="1500" b="1" dirty="0">
                <a:solidFill>
                  <a:schemeClr val="accent2"/>
                </a:solidFill>
              </a:rPr>
              <a:t>；</a:t>
            </a:r>
            <a:endParaRPr lang="zh-CN" sz="1500" b="1" dirty="0">
              <a:solidFill>
                <a:schemeClr val="accent2"/>
              </a:solidFill>
            </a:endParaRPr>
          </a:p>
        </p:txBody>
      </p:sp>
      <p:sp>
        <p:nvSpPr>
          <p:cNvPr id="26" name="矩形 25"/>
          <p:cNvSpPr/>
          <p:nvPr/>
        </p:nvSpPr>
        <p:spPr>
          <a:xfrm>
            <a:off x="1007269" y="4872724"/>
            <a:ext cx="7125176" cy="732155"/>
          </a:xfrm>
          <a:prstGeom prst="rect">
            <a:avLst/>
          </a:prstGeom>
        </p:spPr>
        <p:txBody>
          <a:bodyPr wrap="square">
            <a:spAutoFit/>
          </a:bodyPr>
          <a:lstStyle/>
          <a:p>
            <a:pPr algn="just" fontAlgn="auto">
              <a:lnSpc>
                <a:spcPts val="2500"/>
              </a:lnSpc>
            </a:pPr>
            <a:r>
              <a:rPr lang="zh-CN" altLang="en-US" b="1" dirty="0">
                <a:solidFill>
                  <a:schemeClr val="tx1"/>
                </a:solidFill>
                <a:sym typeface="+mn-ea"/>
              </a:rPr>
              <a:t>园区综合贡献奖励</a:t>
            </a:r>
            <a:r>
              <a:rPr lang="zh-CN" altLang="en-US" b="1" dirty="0">
                <a:solidFill>
                  <a:schemeClr val="tx1">
                    <a:lumMod val="75000"/>
                    <a:lumOff val="25000"/>
                  </a:schemeClr>
                </a:solidFill>
                <a:sym typeface="+mn-ea"/>
              </a:rPr>
              <a:t>  </a:t>
            </a:r>
            <a:r>
              <a:rPr sz="1500" dirty="0">
                <a:sym typeface="+mn-ea"/>
              </a:rPr>
              <a:t>对入驻企业的综合贡献进行统计核定,按综合贡献总额的3%</a:t>
            </a:r>
            <a:r>
              <a:rPr lang="zh-CN" sz="1500" dirty="0">
                <a:sym typeface="+mn-ea"/>
              </a:rPr>
              <a:t>，</a:t>
            </a:r>
            <a:r>
              <a:rPr sz="1500" dirty="0">
                <a:sym typeface="+mn-ea"/>
              </a:rPr>
              <a:t>给予园区运营机构奖励</a:t>
            </a:r>
            <a:r>
              <a:rPr lang="zh-CN" sz="1500" dirty="0">
                <a:sym typeface="+mn-ea"/>
              </a:rPr>
              <a:t>，</a:t>
            </a:r>
            <a:r>
              <a:rPr sz="1500" b="1" dirty="0">
                <a:solidFill>
                  <a:schemeClr val="accent2"/>
                </a:solidFill>
                <a:sym typeface="+mn-ea"/>
              </a:rPr>
              <a:t>最高500万元</a:t>
            </a:r>
            <a:r>
              <a:rPr lang="zh-CN" sz="1500" b="1" dirty="0">
                <a:solidFill>
                  <a:schemeClr val="accent2"/>
                </a:solidFill>
                <a:sym typeface="+mn-ea"/>
              </a:rPr>
              <a:t>。</a:t>
            </a:r>
            <a:endParaRPr lang="zh-CN" sz="1500" b="1" dirty="0">
              <a:solidFill>
                <a:schemeClr val="accent2"/>
              </a:solidFill>
              <a:sym typeface="+mn-ea"/>
            </a:endParaRPr>
          </a:p>
        </p:txBody>
      </p:sp>
      <p:sp>
        <p:nvSpPr>
          <p:cNvPr id="31" name="圆角矩形 30"/>
          <p:cNvSpPr/>
          <p:nvPr/>
        </p:nvSpPr>
        <p:spPr>
          <a:xfrm>
            <a:off x="815141" y="3979724"/>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22" name="直接连接符 21"/>
          <p:cNvCxnSpPr/>
          <p:nvPr>
            <p:custDataLst>
              <p:tags r:id="rId1"/>
            </p:custDataLst>
          </p:nvPr>
        </p:nvCxnSpPr>
        <p:spPr>
          <a:xfrm>
            <a:off x="996315" y="1973506"/>
            <a:ext cx="6280309"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2"/>
            </p:custDataLst>
          </p:nvPr>
        </p:nvCxnSpPr>
        <p:spPr>
          <a:xfrm>
            <a:off x="1036320" y="4277201"/>
            <a:ext cx="6280309"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740370" y="1704678"/>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17" name="文本框 16"/>
          <p:cNvSpPr txBox="1"/>
          <p:nvPr>
            <p:custDataLst>
              <p:tags r:id="rId3"/>
            </p:custDataLst>
          </p:nvPr>
        </p:nvSpPr>
        <p:spPr>
          <a:xfrm rot="16200000">
            <a:off x="653415" y="4412561"/>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26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4"/>
            </p:custDataLst>
          </p:nvPr>
        </p:nvSpPr>
        <p:spPr>
          <a:xfrm rot="16200000">
            <a:off x="662940" y="2923288"/>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25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8" name="文本框 7"/>
          <p:cNvSpPr txBox="1"/>
          <p:nvPr>
            <p:custDataLst>
              <p:tags r:id="rId5"/>
            </p:custDataLst>
          </p:nvPr>
        </p:nvSpPr>
        <p:spPr>
          <a:xfrm rot="16200000">
            <a:off x="672465" y="2111872"/>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24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6"/>
            </p:custDataLst>
          </p:nvPr>
        </p:nvSpPr>
        <p:spPr>
          <a:xfrm rot="16200000">
            <a:off x="655955" y="4987659"/>
            <a:ext cx="394811" cy="449580"/>
          </a:xfrm>
          <a:prstGeom prst="rect">
            <a:avLst/>
          </a:prstGeom>
          <a:noFill/>
        </p:spPr>
        <p:txBody>
          <a:bodyPr vert="eaVert" wrap="square" lIns="0" tIns="0" rIns="0" bIns="0" rtlCol="0">
            <a:normAutofit/>
          </a:bodyPr>
          <a:lstStyle/>
          <a:p>
            <a:pPr indent="0" algn="l">
              <a:buNone/>
            </a:pPr>
            <a:r>
              <a:rPr lang="en-US" altLang="zh-CN" b="1" dirty="0">
                <a:gradFill>
                  <a:gsLst>
                    <a:gs pos="0">
                      <a:srgbClr val="FFC000"/>
                    </a:gs>
                    <a:gs pos="100000">
                      <a:srgbClr val="C00000"/>
                    </a:gs>
                  </a:gsLst>
                  <a:lin ang="10800000" scaled="0"/>
                </a:gradFill>
                <a:sym typeface="Arial" panose="020B0604020202020204" pitchFamily="34" charset="0"/>
              </a:rPr>
              <a:t>27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nvSpPr>
        <p:spPr>
          <a:xfrm>
            <a:off x="1013143" y="-14129"/>
            <a:ext cx="46405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支持先进制造业发展若干政策</a:t>
            </a:r>
            <a:endParaRPr lang="zh-CN" altLang="en-US" sz="2700" b="1" dirty="0">
              <a:solidFill>
                <a:schemeClr val="tx1"/>
              </a:solidFill>
              <a:latin typeface="+mn-ea"/>
              <a:sym typeface="+mn-ea"/>
            </a:endParaRPr>
          </a:p>
        </p:txBody>
      </p:sp>
      <p:grpSp>
        <p:nvGrpSpPr>
          <p:cNvPr id="14" name="组合 13"/>
          <p:cNvGrpSpPr/>
          <p:nvPr/>
        </p:nvGrpSpPr>
        <p:grpSpPr>
          <a:xfrm>
            <a:off x="0" y="-13970"/>
            <a:ext cx="9144000" cy="845820"/>
            <a:chOff x="0" y="-22"/>
            <a:chExt cx="14400" cy="1332"/>
          </a:xfrm>
        </p:grpSpPr>
        <p:sp>
          <p:nvSpPr>
            <p:cNvPr id="16" name="矩形 15"/>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9" name="组合 18"/>
            <p:cNvGrpSpPr/>
            <p:nvPr/>
          </p:nvGrpSpPr>
          <p:grpSpPr>
            <a:xfrm>
              <a:off x="5" y="-22"/>
              <a:ext cx="1510" cy="1332"/>
              <a:chOff x="-277015" y="-44449"/>
              <a:chExt cx="1138555" cy="1079500"/>
            </a:xfrm>
          </p:grpSpPr>
          <p:sp>
            <p:nvSpPr>
              <p:cNvPr id="20" name="矩形 19"/>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1" name="文本框 20"/>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957263" y="2117408"/>
            <a:ext cx="7453313" cy="368300"/>
          </a:xfrm>
          <a:prstGeom prst="rect">
            <a:avLst/>
          </a:prstGeom>
        </p:spPr>
        <p:txBody>
          <a:bodyPr wrap="square">
            <a:spAutoFit/>
          </a:bodyPr>
          <a:lstStyle/>
          <a:p>
            <a:pPr algn="just">
              <a:lnSpc>
                <a:spcPct val="120000"/>
              </a:lnSpc>
            </a:pPr>
            <a:r>
              <a:rPr lang="zh-CN" altLang="en-US" sz="1500" dirty="0">
                <a:solidFill>
                  <a:schemeClr val="tx1"/>
                </a:solidFill>
              </a:rPr>
              <a:t>在深圳市范围内设立工业公共服务平台（经备案），按投资额</a:t>
            </a:r>
            <a:r>
              <a:rPr lang="en-US" altLang="zh-CN" sz="1500" dirty="0">
                <a:solidFill>
                  <a:schemeClr val="tx1"/>
                </a:solidFill>
              </a:rPr>
              <a:t>30%</a:t>
            </a:r>
            <a:r>
              <a:rPr lang="zh-CN" altLang="en-US" sz="1500" dirty="0">
                <a:solidFill>
                  <a:schemeClr val="tx1"/>
                </a:solidFill>
              </a:rPr>
              <a:t>，</a:t>
            </a:r>
            <a:r>
              <a:rPr lang="zh-CN" altLang="en-US" sz="1500" b="1" dirty="0">
                <a:solidFill>
                  <a:schemeClr val="accent2"/>
                </a:solidFill>
              </a:rPr>
              <a:t>最高</a:t>
            </a:r>
            <a:r>
              <a:rPr lang="en-US" altLang="zh-CN" sz="1500" b="1" dirty="0">
                <a:solidFill>
                  <a:schemeClr val="accent2"/>
                </a:solidFill>
              </a:rPr>
              <a:t>100</a:t>
            </a:r>
            <a:r>
              <a:rPr lang="zh-CN" altLang="en-US" sz="1500" b="1" dirty="0">
                <a:solidFill>
                  <a:schemeClr val="accent2"/>
                </a:solidFill>
              </a:rPr>
              <a:t>万元。</a:t>
            </a:r>
            <a:endParaRPr lang="zh-CN" altLang="en-US" sz="1500" b="1" dirty="0">
              <a:solidFill>
                <a:schemeClr val="accent2"/>
              </a:solidFill>
            </a:endParaRPr>
          </a:p>
        </p:txBody>
      </p:sp>
      <p:sp>
        <p:nvSpPr>
          <p:cNvPr id="71" name="圆角矩形 70"/>
          <p:cNvSpPr/>
          <p:nvPr/>
        </p:nvSpPr>
        <p:spPr>
          <a:xfrm>
            <a:off x="768945" y="1817549"/>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72" name="文本框 71"/>
          <p:cNvSpPr txBox="1"/>
          <p:nvPr/>
        </p:nvSpPr>
        <p:spPr>
          <a:xfrm>
            <a:off x="963457" y="2763084"/>
            <a:ext cx="1853037" cy="337185"/>
          </a:xfrm>
          <a:prstGeom prst="rect">
            <a:avLst/>
          </a:prstGeom>
          <a:noFill/>
        </p:spPr>
        <p:txBody>
          <a:bodyPr wrap="square" rtlCol="0">
            <a:spAutoFit/>
          </a:bodyPr>
          <a:lstStyle/>
          <a:p>
            <a:r>
              <a:rPr lang="zh-CN" altLang="en-US" sz="1600" b="1" dirty="0">
                <a:solidFill>
                  <a:schemeClr val="tx1"/>
                </a:solidFill>
              </a:rPr>
              <a:t>贷款贴息</a:t>
            </a:r>
            <a:endParaRPr lang="zh-CN" altLang="en-US" sz="1600" b="1" dirty="0">
              <a:solidFill>
                <a:schemeClr val="tx1"/>
              </a:solidFill>
            </a:endParaRPr>
          </a:p>
        </p:txBody>
      </p:sp>
      <p:sp>
        <p:nvSpPr>
          <p:cNvPr id="73" name="矩形 72"/>
          <p:cNvSpPr/>
          <p:nvPr/>
        </p:nvSpPr>
        <p:spPr>
          <a:xfrm>
            <a:off x="967264" y="3222308"/>
            <a:ext cx="6957060" cy="368300"/>
          </a:xfrm>
          <a:prstGeom prst="rect">
            <a:avLst/>
          </a:prstGeom>
        </p:spPr>
        <p:txBody>
          <a:bodyPr wrap="square">
            <a:spAutoFit/>
          </a:bodyPr>
          <a:lstStyle/>
          <a:p>
            <a:pPr algn="just">
              <a:lnSpc>
                <a:spcPct val="120000"/>
              </a:lnSpc>
              <a:buClrTx/>
              <a:buSzTx/>
              <a:buFontTx/>
            </a:pPr>
            <a:r>
              <a:rPr lang="zh-CN" altLang="en-US" sz="1500" dirty="0">
                <a:solidFill>
                  <a:schemeClr val="tx1"/>
                </a:solidFill>
              </a:rPr>
              <a:t>规模以上工业企业</a:t>
            </a:r>
            <a:r>
              <a:rPr lang="zh-CN" altLang="en-US" sz="1500" dirty="0" smtClean="0">
                <a:solidFill>
                  <a:schemeClr val="tx1"/>
                </a:solidFill>
              </a:rPr>
              <a:t>，</a:t>
            </a:r>
            <a:r>
              <a:rPr lang="en-US" altLang="zh-CN" sz="1500" b="1" dirty="0" smtClean="0">
                <a:solidFill>
                  <a:schemeClr val="accent2"/>
                </a:solidFill>
              </a:rPr>
              <a:t>5G</a:t>
            </a:r>
            <a:r>
              <a:rPr lang="zh-CN" altLang="en-US" sz="1500" b="1" dirty="0" smtClean="0">
                <a:solidFill>
                  <a:schemeClr val="accent2"/>
                </a:solidFill>
              </a:rPr>
              <a:t>通信企业，</a:t>
            </a:r>
            <a:r>
              <a:rPr lang="zh-CN" altLang="en-US" sz="1500" dirty="0" smtClean="0">
                <a:solidFill>
                  <a:schemeClr val="tx1"/>
                </a:solidFill>
              </a:rPr>
              <a:t>按</a:t>
            </a:r>
            <a:r>
              <a:rPr lang="zh-CN" altLang="en-US" sz="1500" dirty="0">
                <a:solidFill>
                  <a:schemeClr val="tx1"/>
                </a:solidFill>
              </a:rPr>
              <a:t>其贡献</a:t>
            </a:r>
            <a:r>
              <a:rPr lang="zh-CN" altLang="en-US" sz="1500" b="1" dirty="0">
                <a:solidFill>
                  <a:schemeClr val="tx1"/>
                </a:solidFill>
              </a:rPr>
              <a:t>最高</a:t>
            </a:r>
            <a:r>
              <a:rPr lang="en-US" altLang="zh-CN" sz="1500" b="1" dirty="0">
                <a:solidFill>
                  <a:schemeClr val="tx1"/>
                </a:solidFill>
              </a:rPr>
              <a:t>30%</a:t>
            </a:r>
            <a:r>
              <a:rPr lang="zh-CN" altLang="en-US" sz="1500" dirty="0">
                <a:solidFill>
                  <a:schemeClr val="tx1"/>
                </a:solidFill>
              </a:rPr>
              <a:t>，</a:t>
            </a:r>
            <a:r>
              <a:rPr lang="zh-CN" altLang="en-US" sz="1500" b="1" dirty="0">
                <a:solidFill>
                  <a:schemeClr val="accent2"/>
                </a:solidFill>
              </a:rPr>
              <a:t>最高120万元。</a:t>
            </a:r>
            <a:endParaRPr lang="zh-CN" altLang="en-US" sz="1500" b="1" dirty="0">
              <a:solidFill>
                <a:schemeClr val="accent2"/>
              </a:solidFill>
            </a:endParaRPr>
          </a:p>
        </p:txBody>
      </p:sp>
      <p:sp>
        <p:nvSpPr>
          <p:cNvPr id="79" name="圆角矩形 78"/>
          <p:cNvSpPr/>
          <p:nvPr/>
        </p:nvSpPr>
        <p:spPr>
          <a:xfrm>
            <a:off x="775136" y="2813864"/>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80" name="文本框 79"/>
          <p:cNvSpPr txBox="1"/>
          <p:nvPr/>
        </p:nvSpPr>
        <p:spPr>
          <a:xfrm>
            <a:off x="950599" y="3858935"/>
            <a:ext cx="1853037" cy="337185"/>
          </a:xfrm>
          <a:prstGeom prst="rect">
            <a:avLst/>
          </a:prstGeom>
          <a:noFill/>
        </p:spPr>
        <p:txBody>
          <a:bodyPr wrap="square" rtlCol="0">
            <a:spAutoFit/>
          </a:bodyPr>
          <a:lstStyle/>
          <a:p>
            <a:r>
              <a:rPr lang="en-US" altLang="zh-CN" sz="1600" b="1" dirty="0">
                <a:solidFill>
                  <a:schemeClr val="tx1"/>
                </a:solidFill>
              </a:rPr>
              <a:t>5G</a:t>
            </a:r>
            <a:r>
              <a:rPr lang="zh-CN" altLang="en-US" sz="1600" b="1" dirty="0">
                <a:solidFill>
                  <a:schemeClr val="tx1"/>
                </a:solidFill>
              </a:rPr>
              <a:t>项目支持</a:t>
            </a:r>
            <a:endParaRPr lang="zh-CN" altLang="en-US" sz="1600" b="1" dirty="0">
              <a:solidFill>
                <a:schemeClr val="tx1"/>
              </a:solidFill>
            </a:endParaRPr>
          </a:p>
        </p:txBody>
      </p:sp>
      <p:sp>
        <p:nvSpPr>
          <p:cNvPr id="81" name="矩形 80"/>
          <p:cNvSpPr/>
          <p:nvPr/>
        </p:nvSpPr>
        <p:spPr>
          <a:xfrm>
            <a:off x="954405" y="4397693"/>
            <a:ext cx="7237095" cy="645160"/>
          </a:xfrm>
          <a:prstGeom prst="rect">
            <a:avLst/>
          </a:prstGeom>
        </p:spPr>
        <p:txBody>
          <a:bodyPr wrap="square">
            <a:spAutoFit/>
          </a:bodyPr>
          <a:lstStyle/>
          <a:p>
            <a:pPr algn="just">
              <a:lnSpc>
                <a:spcPct val="120000"/>
              </a:lnSpc>
              <a:buClrTx/>
              <a:buSzTx/>
              <a:buFontTx/>
            </a:pPr>
            <a:r>
              <a:rPr lang="en-US" altLang="zh-CN" sz="1500" b="1" dirty="0">
                <a:solidFill>
                  <a:schemeClr val="tx1"/>
                </a:solidFill>
                <a:sym typeface="+mn-ea"/>
              </a:rPr>
              <a:t>5G</a:t>
            </a:r>
            <a:r>
              <a:rPr lang="zh-CN" altLang="en-US" sz="1500" b="1" dirty="0">
                <a:solidFill>
                  <a:schemeClr val="tx1"/>
                </a:solidFill>
                <a:sym typeface="+mn-ea"/>
              </a:rPr>
              <a:t>通信</a:t>
            </a:r>
            <a:r>
              <a:rPr lang="zh-CN" altLang="en-US" sz="1500" b="1" dirty="0">
                <a:solidFill>
                  <a:schemeClr val="tx1"/>
                </a:solidFill>
              </a:rPr>
              <a:t>采购支持</a:t>
            </a:r>
            <a:r>
              <a:rPr lang="zh-CN" altLang="en-US" sz="1500" dirty="0">
                <a:solidFill>
                  <a:schemeClr val="tx1"/>
                </a:solidFill>
              </a:rPr>
              <a:t>    </a:t>
            </a:r>
            <a:r>
              <a:rPr sz="1500" dirty="0">
                <a:solidFill>
                  <a:schemeClr val="tx1"/>
                </a:solidFill>
              </a:rPr>
              <a:t>采购本辖区内非关联企业5G通信领域产品，累计超过200万元，</a:t>
            </a:r>
            <a:r>
              <a:rPr lang="zh-CN" altLang="en-US" sz="1500" b="1" dirty="0">
                <a:solidFill>
                  <a:schemeClr val="accent2"/>
                </a:solidFill>
              </a:rPr>
              <a:t>按采购</a:t>
            </a:r>
            <a:r>
              <a:rPr lang="zh-CN" altLang="en-US" sz="1500" b="1" dirty="0">
                <a:solidFill>
                  <a:schemeClr val="accent2"/>
                </a:solidFill>
                <a:sym typeface="+mn-ea"/>
              </a:rPr>
              <a:t>金额</a:t>
            </a:r>
            <a:r>
              <a:rPr lang="zh-CN" altLang="en-US" sz="1500" b="1" dirty="0">
                <a:solidFill>
                  <a:schemeClr val="accent2"/>
                </a:solidFill>
              </a:rPr>
              <a:t>10%，最高100万元。</a:t>
            </a:r>
            <a:endParaRPr lang="zh-CN" altLang="en-US" sz="1500" b="1" dirty="0">
              <a:solidFill>
                <a:schemeClr val="accent2"/>
              </a:solidFill>
            </a:endParaRPr>
          </a:p>
        </p:txBody>
      </p:sp>
      <p:sp>
        <p:nvSpPr>
          <p:cNvPr id="82" name="矩形 81"/>
          <p:cNvSpPr/>
          <p:nvPr/>
        </p:nvSpPr>
        <p:spPr>
          <a:xfrm>
            <a:off x="950595" y="5121593"/>
            <a:ext cx="7333298" cy="645160"/>
          </a:xfrm>
          <a:prstGeom prst="rect">
            <a:avLst/>
          </a:prstGeom>
        </p:spPr>
        <p:txBody>
          <a:bodyPr wrap="square">
            <a:spAutoFit/>
          </a:bodyPr>
          <a:lstStyle/>
          <a:p>
            <a:pPr algn="just">
              <a:lnSpc>
                <a:spcPct val="120000"/>
              </a:lnSpc>
            </a:pPr>
            <a:r>
              <a:rPr lang="en-US" altLang="zh-CN" sz="1500" b="1" dirty="0">
                <a:solidFill>
                  <a:schemeClr val="tx1"/>
                </a:solidFill>
                <a:sym typeface="+mn-ea"/>
              </a:rPr>
              <a:t>5G</a:t>
            </a:r>
            <a:r>
              <a:rPr lang="zh-CN" altLang="en-US" sz="1500" b="1" dirty="0">
                <a:solidFill>
                  <a:schemeClr val="tx1"/>
                </a:solidFill>
                <a:sym typeface="+mn-ea"/>
              </a:rPr>
              <a:t>通信</a:t>
            </a:r>
            <a:r>
              <a:rPr lang="zh-CN" altLang="en-US" sz="1500" b="1" dirty="0">
                <a:solidFill>
                  <a:schemeClr val="tx1"/>
                </a:solidFill>
              </a:rPr>
              <a:t>产品推广支持 </a:t>
            </a:r>
            <a:r>
              <a:rPr lang="zh-CN" altLang="en-US" sz="1500" dirty="0">
                <a:solidFill>
                  <a:schemeClr val="tx1"/>
                </a:solidFill>
              </a:rPr>
              <a:t>  </a:t>
            </a:r>
            <a:r>
              <a:rPr sz="1500" dirty="0">
                <a:solidFill>
                  <a:schemeClr val="tx1"/>
                </a:solidFill>
              </a:rPr>
              <a:t>销售自主设计研发</a:t>
            </a:r>
            <a:r>
              <a:rPr sz="1500" dirty="0">
                <a:solidFill>
                  <a:schemeClr val="tx1"/>
                </a:solidFill>
                <a:sym typeface="+mn-ea"/>
              </a:rPr>
              <a:t>5G通信领域相关产品</a:t>
            </a:r>
            <a:r>
              <a:rPr lang="en-US" sz="1500" dirty="0">
                <a:solidFill>
                  <a:schemeClr val="tx1"/>
                </a:solidFill>
                <a:sym typeface="+mn-ea"/>
              </a:rPr>
              <a:t>(</a:t>
            </a:r>
            <a:r>
              <a:rPr sz="1500" dirty="0">
                <a:solidFill>
                  <a:schemeClr val="tx1"/>
                </a:solidFill>
              </a:rPr>
              <a:t>自主知识产权</a:t>
            </a:r>
            <a:r>
              <a:rPr lang="en-US" sz="1500" dirty="0">
                <a:solidFill>
                  <a:schemeClr val="tx1"/>
                </a:solidFill>
              </a:rPr>
              <a:t>)</a:t>
            </a:r>
            <a:r>
              <a:rPr sz="1500" dirty="0">
                <a:solidFill>
                  <a:schemeClr val="tx1"/>
                </a:solidFill>
              </a:rPr>
              <a:t>，单款产品销售额超过500万，</a:t>
            </a:r>
            <a:r>
              <a:rPr lang="zh-CN" altLang="en-US" sz="1500" b="1" dirty="0">
                <a:solidFill>
                  <a:schemeClr val="accent2"/>
                </a:solidFill>
              </a:rPr>
              <a:t>按销售金额10%，最高300万元。</a:t>
            </a:r>
            <a:endParaRPr sz="1500" b="1" dirty="0">
              <a:solidFill>
                <a:srgbClr val="FF0000"/>
              </a:solidFill>
            </a:endParaRPr>
          </a:p>
        </p:txBody>
      </p:sp>
      <p:sp>
        <p:nvSpPr>
          <p:cNvPr id="85" name="圆角矩形 84"/>
          <p:cNvSpPr/>
          <p:nvPr/>
        </p:nvSpPr>
        <p:spPr>
          <a:xfrm>
            <a:off x="762278" y="3909716"/>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86" name="文本框 85"/>
          <p:cNvSpPr txBox="1"/>
          <p:nvPr/>
        </p:nvSpPr>
        <p:spPr>
          <a:xfrm>
            <a:off x="957263" y="1748790"/>
            <a:ext cx="1853037" cy="337185"/>
          </a:xfrm>
          <a:prstGeom prst="rect">
            <a:avLst/>
          </a:prstGeom>
          <a:noFill/>
        </p:spPr>
        <p:txBody>
          <a:bodyPr wrap="square" rtlCol="0">
            <a:spAutoFit/>
          </a:bodyPr>
          <a:lstStyle/>
          <a:p>
            <a:r>
              <a:rPr lang="zh-CN" altLang="en-US" sz="1600" b="1" dirty="0">
                <a:solidFill>
                  <a:schemeClr val="tx1"/>
                </a:solidFill>
              </a:rPr>
              <a:t>公共平台支持</a:t>
            </a:r>
            <a:endParaRPr lang="zh-CN" altLang="en-US" sz="1600" b="1" dirty="0">
              <a:solidFill>
                <a:schemeClr val="tx1"/>
              </a:solidFill>
            </a:endParaRPr>
          </a:p>
        </p:txBody>
      </p:sp>
      <p:cxnSp>
        <p:nvCxnSpPr>
          <p:cNvPr id="87" name="直接连接符 86"/>
          <p:cNvCxnSpPr/>
          <p:nvPr>
            <p:custDataLst>
              <p:tags r:id="rId1"/>
            </p:custDataLst>
          </p:nvPr>
        </p:nvCxnSpPr>
        <p:spPr>
          <a:xfrm>
            <a:off x="1046321" y="2117408"/>
            <a:ext cx="6781324" cy="3334"/>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
            </p:custDataLst>
          </p:nvPr>
        </p:nvCxnSpPr>
        <p:spPr>
          <a:xfrm>
            <a:off x="1054418" y="3185160"/>
            <a:ext cx="6696075"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custDataLst>
              <p:tags r:id="rId3"/>
            </p:custDataLst>
          </p:nvPr>
        </p:nvCxnSpPr>
        <p:spPr>
          <a:xfrm flipV="1">
            <a:off x="1054418" y="4281011"/>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4"/>
            </p:custDataLst>
          </p:nvPr>
        </p:nvSpPr>
        <p:spPr>
          <a:xfrm rot="16200000">
            <a:off x="653415" y="4432459"/>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5"/>
            </p:custDataLst>
          </p:nvPr>
        </p:nvSpPr>
        <p:spPr>
          <a:xfrm rot="16200000">
            <a:off x="654368" y="5148739"/>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6"/>
            </p:custDataLst>
          </p:nvPr>
        </p:nvSpPr>
        <p:spPr>
          <a:xfrm rot="16200000">
            <a:off x="654368" y="3268504"/>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7"/>
            </p:custDataLst>
          </p:nvPr>
        </p:nvSpPr>
        <p:spPr>
          <a:xfrm rot="16200000">
            <a:off x="655320" y="2163604"/>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nvSpPr>
        <p:spPr>
          <a:xfrm>
            <a:off x="1013143" y="-14129"/>
            <a:ext cx="46405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支持先进制造业发展若干政策</a:t>
            </a:r>
            <a:endParaRPr lang="zh-CN" altLang="en-US" sz="2700" b="1" dirty="0">
              <a:solidFill>
                <a:schemeClr val="tx1"/>
              </a:solidFill>
              <a:latin typeface="+mn-ea"/>
              <a:sym typeface="+mn-ea"/>
            </a:endParaRPr>
          </a:p>
        </p:txBody>
      </p:sp>
      <p:grpSp>
        <p:nvGrpSpPr>
          <p:cNvPr id="7" name="组合 6"/>
          <p:cNvGrpSpPr/>
          <p:nvPr/>
        </p:nvGrpSpPr>
        <p:grpSpPr>
          <a:xfrm>
            <a:off x="0" y="-13970"/>
            <a:ext cx="9144000" cy="845820"/>
            <a:chOff x="0" y="-22"/>
            <a:chExt cx="14400" cy="1332"/>
          </a:xfrm>
        </p:grpSpPr>
        <p:sp>
          <p:nvSpPr>
            <p:cNvPr id="8" name="矩形 7"/>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4" name="组合 13"/>
            <p:cNvGrpSpPr/>
            <p:nvPr/>
          </p:nvGrpSpPr>
          <p:grpSpPr>
            <a:xfrm>
              <a:off x="5" y="-22"/>
              <a:ext cx="1510" cy="1332"/>
              <a:chOff x="-277015" y="-44449"/>
              <a:chExt cx="1138555" cy="1079500"/>
            </a:xfrm>
          </p:grpSpPr>
          <p:sp>
            <p:nvSpPr>
              <p:cNvPr id="16" name="矩形 15"/>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0"/>
            <a:ext cx="996950" cy="6880225"/>
            <a:chOff x="131337" y="-880892"/>
            <a:chExt cx="1183803" cy="3010565"/>
          </a:xfrm>
        </p:grpSpPr>
        <p:sp>
          <p:nvSpPr>
            <p:cNvPr id="16" name="矩形 15"/>
            <p:cNvSpPr/>
            <p:nvPr/>
          </p:nvSpPr>
          <p:spPr>
            <a:xfrm>
              <a:off x="131337" y="-880892"/>
              <a:ext cx="1183803" cy="301056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5386"/>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一</a:t>
              </a:r>
              <a:endParaRPr lang="zh-CN" altLang="en-US" sz="4500" b="1" dirty="0">
                <a:solidFill>
                  <a:schemeClr val="bg1"/>
                </a:solidFill>
                <a:latin typeface="+mn-lt"/>
                <a:ea typeface="+mn-lt"/>
              </a:endParaRPr>
            </a:p>
          </p:txBody>
        </p:sp>
      </p:grpSp>
      <p:sp>
        <p:nvSpPr>
          <p:cNvPr id="8" name="文本框 7"/>
          <p:cNvSpPr txBox="1"/>
          <p:nvPr/>
        </p:nvSpPr>
        <p:spPr>
          <a:xfrm>
            <a:off x="1400651" y="3018473"/>
            <a:ext cx="6351270" cy="598805"/>
          </a:xfrm>
          <a:prstGeom prst="rect">
            <a:avLst/>
          </a:prstGeom>
          <a:noFill/>
        </p:spPr>
        <p:txBody>
          <a:bodyPr wrap="square" rtlCol="0">
            <a:spAutoFit/>
          </a:bodyPr>
          <a:lstStyle/>
          <a:p>
            <a:r>
              <a:rPr lang="zh-CN" altLang="en-US" sz="3300" b="1" dirty="0">
                <a:solidFill>
                  <a:schemeClr val="tx1"/>
                </a:solidFill>
                <a:sym typeface="+mn-ea"/>
              </a:rPr>
              <a:t>支持</a:t>
            </a:r>
            <a:r>
              <a:rPr lang="zh-CN" altLang="en-US" sz="3300" b="1" dirty="0">
                <a:solidFill>
                  <a:srgbClr val="C00000"/>
                </a:solidFill>
                <a:sym typeface="+mn-ea"/>
              </a:rPr>
              <a:t>现代服务业发展</a:t>
            </a:r>
            <a:r>
              <a:rPr lang="zh-CN" altLang="en-US" sz="3300" b="1" dirty="0">
                <a:solidFill>
                  <a:schemeClr val="tx1"/>
                </a:solidFill>
                <a:sym typeface="+mn-ea"/>
              </a:rPr>
              <a:t>若干政策</a:t>
            </a:r>
            <a:endParaRPr lang="zh-CN" altLang="en-US" sz="3300" b="1" dirty="0">
              <a:solidFill>
                <a:schemeClr val="tx1"/>
              </a:solidFill>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61708" y="-14129"/>
            <a:ext cx="4640580" cy="506730"/>
          </a:xfrm>
          <a:prstGeom prst="rect">
            <a:avLst/>
          </a:prstGeom>
          <a:noFill/>
        </p:spPr>
        <p:txBody>
          <a:bodyPr wrap="none" rtlCol="0" anchor="t">
            <a:spAutoFit/>
          </a:bodyPr>
          <a:lstStyle/>
          <a:p>
            <a:r>
              <a:rPr lang="zh-CN" altLang="zh-CN" sz="2700" b="1" dirty="0">
                <a:solidFill>
                  <a:schemeClr val="tx1"/>
                </a:solidFill>
                <a:latin typeface="+mn-ea"/>
                <a:sym typeface="+mn-ea"/>
              </a:rPr>
              <a:t>支持现代服务业发展若干政策</a:t>
            </a:r>
            <a:endParaRPr lang="zh-CN" altLang="zh-CN" sz="2700" b="1" dirty="0">
              <a:solidFill>
                <a:schemeClr val="tx1"/>
              </a:solidFill>
              <a:latin typeface="+mn-ea"/>
              <a:sym typeface="+mn-ea"/>
            </a:endParaRPr>
          </a:p>
        </p:txBody>
      </p:sp>
      <p:sp>
        <p:nvSpPr>
          <p:cNvPr id="85" name="文本框 84"/>
          <p:cNvSpPr txBox="1"/>
          <p:nvPr/>
        </p:nvSpPr>
        <p:spPr>
          <a:xfrm>
            <a:off x="828202" y="1316542"/>
            <a:ext cx="1853037" cy="338554"/>
          </a:xfrm>
          <a:prstGeom prst="rect">
            <a:avLst/>
          </a:prstGeom>
          <a:noFill/>
        </p:spPr>
        <p:txBody>
          <a:bodyPr wrap="square" rtlCol="0">
            <a:spAutoFit/>
          </a:bodyPr>
          <a:lstStyle/>
          <a:p>
            <a:r>
              <a:rPr lang="zh-CN" altLang="en-US" sz="1600" b="1" dirty="0">
                <a:solidFill>
                  <a:schemeClr val="tx1"/>
                </a:solidFill>
                <a:sym typeface="+mn-ea"/>
              </a:rPr>
              <a:t>品牌建设支持</a:t>
            </a:r>
            <a:endParaRPr lang="zh-CN" altLang="en-US" sz="1600" b="1" dirty="0">
              <a:solidFill>
                <a:schemeClr val="tx1"/>
              </a:solidFill>
              <a:sym typeface="+mn-ea"/>
            </a:endParaRPr>
          </a:p>
        </p:txBody>
      </p:sp>
      <p:sp>
        <p:nvSpPr>
          <p:cNvPr id="86" name="矩形 85"/>
          <p:cNvSpPr/>
          <p:nvPr/>
        </p:nvSpPr>
        <p:spPr>
          <a:xfrm>
            <a:off x="904399" y="2123131"/>
            <a:ext cx="7334726" cy="645160"/>
          </a:xfrm>
          <a:prstGeom prst="rect">
            <a:avLst/>
          </a:prstGeom>
        </p:spPr>
        <p:txBody>
          <a:bodyPr wrap="square">
            <a:spAutoFit/>
          </a:bodyPr>
          <a:lstStyle/>
          <a:p>
            <a:pPr algn="just">
              <a:lnSpc>
                <a:spcPct val="120000"/>
              </a:lnSpc>
            </a:pPr>
            <a:r>
              <a:rPr lang="zh-CN" altLang="en-US" sz="1500" b="1" dirty="0" smtClean="0">
                <a:solidFill>
                  <a:schemeClr val="tx1"/>
                </a:solidFill>
                <a:sym typeface="+mn-ea"/>
              </a:rPr>
              <a:t>① </a:t>
            </a:r>
            <a:r>
              <a:rPr lang="zh-CN" altLang="en-US" sz="1500" dirty="0" smtClean="0">
                <a:solidFill>
                  <a:schemeClr val="tx1"/>
                </a:solidFill>
                <a:sym typeface="+mn-ea"/>
              </a:rPr>
              <a:t>经</a:t>
            </a:r>
            <a:r>
              <a:rPr lang="zh-CN" altLang="en-US" sz="1500" dirty="0">
                <a:solidFill>
                  <a:schemeClr val="tx1"/>
                </a:solidFill>
                <a:sym typeface="+mn-ea"/>
              </a:rPr>
              <a:t>备案，对国际、国内知名、高端品牌企业及</a:t>
            </a:r>
            <a:r>
              <a:rPr lang="zh-CN" altLang="en-US" sz="1500" u="sng" dirty="0">
                <a:solidFill>
                  <a:schemeClr val="tx1"/>
                </a:solidFill>
                <a:sym typeface="+mn-ea"/>
              </a:rPr>
              <a:t>创新商业业态企业</a:t>
            </a:r>
            <a:r>
              <a:rPr lang="zh-CN" altLang="en-US" sz="1500" dirty="0">
                <a:solidFill>
                  <a:schemeClr val="tx1"/>
                </a:solidFill>
                <a:sym typeface="+mn-ea"/>
              </a:rPr>
              <a:t>在福田区开设品牌门店，</a:t>
            </a:r>
            <a:r>
              <a:rPr lang="zh-CN" altLang="en-US" sz="1500" b="1" dirty="0">
                <a:solidFill>
                  <a:schemeClr val="accent2"/>
                </a:solidFill>
                <a:sym typeface="+mn-ea"/>
              </a:rPr>
              <a:t>最高100万元/单店，最高300万元；</a:t>
            </a:r>
            <a:endParaRPr lang="zh-CN" altLang="en-US" sz="1500" b="1" dirty="0">
              <a:solidFill>
                <a:srgbClr val="FF0000"/>
              </a:solidFill>
              <a:sym typeface="+mn-ea"/>
            </a:endParaRPr>
          </a:p>
        </p:txBody>
      </p:sp>
      <p:sp>
        <p:nvSpPr>
          <p:cNvPr id="87" name="矩形 86"/>
          <p:cNvSpPr/>
          <p:nvPr/>
        </p:nvSpPr>
        <p:spPr>
          <a:xfrm>
            <a:off x="903923" y="2776433"/>
            <a:ext cx="7334726" cy="645160"/>
          </a:xfrm>
          <a:prstGeom prst="rect">
            <a:avLst/>
          </a:prstGeom>
        </p:spPr>
        <p:txBody>
          <a:bodyPr wrap="square">
            <a:spAutoFit/>
          </a:bodyPr>
          <a:lstStyle/>
          <a:p>
            <a:pPr algn="just">
              <a:lnSpc>
                <a:spcPct val="120000"/>
              </a:lnSpc>
            </a:pPr>
            <a:r>
              <a:rPr lang="zh-CN" sz="1500" b="1" dirty="0" smtClean="0">
                <a:sym typeface="+mn-ea"/>
              </a:rPr>
              <a:t>②</a:t>
            </a:r>
            <a:r>
              <a:rPr lang="en-US" altLang="zh-CN" sz="1500" b="1" dirty="0" smtClean="0">
                <a:sym typeface="+mn-ea"/>
              </a:rPr>
              <a:t> </a:t>
            </a:r>
            <a:r>
              <a:rPr sz="1500" dirty="0" err="1" smtClean="0">
                <a:sym typeface="+mn-ea"/>
              </a:rPr>
              <a:t>在福田区开设米其林三星</a:t>
            </a:r>
            <a:r>
              <a:rPr sz="1500" dirty="0" err="1">
                <a:sym typeface="+mn-ea"/>
              </a:rPr>
              <a:t>、二星、一星餐厅</a:t>
            </a:r>
            <a:r>
              <a:rPr sz="1500" dirty="0">
                <a:sym typeface="+mn-ea"/>
              </a:rPr>
              <a:t>，</a:t>
            </a:r>
            <a:r>
              <a:rPr lang="zh-CN" sz="1500" dirty="0">
                <a:sym typeface="+mn-ea"/>
              </a:rPr>
              <a:t>分别</a:t>
            </a:r>
            <a:r>
              <a:rPr sz="1500" dirty="0">
                <a:sym typeface="+mn-ea"/>
              </a:rPr>
              <a:t>给予</a:t>
            </a:r>
            <a:r>
              <a:rPr lang="zh-CN" altLang="en-US" sz="1500" b="1" dirty="0">
                <a:solidFill>
                  <a:schemeClr val="accent2"/>
                </a:solidFill>
                <a:sym typeface="+mn-ea"/>
              </a:rPr>
              <a:t>50万元、30万元、10万元</a:t>
            </a:r>
            <a:r>
              <a:rPr sz="1500" dirty="0">
                <a:sym typeface="+mn-ea"/>
              </a:rPr>
              <a:t>一次性支持</a:t>
            </a:r>
            <a:r>
              <a:rPr lang="zh-CN" sz="1500" dirty="0">
                <a:sym typeface="+mn-ea"/>
              </a:rPr>
              <a:t>；</a:t>
            </a:r>
            <a:endParaRPr lang="zh-CN" sz="1500" dirty="0">
              <a:sym typeface="+mn-ea"/>
            </a:endParaRPr>
          </a:p>
        </p:txBody>
      </p:sp>
      <p:sp>
        <p:nvSpPr>
          <p:cNvPr id="88" name="矩形 87"/>
          <p:cNvSpPr/>
          <p:nvPr/>
        </p:nvSpPr>
        <p:spPr>
          <a:xfrm>
            <a:off x="903923" y="3388008"/>
            <a:ext cx="7334250" cy="1236236"/>
          </a:xfrm>
          <a:prstGeom prst="rect">
            <a:avLst/>
          </a:prstGeom>
        </p:spPr>
        <p:txBody>
          <a:bodyPr wrap="square">
            <a:spAutoFit/>
          </a:bodyPr>
          <a:lstStyle/>
          <a:p>
            <a:pPr>
              <a:lnSpc>
                <a:spcPct val="110000"/>
              </a:lnSpc>
            </a:pPr>
            <a:r>
              <a:rPr lang="zh-CN" altLang="en-US" sz="1500" b="1" dirty="0" smtClean="0">
                <a:solidFill>
                  <a:schemeClr val="tx1">
                    <a:lumMod val="95000"/>
                    <a:lumOff val="5000"/>
                  </a:schemeClr>
                </a:solidFill>
                <a:sym typeface="+mn-ea"/>
              </a:rPr>
              <a:t>③ </a:t>
            </a:r>
            <a:r>
              <a:rPr lang="zh-CN" altLang="en-US" sz="1500" dirty="0" smtClean="0">
                <a:solidFill>
                  <a:schemeClr val="tx1">
                    <a:lumMod val="95000"/>
                    <a:lumOff val="5000"/>
                  </a:schemeClr>
                </a:solidFill>
                <a:sym typeface="+mn-ea"/>
              </a:rPr>
              <a:t>对</a:t>
            </a:r>
            <a:r>
              <a:rPr lang="zh-CN" altLang="en-US" sz="1500" dirty="0">
                <a:solidFill>
                  <a:schemeClr val="tx1">
                    <a:lumMod val="95000"/>
                    <a:lumOff val="5000"/>
                  </a:schemeClr>
                </a:solidFill>
                <a:sym typeface="+mn-ea"/>
              </a:rPr>
              <a:t>中国</a:t>
            </a:r>
            <a:r>
              <a:rPr lang="zh-CN" altLang="en-US" sz="1500" dirty="0">
                <a:sym typeface="+mn-ea"/>
              </a:rPr>
              <a:t>国际消费电子展示交易中心</a:t>
            </a:r>
            <a:r>
              <a:rPr lang="zh-CN" altLang="en-US" sz="1500" dirty="0">
                <a:solidFill>
                  <a:schemeClr val="tx1"/>
                </a:solidFill>
                <a:sym typeface="+mn-ea"/>
              </a:rPr>
              <a:t>等</a:t>
            </a:r>
            <a:r>
              <a:rPr lang="zh-CN" altLang="en-US" sz="1500" b="1" dirty="0">
                <a:solidFill>
                  <a:schemeClr val="tx1"/>
                </a:solidFill>
                <a:sym typeface="+mn-ea"/>
              </a:rPr>
              <a:t>市、区重点建设项目引进一线品牌旗舰店</a:t>
            </a:r>
            <a:r>
              <a:rPr lang="zh-CN" altLang="en-US" sz="1500" dirty="0">
                <a:solidFill>
                  <a:schemeClr val="tx1"/>
                </a:solidFill>
                <a:sym typeface="+mn-ea"/>
              </a:rPr>
              <a:t>，对特装支持按“一事一议”方式审定</a:t>
            </a:r>
            <a:r>
              <a:rPr lang="zh-CN" altLang="en-US" sz="1500" dirty="0" smtClean="0">
                <a:solidFill>
                  <a:schemeClr val="tx1"/>
                </a:solidFill>
                <a:sym typeface="+mn-ea"/>
              </a:rPr>
              <a:t>；</a:t>
            </a:r>
            <a:endParaRPr lang="en-US" altLang="zh-CN" sz="1500" dirty="0" smtClean="0">
              <a:solidFill>
                <a:schemeClr val="tx1"/>
              </a:solidFill>
              <a:sym typeface="+mn-ea"/>
            </a:endParaRPr>
          </a:p>
          <a:p>
            <a:pPr>
              <a:lnSpc>
                <a:spcPts val="1000"/>
              </a:lnSpc>
            </a:pPr>
            <a:endParaRPr lang="zh-CN" altLang="en-US" sz="1500" dirty="0" smtClean="0">
              <a:solidFill>
                <a:schemeClr val="tx1"/>
              </a:solidFill>
              <a:sym typeface="+mn-ea"/>
            </a:endParaRPr>
          </a:p>
          <a:p>
            <a:pPr>
              <a:lnSpc>
                <a:spcPct val="110000"/>
              </a:lnSpc>
            </a:pPr>
            <a:r>
              <a:rPr lang="zh-CN" altLang="en-US" sz="1500" b="1" dirty="0" smtClean="0">
                <a:solidFill>
                  <a:schemeClr val="tx1"/>
                </a:solidFill>
                <a:sym typeface="+mn-ea"/>
              </a:rPr>
              <a:t>④ </a:t>
            </a:r>
            <a:r>
              <a:rPr lang="zh-CN" altLang="en-US" sz="1500" dirty="0" smtClean="0">
                <a:solidFill>
                  <a:schemeClr val="tx1"/>
                </a:solidFill>
                <a:sym typeface="+mn-ea"/>
              </a:rPr>
              <a:t>对华强北（步行街）临街门店引进一线消费电子品牌旗舰店、专卖店等，经营面积</a:t>
            </a:r>
            <a:r>
              <a:rPr lang="en-US" altLang="zh-CN" sz="1500" dirty="0" smtClean="0">
                <a:solidFill>
                  <a:schemeClr val="tx1"/>
                </a:solidFill>
                <a:sym typeface="+mn-ea"/>
              </a:rPr>
              <a:t>300</a:t>
            </a:r>
            <a:r>
              <a:rPr lang="zh-CN" altLang="en-US" sz="1500" dirty="0" smtClean="0">
                <a:solidFill>
                  <a:schemeClr val="tx1"/>
                </a:solidFill>
                <a:sym typeface="+mn-ea"/>
              </a:rPr>
              <a:t>平方米以上，按</a:t>
            </a:r>
            <a:r>
              <a:rPr lang="en-US" altLang="zh-CN" sz="1500" dirty="0" smtClean="0">
                <a:solidFill>
                  <a:schemeClr val="tx1"/>
                </a:solidFill>
                <a:sym typeface="+mn-ea"/>
              </a:rPr>
              <a:t>30%</a:t>
            </a:r>
            <a:r>
              <a:rPr lang="zh-CN" altLang="en-US" sz="1500" dirty="0" smtClean="0">
                <a:solidFill>
                  <a:schemeClr val="tx1"/>
                </a:solidFill>
                <a:sym typeface="+mn-ea"/>
              </a:rPr>
              <a:t>租金支持。</a:t>
            </a:r>
            <a:endParaRPr lang="zh-CN" altLang="en-US" sz="1500" dirty="0">
              <a:solidFill>
                <a:schemeClr val="tx1"/>
              </a:solidFill>
              <a:sym typeface="+mn-ea"/>
            </a:endParaRPr>
          </a:p>
        </p:txBody>
      </p:sp>
      <p:sp>
        <p:nvSpPr>
          <p:cNvPr id="79" name="矩形 78"/>
          <p:cNvSpPr/>
          <p:nvPr/>
        </p:nvSpPr>
        <p:spPr>
          <a:xfrm>
            <a:off x="919163" y="4950794"/>
            <a:ext cx="7334726" cy="807913"/>
          </a:xfrm>
          <a:prstGeom prst="rect">
            <a:avLst/>
          </a:prstGeom>
        </p:spPr>
        <p:txBody>
          <a:bodyPr wrap="square">
            <a:spAutoFit/>
          </a:bodyPr>
          <a:lstStyle/>
          <a:p>
            <a:pPr>
              <a:lnSpc>
                <a:spcPct val="150000"/>
              </a:lnSpc>
            </a:pPr>
            <a:r>
              <a:rPr lang="zh-CN" altLang="en-US" sz="1600" b="1" dirty="0">
                <a:solidFill>
                  <a:schemeClr val="tx1"/>
                </a:solidFill>
                <a:sym typeface="+mn-ea"/>
              </a:rPr>
              <a:t>品牌认定支持 </a:t>
            </a:r>
            <a:endParaRPr lang="en-US" altLang="zh-CN" sz="1600" b="1" dirty="0" smtClean="0">
              <a:solidFill>
                <a:schemeClr val="tx1"/>
              </a:solidFill>
              <a:sym typeface="+mn-ea"/>
            </a:endParaRPr>
          </a:p>
          <a:p>
            <a:pPr>
              <a:lnSpc>
                <a:spcPct val="150000"/>
              </a:lnSpc>
            </a:pPr>
            <a:r>
              <a:rPr lang="zh-CN" altLang="en-US" sz="1500" dirty="0" smtClean="0">
                <a:solidFill>
                  <a:schemeClr val="tx1"/>
                </a:solidFill>
                <a:sym typeface="+mn-ea"/>
              </a:rPr>
              <a:t> </a:t>
            </a:r>
            <a:r>
              <a:rPr lang="zh-CN" altLang="en-US" sz="1500" dirty="0">
                <a:solidFill>
                  <a:schemeClr val="tx1"/>
                </a:solidFill>
                <a:sym typeface="+mn-ea"/>
              </a:rPr>
              <a:t>被认定为</a:t>
            </a:r>
            <a:r>
              <a:rPr lang="en-US" altLang="zh-CN" sz="1500" b="1" dirty="0">
                <a:solidFill>
                  <a:schemeClr val="tx1"/>
                </a:solidFill>
                <a:latin typeface="+mn-ea"/>
                <a:sym typeface="+mn-ea"/>
              </a:rPr>
              <a:t>“</a:t>
            </a:r>
            <a:r>
              <a:rPr lang="zh-CN" altLang="en-US" sz="1500" b="1" dirty="0">
                <a:solidFill>
                  <a:schemeClr val="tx1"/>
                </a:solidFill>
                <a:latin typeface="+mn-ea"/>
                <a:sym typeface="+mn-ea"/>
              </a:rPr>
              <a:t>中国连锁百强</a:t>
            </a:r>
            <a:r>
              <a:rPr lang="en-US" altLang="zh-CN" sz="1500" b="1" dirty="0">
                <a:solidFill>
                  <a:schemeClr val="tx1"/>
                </a:solidFill>
                <a:latin typeface="+mn-ea"/>
                <a:sym typeface="+mn-ea"/>
              </a:rPr>
              <a:t>”</a:t>
            </a:r>
            <a:r>
              <a:rPr lang="zh-CN" altLang="en-US" sz="1500" dirty="0">
                <a:solidFill>
                  <a:schemeClr val="tx1"/>
                </a:solidFill>
                <a:latin typeface="+mn-ea"/>
                <a:sym typeface="+mn-ea"/>
              </a:rPr>
              <a:t>，</a:t>
            </a:r>
            <a:r>
              <a:rPr lang="zh-CN" altLang="en-US" sz="1500" b="1" dirty="0">
                <a:solidFill>
                  <a:schemeClr val="accent2"/>
                </a:solidFill>
                <a:sym typeface="+mn-ea"/>
              </a:rPr>
              <a:t>最高50万元</a:t>
            </a:r>
            <a:r>
              <a:rPr lang="zh-CN" altLang="en-US" sz="1500" b="1" dirty="0" smtClean="0">
                <a:solidFill>
                  <a:schemeClr val="accent2"/>
                </a:solidFill>
                <a:sym typeface="+mn-ea"/>
              </a:rPr>
              <a:t>；</a:t>
            </a:r>
            <a:endParaRPr lang="en-US" altLang="zh-CN" sz="1500" b="1" dirty="0" smtClean="0">
              <a:solidFill>
                <a:schemeClr val="accent2"/>
              </a:solidFill>
              <a:sym typeface="+mn-ea"/>
            </a:endParaRPr>
          </a:p>
        </p:txBody>
      </p:sp>
      <p:sp>
        <p:nvSpPr>
          <p:cNvPr id="80" name="矩形 79"/>
          <p:cNvSpPr/>
          <p:nvPr/>
        </p:nvSpPr>
        <p:spPr>
          <a:xfrm>
            <a:off x="919163" y="1718834"/>
            <a:ext cx="7334726" cy="396583"/>
          </a:xfrm>
          <a:prstGeom prst="rect">
            <a:avLst/>
          </a:prstGeom>
        </p:spPr>
        <p:txBody>
          <a:bodyPr wrap="square">
            <a:spAutoFit/>
          </a:bodyPr>
          <a:lstStyle/>
          <a:p>
            <a:pPr algn="just">
              <a:lnSpc>
                <a:spcPct val="120000"/>
              </a:lnSpc>
            </a:pPr>
            <a:r>
              <a:rPr lang="zh-CN" altLang="en-US" b="1" dirty="0">
                <a:sym typeface="+mn-ea"/>
              </a:rPr>
              <a:t>品牌引进支持</a:t>
            </a:r>
            <a:endParaRPr lang="zh-CN" altLang="en-US" b="1" dirty="0">
              <a:sym typeface="+mn-ea"/>
            </a:endParaRPr>
          </a:p>
        </p:txBody>
      </p:sp>
      <p:sp>
        <p:nvSpPr>
          <p:cNvPr id="84" name="圆角矩形 83"/>
          <p:cNvSpPr/>
          <p:nvPr/>
        </p:nvSpPr>
        <p:spPr>
          <a:xfrm>
            <a:off x="729893" y="1418281"/>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89" name="直接连接符 88"/>
          <p:cNvCxnSpPr/>
          <p:nvPr>
            <p:custDataLst>
              <p:tags r:id="rId1"/>
            </p:custDataLst>
          </p:nvPr>
        </p:nvCxnSpPr>
        <p:spPr>
          <a:xfrm>
            <a:off x="926306" y="1708614"/>
            <a:ext cx="6781324" cy="3334"/>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2"/>
            </p:custDataLst>
          </p:nvPr>
        </p:nvSpPr>
        <p:spPr>
          <a:xfrm rot="16200000">
            <a:off x="562089" y="1773638"/>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32</a:t>
            </a:r>
            <a:endParaRPr lang="en-US" altLang="zh-CN" b="1" dirty="0">
              <a:gradFill>
                <a:gsLst>
                  <a:gs pos="0">
                    <a:srgbClr val="FFC000"/>
                  </a:gs>
                  <a:gs pos="100000">
                    <a:srgbClr val="C00000"/>
                  </a:gs>
                </a:gsLst>
                <a:lin ang="10800000" scaled="0"/>
              </a:gradFill>
              <a:sym typeface="Arial" panose="020B0604020202020204" pitchFamily="34" charset="0"/>
            </a:endParaRPr>
          </a:p>
        </p:txBody>
      </p:sp>
      <p:grpSp>
        <p:nvGrpSpPr>
          <p:cNvPr id="7" name="组合 6"/>
          <p:cNvGrpSpPr/>
          <p:nvPr/>
        </p:nvGrpSpPr>
        <p:grpSpPr>
          <a:xfrm>
            <a:off x="0" y="-13970"/>
            <a:ext cx="9144000" cy="845820"/>
            <a:chOff x="0" y="-22"/>
            <a:chExt cx="14400" cy="1332"/>
          </a:xfrm>
        </p:grpSpPr>
        <p:sp>
          <p:nvSpPr>
            <p:cNvPr id="8" name="矩形 7"/>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 name="组合 3"/>
            <p:cNvGrpSpPr/>
            <p:nvPr/>
          </p:nvGrpSpPr>
          <p:grpSpPr>
            <a:xfrm>
              <a:off x="5" y="-22"/>
              <a:ext cx="1510" cy="1332"/>
              <a:chOff x="-277015" y="-44449"/>
              <a:chExt cx="1138555" cy="1079500"/>
            </a:xfrm>
          </p:grpSpPr>
          <p:sp>
            <p:nvSpPr>
              <p:cNvPr id="16" name="矩形 15"/>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10" name="矩形 9"/>
          <p:cNvSpPr/>
          <p:nvPr/>
        </p:nvSpPr>
        <p:spPr>
          <a:xfrm>
            <a:off x="978307" y="5670040"/>
            <a:ext cx="4314001" cy="438582"/>
          </a:xfrm>
          <a:prstGeom prst="rect">
            <a:avLst/>
          </a:prstGeom>
        </p:spPr>
        <p:txBody>
          <a:bodyPr wrap="none">
            <a:spAutoFit/>
          </a:bodyPr>
          <a:lstStyle/>
          <a:p>
            <a:pPr lvl="0">
              <a:lnSpc>
                <a:spcPct val="150000"/>
              </a:lnSpc>
            </a:pPr>
            <a:r>
              <a:rPr lang="zh-CN" altLang="en-US" sz="1500" dirty="0">
                <a:solidFill>
                  <a:prstClr val="black"/>
                </a:solidFill>
                <a:sym typeface="+mn-ea"/>
              </a:rPr>
              <a:t>被认定为</a:t>
            </a:r>
            <a:r>
              <a:rPr lang="en-US" altLang="zh-CN" sz="1500" b="1" dirty="0">
                <a:solidFill>
                  <a:prstClr val="black"/>
                </a:solidFill>
                <a:sym typeface="+mn-ea"/>
              </a:rPr>
              <a:t>“</a:t>
            </a:r>
            <a:r>
              <a:rPr lang="zh-CN" altLang="en-US" sz="1500" b="1" dirty="0">
                <a:solidFill>
                  <a:prstClr val="black"/>
                </a:solidFill>
                <a:sym typeface="+mn-ea"/>
              </a:rPr>
              <a:t>深圳连锁经营</a:t>
            </a:r>
            <a:r>
              <a:rPr lang="en-US" altLang="zh-CN" sz="1500" b="1" dirty="0">
                <a:solidFill>
                  <a:prstClr val="black"/>
                </a:solidFill>
                <a:sym typeface="+mn-ea"/>
              </a:rPr>
              <a:t>50</a:t>
            </a:r>
            <a:r>
              <a:rPr lang="zh-CN" altLang="en-US" sz="1500" b="1" dirty="0">
                <a:solidFill>
                  <a:prstClr val="black"/>
                </a:solidFill>
                <a:sym typeface="+mn-ea"/>
              </a:rPr>
              <a:t>强</a:t>
            </a:r>
            <a:r>
              <a:rPr lang="en-US" altLang="zh-CN" sz="1500" b="1" dirty="0">
                <a:solidFill>
                  <a:prstClr val="black"/>
                </a:solidFill>
                <a:sym typeface="+mn-ea"/>
              </a:rPr>
              <a:t>”</a:t>
            </a:r>
            <a:r>
              <a:rPr lang="zh-CN" altLang="en-US" sz="1500" b="1" dirty="0">
                <a:solidFill>
                  <a:prstClr val="black"/>
                </a:solidFill>
                <a:sym typeface="+mn-ea"/>
              </a:rPr>
              <a:t>，</a:t>
            </a:r>
            <a:r>
              <a:rPr lang="zh-CN" altLang="en-US" sz="1500" b="1" dirty="0">
                <a:solidFill>
                  <a:srgbClr val="ED7D31"/>
                </a:solidFill>
                <a:sym typeface="+mn-ea"/>
              </a:rPr>
              <a:t>最高30万元。</a:t>
            </a:r>
            <a:endParaRPr lang="zh-CN" altLang="en-US" sz="1500" b="1" dirty="0">
              <a:solidFill>
                <a:prstClr val="black">
                  <a:lumMod val="75000"/>
                  <a:lumOff val="25000"/>
                </a:prstClr>
              </a:solidFill>
              <a:sym typeface="+mn-ea"/>
            </a:endParaRPr>
          </a:p>
        </p:txBody>
      </p:sp>
      <p:sp>
        <p:nvSpPr>
          <p:cNvPr id="23" name="文本框 1"/>
          <p:cNvSpPr txBox="1"/>
          <p:nvPr>
            <p:custDataLst>
              <p:tags r:id="rId3"/>
            </p:custDataLst>
          </p:nvPr>
        </p:nvSpPr>
        <p:spPr>
          <a:xfrm rot="16200000">
            <a:off x="613821" y="5362340"/>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4" name="文本框 1"/>
          <p:cNvSpPr txBox="1"/>
          <p:nvPr>
            <p:custDataLst>
              <p:tags r:id="rId4"/>
            </p:custDataLst>
          </p:nvPr>
        </p:nvSpPr>
        <p:spPr>
          <a:xfrm rot="16200000">
            <a:off x="631997" y="5749632"/>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34</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755812" y="1390037"/>
            <a:ext cx="1853037" cy="338554"/>
          </a:xfrm>
          <a:prstGeom prst="rect">
            <a:avLst/>
          </a:prstGeom>
          <a:noFill/>
        </p:spPr>
        <p:txBody>
          <a:bodyPr wrap="square" rtlCol="0">
            <a:spAutoFit/>
          </a:bodyPr>
          <a:lstStyle/>
          <a:p>
            <a:r>
              <a:rPr lang="zh-CN" altLang="en-US" sz="1600" b="1" dirty="0">
                <a:sym typeface="+mn-ea"/>
              </a:rPr>
              <a:t>商业增长支持</a:t>
            </a:r>
            <a:endParaRPr lang="zh-CN" altLang="en-US" sz="1600" b="1" dirty="0">
              <a:sym typeface="+mn-ea"/>
            </a:endParaRPr>
          </a:p>
        </p:txBody>
      </p:sp>
      <p:sp>
        <p:nvSpPr>
          <p:cNvPr id="86" name="矩形 85"/>
          <p:cNvSpPr/>
          <p:nvPr/>
        </p:nvSpPr>
        <p:spPr>
          <a:xfrm>
            <a:off x="759619" y="1782110"/>
            <a:ext cx="7842409" cy="397032"/>
          </a:xfrm>
          <a:prstGeom prst="rect">
            <a:avLst/>
          </a:prstGeom>
        </p:spPr>
        <p:txBody>
          <a:bodyPr wrap="square">
            <a:spAutoFit/>
          </a:bodyPr>
          <a:lstStyle/>
          <a:p>
            <a:pPr lvl="0" algn="just">
              <a:lnSpc>
                <a:spcPct val="110000"/>
              </a:lnSpc>
            </a:pPr>
            <a:r>
              <a:rPr lang="zh-CN" b="1" dirty="0"/>
              <a:t>年度增长</a:t>
            </a:r>
            <a:r>
              <a:rPr b="1" dirty="0"/>
              <a:t>支持</a:t>
            </a:r>
            <a:r>
              <a:rPr dirty="0"/>
              <a:t>  </a:t>
            </a:r>
            <a:r>
              <a:rPr lang="en-US" dirty="0" smtClean="0"/>
              <a:t> </a:t>
            </a:r>
            <a:r>
              <a:rPr lang="zh-CN" altLang="zh-CN" sz="1500" dirty="0">
                <a:solidFill>
                  <a:prstClr val="black"/>
                </a:solidFill>
                <a:sym typeface="+mn-ea"/>
              </a:rPr>
              <a:t>按销售额（营业额）、增长率，</a:t>
            </a:r>
            <a:r>
              <a:rPr lang="zh-CN" altLang="zh-CN" sz="1500" b="1" dirty="0">
                <a:solidFill>
                  <a:schemeClr val="accent2"/>
                </a:solidFill>
                <a:sym typeface="+mn-ea"/>
              </a:rPr>
              <a:t>最高200万</a:t>
            </a:r>
            <a:r>
              <a:rPr lang="zh-CN" altLang="zh-CN" sz="1500" b="1" dirty="0" smtClean="0">
                <a:solidFill>
                  <a:schemeClr val="accent2"/>
                </a:solidFill>
                <a:sym typeface="+mn-ea"/>
              </a:rPr>
              <a:t>元</a:t>
            </a:r>
            <a:r>
              <a:rPr lang="zh-CN" altLang="zh-CN" sz="1500" dirty="0" smtClean="0">
                <a:sym typeface="+mn-ea"/>
              </a:rPr>
              <a:t>；</a:t>
            </a:r>
            <a:endParaRPr sz="1500" b="1" dirty="0">
              <a:solidFill>
                <a:schemeClr val="accent2"/>
              </a:solidFill>
            </a:endParaRPr>
          </a:p>
        </p:txBody>
      </p:sp>
      <p:sp>
        <p:nvSpPr>
          <p:cNvPr id="87" name="矩形 86"/>
          <p:cNvSpPr/>
          <p:nvPr/>
        </p:nvSpPr>
        <p:spPr>
          <a:xfrm>
            <a:off x="752986" y="2821501"/>
            <a:ext cx="8026241" cy="397032"/>
          </a:xfrm>
          <a:prstGeom prst="rect">
            <a:avLst/>
          </a:prstGeom>
        </p:spPr>
        <p:txBody>
          <a:bodyPr wrap="square">
            <a:spAutoFit/>
          </a:bodyPr>
          <a:lstStyle/>
          <a:p>
            <a:pPr lvl="0">
              <a:lnSpc>
                <a:spcPct val="110000"/>
              </a:lnSpc>
            </a:pPr>
            <a:r>
              <a:rPr lang="zh-CN" altLang="en-US" b="1" dirty="0">
                <a:sym typeface="+mn-ea"/>
              </a:rPr>
              <a:t>电商销售增长支持</a:t>
            </a:r>
            <a:r>
              <a:rPr lang="zh-CN" altLang="en-US" b="1" dirty="0" smtClean="0">
                <a:solidFill>
                  <a:schemeClr val="tx1">
                    <a:lumMod val="75000"/>
                    <a:lumOff val="25000"/>
                  </a:schemeClr>
                </a:solidFill>
                <a:sym typeface="+mn-ea"/>
              </a:rPr>
              <a:t>  </a:t>
            </a:r>
            <a:r>
              <a:rPr lang="zh-CN" altLang="zh-CN" sz="1500" dirty="0" smtClean="0">
                <a:sym typeface="+mn-ea"/>
              </a:rPr>
              <a:t>拥有</a:t>
            </a:r>
            <a:r>
              <a:rPr lang="zh-CN" altLang="zh-CN" sz="1500" dirty="0">
                <a:sym typeface="+mn-ea"/>
              </a:rPr>
              <a:t>自营交易平台</a:t>
            </a:r>
            <a:r>
              <a:rPr lang="zh-CN" altLang="zh-CN" sz="1500" dirty="0" smtClean="0">
                <a:sym typeface="+mn-ea"/>
              </a:rPr>
              <a:t>，</a:t>
            </a:r>
            <a:r>
              <a:rPr lang="zh-CN" altLang="en-US" sz="1500" dirty="0">
                <a:solidFill>
                  <a:prstClr val="black"/>
                </a:solidFill>
                <a:sym typeface="+mn-ea"/>
              </a:rPr>
              <a:t>按网络商品</a:t>
            </a:r>
            <a:r>
              <a:rPr lang="zh-CN" altLang="en-US" sz="1500" dirty="0" smtClean="0">
                <a:solidFill>
                  <a:prstClr val="black"/>
                </a:solidFill>
                <a:sym typeface="+mn-ea"/>
              </a:rPr>
              <a:t>销售额</a:t>
            </a:r>
            <a:r>
              <a:rPr lang="en-US" altLang="zh-CN" sz="1500" dirty="0" smtClean="0">
                <a:solidFill>
                  <a:prstClr val="black"/>
                </a:solidFill>
                <a:sym typeface="+mn-ea"/>
              </a:rPr>
              <a:t>/</a:t>
            </a:r>
            <a:r>
              <a:rPr lang="zh-CN" altLang="en-US" sz="1500" dirty="0" smtClean="0">
                <a:solidFill>
                  <a:prstClr val="black"/>
                </a:solidFill>
                <a:sym typeface="+mn-ea"/>
              </a:rPr>
              <a:t>营业额、</a:t>
            </a:r>
            <a:r>
              <a:rPr lang="zh-CN" altLang="en-US" sz="1500" dirty="0">
                <a:solidFill>
                  <a:prstClr val="black"/>
                </a:solidFill>
                <a:sym typeface="+mn-ea"/>
              </a:rPr>
              <a:t>增长率，最高</a:t>
            </a:r>
            <a:r>
              <a:rPr lang="en-US" altLang="zh-CN" sz="1500" b="1" dirty="0">
                <a:solidFill>
                  <a:schemeClr val="accent2"/>
                </a:solidFill>
                <a:sym typeface="+mn-ea"/>
              </a:rPr>
              <a:t>100</a:t>
            </a:r>
            <a:r>
              <a:rPr lang="zh-CN" altLang="zh-CN" sz="1500" b="1" dirty="0" smtClean="0">
                <a:solidFill>
                  <a:schemeClr val="accent2"/>
                </a:solidFill>
                <a:sym typeface="+mn-ea"/>
              </a:rPr>
              <a:t>万</a:t>
            </a:r>
            <a:r>
              <a:rPr lang="zh-CN" altLang="en-US" sz="1500" dirty="0" smtClean="0">
                <a:sym typeface="+mn-ea"/>
              </a:rPr>
              <a:t>。</a:t>
            </a:r>
            <a:endParaRPr sz="1500" b="1" dirty="0">
              <a:solidFill>
                <a:schemeClr val="accent2"/>
              </a:solidFill>
              <a:sym typeface="+mn-ea"/>
            </a:endParaRPr>
          </a:p>
        </p:txBody>
      </p:sp>
      <p:sp>
        <p:nvSpPr>
          <p:cNvPr id="88" name="矩形 87"/>
          <p:cNvSpPr/>
          <p:nvPr/>
        </p:nvSpPr>
        <p:spPr>
          <a:xfrm>
            <a:off x="755809" y="2276121"/>
            <a:ext cx="7919085" cy="375809"/>
          </a:xfrm>
          <a:prstGeom prst="rect">
            <a:avLst/>
          </a:prstGeom>
        </p:spPr>
        <p:txBody>
          <a:bodyPr wrap="square">
            <a:spAutoFit/>
          </a:bodyPr>
          <a:lstStyle/>
          <a:p>
            <a:pPr>
              <a:lnSpc>
                <a:spcPct val="110000"/>
              </a:lnSpc>
            </a:pPr>
            <a:r>
              <a:rPr lang="zh-CN" altLang="en-US" b="1" dirty="0">
                <a:sym typeface="+mn-ea"/>
              </a:rPr>
              <a:t>新增入库支持</a:t>
            </a:r>
            <a:r>
              <a:rPr lang="zh-CN" altLang="en-US" dirty="0">
                <a:solidFill>
                  <a:schemeClr val="tx1">
                    <a:lumMod val="75000"/>
                    <a:lumOff val="25000"/>
                  </a:schemeClr>
                </a:solidFill>
                <a:sym typeface="+mn-ea"/>
              </a:rPr>
              <a:t>  </a:t>
            </a:r>
            <a:r>
              <a:rPr lang="zh-CN" altLang="en-US" dirty="0" smtClean="0">
                <a:solidFill>
                  <a:schemeClr val="tx1">
                    <a:lumMod val="75000"/>
                    <a:lumOff val="25000"/>
                  </a:schemeClr>
                </a:solidFill>
                <a:sym typeface="+mn-ea"/>
              </a:rPr>
              <a:t> </a:t>
            </a:r>
            <a:r>
              <a:rPr lang="zh-CN" altLang="zh-CN" sz="1500" b="1" dirty="0" smtClean="0">
                <a:solidFill>
                  <a:schemeClr val="accent2"/>
                </a:solidFill>
                <a:sym typeface="+mn-ea"/>
              </a:rPr>
              <a:t>首次</a:t>
            </a:r>
            <a:r>
              <a:rPr lang="zh-CN" altLang="zh-CN" sz="1500" dirty="0">
                <a:sym typeface="+mn-ea"/>
              </a:rPr>
              <a:t>纳入限额以上批零住餐企业统计数据库</a:t>
            </a:r>
            <a:r>
              <a:rPr lang="zh-CN" altLang="zh-CN" sz="1500" dirty="0" smtClean="0">
                <a:sym typeface="+mn-ea"/>
              </a:rPr>
              <a:t>，按销售额</a:t>
            </a:r>
            <a:r>
              <a:rPr lang="en-US" altLang="zh-CN" sz="1500" dirty="0" smtClean="0">
                <a:sym typeface="+mn-ea"/>
              </a:rPr>
              <a:t>/</a:t>
            </a:r>
            <a:r>
              <a:rPr lang="zh-CN" altLang="zh-CN" sz="1500" dirty="0" smtClean="0">
                <a:sym typeface="+mn-ea"/>
              </a:rPr>
              <a:t>营业额</a:t>
            </a:r>
            <a:r>
              <a:rPr lang="zh-CN" altLang="zh-CN" sz="1500" b="1" dirty="0" smtClean="0">
                <a:solidFill>
                  <a:schemeClr val="accent2"/>
                </a:solidFill>
                <a:sym typeface="+mn-ea"/>
              </a:rPr>
              <a:t>最高</a:t>
            </a:r>
            <a:r>
              <a:rPr lang="en-US" altLang="zh-CN" sz="1500" b="1" dirty="0">
                <a:solidFill>
                  <a:schemeClr val="accent2"/>
                </a:solidFill>
                <a:sym typeface="+mn-ea"/>
              </a:rPr>
              <a:t>50</a:t>
            </a:r>
            <a:r>
              <a:rPr lang="zh-CN" altLang="zh-CN" sz="1500" b="1" dirty="0" smtClean="0">
                <a:solidFill>
                  <a:schemeClr val="accent2"/>
                </a:solidFill>
                <a:sym typeface="+mn-ea"/>
              </a:rPr>
              <a:t>万</a:t>
            </a:r>
            <a:r>
              <a:rPr lang="zh-CN" altLang="zh-CN" sz="1500" dirty="0" smtClean="0">
                <a:solidFill>
                  <a:prstClr val="black"/>
                </a:solidFill>
                <a:sym typeface="+mn-ea"/>
              </a:rPr>
              <a:t>；</a:t>
            </a:r>
            <a:endParaRPr lang="zh-CN" altLang="en-US" sz="1500" b="1" dirty="0">
              <a:solidFill>
                <a:srgbClr val="FF0000"/>
              </a:solidFill>
              <a:sym typeface="+mn-ea"/>
            </a:endParaRPr>
          </a:p>
        </p:txBody>
      </p:sp>
      <p:sp>
        <p:nvSpPr>
          <p:cNvPr id="92" name="圆角矩形 91"/>
          <p:cNvSpPr/>
          <p:nvPr/>
        </p:nvSpPr>
        <p:spPr>
          <a:xfrm>
            <a:off x="567491" y="1495586"/>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767715" y="177687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784860" y="3748083"/>
            <a:ext cx="2551748" cy="338554"/>
          </a:xfrm>
          <a:prstGeom prst="rect">
            <a:avLst/>
          </a:prstGeom>
          <a:noFill/>
        </p:spPr>
        <p:txBody>
          <a:bodyPr wrap="square" rtlCol="0">
            <a:spAutoFit/>
          </a:bodyPr>
          <a:lstStyle/>
          <a:p>
            <a:r>
              <a:rPr lang="zh-CN" altLang="en-US" sz="1600" b="1" dirty="0">
                <a:solidFill>
                  <a:schemeClr val="tx1"/>
                </a:solidFill>
              </a:rPr>
              <a:t>开设连锁门店支持</a:t>
            </a:r>
            <a:endParaRPr lang="zh-CN" altLang="en-US" sz="1600" b="1" dirty="0">
              <a:solidFill>
                <a:schemeClr val="tx1"/>
              </a:solidFill>
            </a:endParaRPr>
          </a:p>
        </p:txBody>
      </p:sp>
      <p:sp>
        <p:nvSpPr>
          <p:cNvPr id="73" name="矩形 72"/>
          <p:cNvSpPr/>
          <p:nvPr/>
        </p:nvSpPr>
        <p:spPr>
          <a:xfrm>
            <a:off x="756761" y="4206524"/>
            <a:ext cx="7980045" cy="1340367"/>
          </a:xfrm>
          <a:prstGeom prst="rect">
            <a:avLst/>
          </a:prstGeom>
        </p:spPr>
        <p:txBody>
          <a:bodyPr wrap="square">
            <a:spAutoFit/>
          </a:bodyPr>
          <a:lstStyle/>
          <a:p>
            <a:pPr algn="just">
              <a:lnSpc>
                <a:spcPts val="2500"/>
              </a:lnSpc>
            </a:pPr>
            <a:r>
              <a:rPr lang="zh-CN" altLang="zh-CN" sz="1500" dirty="0">
                <a:sym typeface="+mn-ea"/>
              </a:rPr>
              <a:t>新开设连锁门店，</a:t>
            </a:r>
            <a:r>
              <a:rPr lang="zh-CN" altLang="zh-CN" sz="1500" b="1" dirty="0">
                <a:solidFill>
                  <a:schemeClr val="accent2"/>
                </a:solidFill>
                <a:sym typeface="+mn-ea"/>
              </a:rPr>
              <a:t>福田区最高50万元/单店</a:t>
            </a:r>
            <a:r>
              <a:rPr lang="zh-CN" altLang="zh-CN" sz="1500" dirty="0">
                <a:sym typeface="+mn-ea"/>
              </a:rPr>
              <a:t>；</a:t>
            </a:r>
            <a:r>
              <a:rPr lang="zh-CN" altLang="zh-CN" sz="1500" b="1" dirty="0">
                <a:solidFill>
                  <a:schemeClr val="accent2"/>
                </a:solidFill>
                <a:sym typeface="+mn-ea"/>
              </a:rPr>
              <a:t>在福田区外（深圳市内）</a:t>
            </a:r>
            <a:r>
              <a:rPr lang="zh-CN" altLang="zh-CN" sz="1500" dirty="0">
                <a:sym typeface="+mn-ea"/>
              </a:rPr>
              <a:t>，支持标准减半。年度</a:t>
            </a:r>
            <a:r>
              <a:rPr lang="zh-CN" altLang="zh-CN" sz="1500" b="1" dirty="0">
                <a:solidFill>
                  <a:schemeClr val="accent2"/>
                </a:solidFill>
                <a:sym typeface="+mn-ea"/>
              </a:rPr>
              <a:t>最高300万元</a:t>
            </a:r>
            <a:r>
              <a:rPr lang="en-US" altLang="zh-CN" sz="1500" b="1" dirty="0">
                <a:solidFill>
                  <a:schemeClr val="accent2"/>
                </a:solidFill>
                <a:sym typeface="+mn-ea"/>
              </a:rPr>
              <a:t>/</a:t>
            </a:r>
            <a:r>
              <a:rPr lang="zh-CN" altLang="en-US" sz="1500" b="1" dirty="0">
                <a:solidFill>
                  <a:schemeClr val="accent2"/>
                </a:solidFill>
                <a:sym typeface="+mn-ea"/>
              </a:rPr>
              <a:t>家</a:t>
            </a:r>
            <a:r>
              <a:rPr lang="zh-CN" altLang="zh-CN" sz="1500" dirty="0">
                <a:solidFill>
                  <a:schemeClr val="accent2"/>
                </a:solidFill>
                <a:sym typeface="+mn-ea"/>
              </a:rPr>
              <a:t>：</a:t>
            </a:r>
            <a:endParaRPr lang="zh-CN" altLang="zh-CN" sz="1500" dirty="0">
              <a:solidFill>
                <a:schemeClr val="accent2"/>
              </a:solidFill>
              <a:sym typeface="+mn-ea"/>
            </a:endParaRPr>
          </a:p>
          <a:p>
            <a:pPr algn="just">
              <a:lnSpc>
                <a:spcPts val="2500"/>
              </a:lnSpc>
            </a:pPr>
            <a:r>
              <a:rPr lang="zh-CN" altLang="en-US" sz="1500" b="1" dirty="0">
                <a:solidFill>
                  <a:prstClr val="black"/>
                </a:solidFill>
                <a:sym typeface="+mn-ea"/>
              </a:rPr>
              <a:t>对象</a:t>
            </a:r>
            <a:r>
              <a:rPr lang="zh-CN" altLang="en-US" sz="1500" dirty="0">
                <a:solidFill>
                  <a:prstClr val="black"/>
                </a:solidFill>
                <a:sym typeface="+mn-ea"/>
              </a:rPr>
              <a:t>：</a:t>
            </a:r>
            <a:r>
              <a:rPr lang="zh-CN" altLang="zh-CN" sz="1500" dirty="0">
                <a:sym typeface="+mn-ea"/>
              </a:rPr>
              <a:t>获评“中国连锁百强”或“深圳连锁经营50强”；纳统，销售额3亿元以上的零售企业、营业额5000万元以上的住宿企业和餐饮企业</a:t>
            </a:r>
            <a:r>
              <a:rPr lang="zh-CN" altLang="zh-CN" sz="1500" dirty="0" smtClean="0">
                <a:sym typeface="+mn-ea"/>
              </a:rPr>
              <a:t>，</a:t>
            </a:r>
            <a:r>
              <a:rPr lang="en-US" altLang="zh-CN" sz="1500" dirty="0" smtClean="0">
                <a:sym typeface="+mn-ea"/>
              </a:rPr>
              <a:t> </a:t>
            </a:r>
            <a:r>
              <a:rPr lang="zh-CN" altLang="zh-CN" sz="1500" dirty="0" smtClean="0">
                <a:sym typeface="+mn-ea"/>
              </a:rPr>
              <a:t>在全</a:t>
            </a:r>
            <a:r>
              <a:rPr lang="zh-CN" altLang="zh-CN" sz="1500" dirty="0">
                <a:sym typeface="+mn-ea"/>
              </a:rPr>
              <a:t>国拥有5家以上连锁门店。</a:t>
            </a:r>
            <a:endParaRPr lang="zh-CN" altLang="en-US" sz="1500" b="1" dirty="0">
              <a:solidFill>
                <a:schemeClr val="accent2"/>
              </a:solidFill>
            </a:endParaRPr>
          </a:p>
        </p:txBody>
      </p:sp>
      <p:sp>
        <p:nvSpPr>
          <p:cNvPr id="79" name="圆角矩形 78"/>
          <p:cNvSpPr/>
          <p:nvPr/>
        </p:nvSpPr>
        <p:spPr>
          <a:xfrm>
            <a:off x="596543" y="3798745"/>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4" name="直接连接符 3"/>
          <p:cNvCxnSpPr/>
          <p:nvPr>
            <p:custDataLst>
              <p:tags r:id="rId2"/>
            </p:custDataLst>
          </p:nvPr>
        </p:nvCxnSpPr>
        <p:spPr>
          <a:xfrm>
            <a:off x="811163" y="4106700"/>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rot="16200000">
            <a:off x="448151" y="4274003"/>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4"/>
            </p:custDataLst>
          </p:nvPr>
        </p:nvSpPr>
        <p:spPr>
          <a:xfrm rot="16200000">
            <a:off x="449104" y="2822454"/>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5"/>
            </p:custDataLst>
          </p:nvPr>
        </p:nvSpPr>
        <p:spPr>
          <a:xfrm rot="16200000">
            <a:off x="441484" y="1806398"/>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custDataLst>
              <p:tags r:id="rId6"/>
            </p:custDataLst>
          </p:nvPr>
        </p:nvSpPr>
        <p:spPr>
          <a:xfrm rot="16200000">
            <a:off x="433864" y="2283741"/>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7" name="文本框 6"/>
          <p:cNvSpPr txBox="1"/>
          <p:nvPr/>
        </p:nvSpPr>
        <p:spPr>
          <a:xfrm>
            <a:off x="961708" y="-14129"/>
            <a:ext cx="4640580" cy="506730"/>
          </a:xfrm>
          <a:prstGeom prst="rect">
            <a:avLst/>
          </a:prstGeom>
          <a:noFill/>
        </p:spPr>
        <p:txBody>
          <a:bodyPr wrap="none" rtlCol="0" anchor="t">
            <a:spAutoFit/>
          </a:bodyPr>
          <a:lstStyle/>
          <a:p>
            <a:r>
              <a:rPr lang="zh-CN" altLang="zh-CN" sz="2700" b="1" dirty="0">
                <a:solidFill>
                  <a:schemeClr val="tx1"/>
                </a:solidFill>
                <a:latin typeface="+mn-ea"/>
                <a:sym typeface="+mn-ea"/>
              </a:rPr>
              <a:t>支持现代服务业发展若干政策</a:t>
            </a:r>
            <a:endParaRPr lang="zh-CN" altLang="zh-CN" sz="2700" b="1" dirty="0">
              <a:solidFill>
                <a:schemeClr val="tx1"/>
              </a:solidFill>
              <a:latin typeface="+mn-ea"/>
              <a:sym typeface="+mn-ea"/>
            </a:endParaRPr>
          </a:p>
        </p:txBody>
      </p:sp>
      <p:grpSp>
        <p:nvGrpSpPr>
          <p:cNvPr id="9" name="组合 8"/>
          <p:cNvGrpSpPr/>
          <p:nvPr/>
        </p:nvGrpSpPr>
        <p:grpSpPr>
          <a:xfrm>
            <a:off x="0" y="-13970"/>
            <a:ext cx="9144000" cy="845820"/>
            <a:chOff x="0" y="-22"/>
            <a:chExt cx="14400" cy="1332"/>
          </a:xfrm>
        </p:grpSpPr>
        <p:sp>
          <p:nvSpPr>
            <p:cNvPr id="12" name="矩形 11"/>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5" y="-22"/>
              <a:ext cx="1510" cy="1332"/>
              <a:chOff x="-277015" y="-44449"/>
              <a:chExt cx="1138555" cy="1079500"/>
            </a:xfrm>
          </p:grpSpPr>
          <p:sp>
            <p:nvSpPr>
              <p:cNvPr id="16" name="矩形 15"/>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935835" y="1239035"/>
            <a:ext cx="1853037" cy="338554"/>
          </a:xfrm>
          <a:prstGeom prst="rect">
            <a:avLst/>
          </a:prstGeom>
          <a:noFill/>
        </p:spPr>
        <p:txBody>
          <a:bodyPr wrap="square" rtlCol="0">
            <a:spAutoFit/>
          </a:bodyPr>
          <a:lstStyle/>
          <a:p>
            <a:r>
              <a:rPr lang="zh-CN" altLang="en-US" sz="1600" b="1" dirty="0">
                <a:sym typeface="+mn-ea"/>
              </a:rPr>
              <a:t>消费升级支持</a:t>
            </a:r>
            <a:endParaRPr lang="zh-CN" altLang="en-US" sz="1600" b="1" dirty="0">
              <a:sym typeface="+mn-ea"/>
            </a:endParaRPr>
          </a:p>
        </p:txBody>
      </p:sp>
      <p:sp>
        <p:nvSpPr>
          <p:cNvPr id="86" name="矩形 85"/>
          <p:cNvSpPr/>
          <p:nvPr/>
        </p:nvSpPr>
        <p:spPr>
          <a:xfrm>
            <a:off x="939641" y="1631108"/>
            <a:ext cx="7306737" cy="861774"/>
          </a:xfrm>
          <a:prstGeom prst="rect">
            <a:avLst/>
          </a:prstGeom>
        </p:spPr>
        <p:txBody>
          <a:bodyPr wrap="square">
            <a:spAutoFit/>
          </a:bodyPr>
          <a:lstStyle/>
          <a:p>
            <a:pPr lvl="0" algn="just">
              <a:lnSpc>
                <a:spcPts val="3000"/>
              </a:lnSpc>
            </a:pPr>
            <a:r>
              <a:rPr lang="zh-CN" altLang="zh-CN" b="1" dirty="0" smtClean="0">
                <a:sym typeface="+mn-ea"/>
              </a:rPr>
              <a:t>开设商业综合体支持</a:t>
            </a:r>
            <a:r>
              <a:rPr dirty="0" smtClean="0"/>
              <a:t>  </a:t>
            </a:r>
            <a:r>
              <a:rPr lang="en-US" dirty="0" smtClean="0"/>
              <a:t> </a:t>
            </a:r>
            <a:r>
              <a:rPr sz="1500" b="1" dirty="0" smtClean="0">
                <a:solidFill>
                  <a:schemeClr val="tx1"/>
                </a:solidFill>
                <a:sym typeface="+mn-ea"/>
              </a:rPr>
              <a:t>新开设5万平方米</a:t>
            </a:r>
            <a:r>
              <a:rPr sz="1500" dirty="0" smtClean="0">
                <a:solidFill>
                  <a:schemeClr val="tx1"/>
                </a:solidFill>
                <a:sym typeface="+mn-ea"/>
              </a:rPr>
              <a:t>以上</a:t>
            </a:r>
            <a:r>
              <a:rPr sz="1500" b="1" dirty="0" smtClean="0">
                <a:solidFill>
                  <a:schemeClr val="tx1"/>
                </a:solidFill>
                <a:sym typeface="+mn-ea"/>
              </a:rPr>
              <a:t>大型商业综合体</a:t>
            </a:r>
            <a:r>
              <a:rPr sz="1500" dirty="0" smtClean="0">
                <a:solidFill>
                  <a:schemeClr val="tx1"/>
                </a:solidFill>
                <a:sym typeface="+mn-ea"/>
              </a:rPr>
              <a:t>等项目，按投资额10%分三年，每年</a:t>
            </a:r>
            <a:r>
              <a:rPr sz="1500" b="1" dirty="0" smtClean="0">
                <a:solidFill>
                  <a:schemeClr val="accent2"/>
                </a:solidFill>
                <a:sym typeface="+mn-ea"/>
              </a:rPr>
              <a:t>最高500万元</a:t>
            </a:r>
            <a:r>
              <a:rPr lang="zh-CN" altLang="zh-CN" sz="1500" dirty="0" smtClean="0">
                <a:solidFill>
                  <a:schemeClr val="accent2"/>
                </a:solidFill>
                <a:sym typeface="+mn-ea"/>
              </a:rPr>
              <a:t>；</a:t>
            </a:r>
            <a:endParaRPr lang="zh-CN" altLang="zh-CN" sz="1500" b="1" dirty="0" smtClean="0">
              <a:solidFill>
                <a:schemeClr val="accent2"/>
              </a:solidFill>
              <a:sym typeface="+mn-ea"/>
            </a:endParaRPr>
          </a:p>
        </p:txBody>
      </p:sp>
      <p:sp>
        <p:nvSpPr>
          <p:cNvPr id="87" name="矩形 86"/>
          <p:cNvSpPr/>
          <p:nvPr/>
        </p:nvSpPr>
        <p:spPr>
          <a:xfrm>
            <a:off x="912972" y="3386435"/>
            <a:ext cx="7392130" cy="1246495"/>
          </a:xfrm>
          <a:prstGeom prst="rect">
            <a:avLst/>
          </a:prstGeom>
        </p:spPr>
        <p:txBody>
          <a:bodyPr wrap="square">
            <a:spAutoFit/>
          </a:bodyPr>
          <a:lstStyle/>
          <a:p>
            <a:pPr lvl="0">
              <a:lnSpc>
                <a:spcPts val="3000"/>
              </a:lnSpc>
            </a:pPr>
            <a:r>
              <a:rPr lang="zh-CN" altLang="zh-CN" b="1" dirty="0" smtClean="0">
                <a:sym typeface="+mn-ea"/>
              </a:rPr>
              <a:t>品质消费商圈提升支持</a:t>
            </a:r>
            <a:r>
              <a:rPr lang="zh-CN" altLang="en-US" b="1" dirty="0" smtClean="0">
                <a:solidFill>
                  <a:schemeClr val="tx1">
                    <a:lumMod val="75000"/>
                    <a:lumOff val="25000"/>
                  </a:schemeClr>
                </a:solidFill>
                <a:sym typeface="+mn-ea"/>
              </a:rPr>
              <a:t>    </a:t>
            </a:r>
            <a:r>
              <a:rPr sz="1500" dirty="0" smtClean="0">
                <a:sym typeface="+mn-ea"/>
              </a:rPr>
              <a:t>对</a:t>
            </a:r>
            <a:r>
              <a:rPr lang="zh-CN" altLang="en-US" sz="1500" dirty="0">
                <a:sym typeface="+mn-ea"/>
              </a:rPr>
              <a:t>（</a:t>
            </a:r>
            <a:r>
              <a:rPr sz="1500" dirty="0">
                <a:sym typeface="+mn-ea"/>
              </a:rPr>
              <a:t>中心区商圈</a:t>
            </a:r>
            <a:r>
              <a:rPr lang="zh-CN" altLang="en-US" sz="1500" dirty="0">
                <a:sym typeface="+mn-ea"/>
              </a:rPr>
              <a:t>、</a:t>
            </a:r>
            <a:r>
              <a:rPr sz="1500" dirty="0">
                <a:sym typeface="+mn-ea"/>
              </a:rPr>
              <a:t>华强北商圈内</a:t>
            </a:r>
            <a:r>
              <a:rPr lang="zh-CN" altLang="en-US" sz="1500" dirty="0">
                <a:sym typeface="+mn-ea"/>
              </a:rPr>
              <a:t>）</a:t>
            </a:r>
            <a:r>
              <a:rPr sz="1500" b="1" dirty="0">
                <a:sym typeface="+mn-ea"/>
              </a:rPr>
              <a:t>现有购物中心</a:t>
            </a:r>
            <a:r>
              <a:rPr lang="en-US" sz="1500" b="1" dirty="0">
                <a:sym typeface="+mn-ea"/>
              </a:rPr>
              <a:t>,</a:t>
            </a:r>
            <a:r>
              <a:rPr sz="1500" b="1" dirty="0">
                <a:sym typeface="+mn-ea"/>
              </a:rPr>
              <a:t>专业市场</a:t>
            </a:r>
            <a:r>
              <a:rPr lang="zh-CN" sz="1500" dirty="0">
                <a:sym typeface="+mn-ea"/>
              </a:rPr>
              <a:t>，</a:t>
            </a:r>
            <a:r>
              <a:rPr sz="1500" b="1" dirty="0">
                <a:sym typeface="+mn-ea"/>
              </a:rPr>
              <a:t>进行</a:t>
            </a:r>
            <a:r>
              <a:rPr sz="1500" dirty="0">
                <a:sym typeface="+mn-ea"/>
              </a:rPr>
              <a:t>升级改造</a:t>
            </a:r>
            <a:r>
              <a:rPr lang="en-US" sz="1500" dirty="0">
                <a:sym typeface="+mn-ea"/>
              </a:rPr>
              <a:t>,</a:t>
            </a:r>
            <a:r>
              <a:rPr sz="1500" dirty="0">
                <a:sym typeface="+mn-ea"/>
              </a:rPr>
              <a:t>创新发展</a:t>
            </a:r>
            <a:r>
              <a:rPr lang="zh-CN" altLang="en-US" sz="1500" dirty="0">
                <a:sym typeface="+mn-ea"/>
              </a:rPr>
              <a:t>，</a:t>
            </a:r>
            <a:r>
              <a:rPr sz="1500" dirty="0">
                <a:sym typeface="+mn-ea"/>
              </a:rPr>
              <a:t>发展消费新业态</a:t>
            </a:r>
            <a:r>
              <a:rPr lang="zh-CN" altLang="en-US" sz="1500" dirty="0">
                <a:sym typeface="+mn-ea"/>
              </a:rPr>
              <a:t>，</a:t>
            </a:r>
            <a:r>
              <a:rPr sz="1500" dirty="0">
                <a:sym typeface="+mn-ea"/>
              </a:rPr>
              <a:t>引入品牌旗舰店</a:t>
            </a:r>
            <a:r>
              <a:rPr lang="zh-CN" altLang="en-US" sz="1500" dirty="0">
                <a:sym typeface="+mn-ea"/>
              </a:rPr>
              <a:t>，</a:t>
            </a:r>
            <a:r>
              <a:rPr sz="1500" dirty="0">
                <a:sym typeface="+mn-ea"/>
              </a:rPr>
              <a:t>体验店、主力店等，按投资额30%</a:t>
            </a:r>
            <a:r>
              <a:rPr lang="zh-CN" sz="1500" dirty="0">
                <a:sym typeface="+mn-ea"/>
              </a:rPr>
              <a:t>，</a:t>
            </a:r>
            <a:r>
              <a:rPr sz="1500" b="1" dirty="0">
                <a:solidFill>
                  <a:schemeClr val="accent2"/>
                </a:solidFill>
                <a:sym typeface="+mn-ea"/>
              </a:rPr>
              <a:t>最高200万元</a:t>
            </a:r>
            <a:r>
              <a:rPr lang="zh-CN" sz="1500" b="1" dirty="0">
                <a:solidFill>
                  <a:schemeClr val="accent2"/>
                </a:solidFill>
                <a:sym typeface="+mn-ea"/>
              </a:rPr>
              <a:t>；</a:t>
            </a:r>
            <a:endParaRPr lang="zh-CN" sz="1500" b="1" dirty="0">
              <a:solidFill>
                <a:schemeClr val="accent2"/>
              </a:solidFill>
              <a:sym typeface="+mn-ea"/>
            </a:endParaRPr>
          </a:p>
        </p:txBody>
      </p:sp>
      <p:sp>
        <p:nvSpPr>
          <p:cNvPr id="88" name="矩形 87"/>
          <p:cNvSpPr/>
          <p:nvPr/>
        </p:nvSpPr>
        <p:spPr>
          <a:xfrm>
            <a:off x="935831" y="2492596"/>
            <a:ext cx="7377659" cy="861774"/>
          </a:xfrm>
          <a:prstGeom prst="rect">
            <a:avLst/>
          </a:prstGeom>
        </p:spPr>
        <p:txBody>
          <a:bodyPr wrap="square">
            <a:spAutoFit/>
          </a:bodyPr>
          <a:lstStyle/>
          <a:p>
            <a:pPr algn="just">
              <a:lnSpc>
                <a:spcPts val="3000"/>
              </a:lnSpc>
            </a:pPr>
            <a:r>
              <a:rPr lang="zh-CN" altLang="zh-CN" b="1" dirty="0" smtClean="0">
                <a:sym typeface="+mn-ea"/>
              </a:rPr>
              <a:t>开设特色商业街区支持</a:t>
            </a:r>
            <a:r>
              <a:rPr lang="zh-CN" altLang="en-US" dirty="0" smtClean="0">
                <a:solidFill>
                  <a:schemeClr val="tx1">
                    <a:lumMod val="75000"/>
                    <a:lumOff val="25000"/>
                  </a:schemeClr>
                </a:solidFill>
                <a:sym typeface="+mn-ea"/>
              </a:rPr>
              <a:t>  </a:t>
            </a:r>
            <a:r>
              <a:rPr sz="1500" b="1" dirty="0" smtClean="0">
                <a:solidFill>
                  <a:schemeClr val="accent2"/>
                </a:solidFill>
                <a:sym typeface="+mn-ea"/>
              </a:rPr>
              <a:t>经备案</a:t>
            </a:r>
            <a:r>
              <a:rPr sz="1500" dirty="0">
                <a:solidFill>
                  <a:schemeClr val="accent2"/>
                </a:solidFill>
                <a:sym typeface="+mn-ea"/>
              </a:rPr>
              <a:t>，</a:t>
            </a:r>
            <a:r>
              <a:rPr sz="1500" dirty="0">
                <a:sym typeface="+mn-ea"/>
              </a:rPr>
              <a:t>对2019年1月1日后在福田新建</a:t>
            </a:r>
            <a:r>
              <a:rPr lang="zh-CN" sz="1500" dirty="0">
                <a:sym typeface="+mn-ea"/>
              </a:rPr>
              <a:t>的</a:t>
            </a:r>
            <a:r>
              <a:rPr sz="1500" dirty="0">
                <a:sym typeface="+mn-ea"/>
              </a:rPr>
              <a:t>特色商业街区，</a:t>
            </a:r>
            <a:r>
              <a:rPr sz="1500" dirty="0" smtClean="0">
                <a:sym typeface="+mn-ea"/>
              </a:rPr>
              <a:t>按项目投资额</a:t>
            </a:r>
            <a:r>
              <a:rPr sz="1500" dirty="0">
                <a:sym typeface="+mn-ea"/>
              </a:rPr>
              <a:t>10%</a:t>
            </a:r>
            <a:r>
              <a:rPr lang="zh-CN" altLang="en-US" sz="1500" dirty="0">
                <a:sym typeface="+mn-ea"/>
              </a:rPr>
              <a:t>，</a:t>
            </a:r>
            <a:r>
              <a:rPr sz="1500" b="1" dirty="0">
                <a:solidFill>
                  <a:schemeClr val="accent2"/>
                </a:solidFill>
                <a:sym typeface="+mn-ea"/>
              </a:rPr>
              <a:t>最高1000万元</a:t>
            </a:r>
            <a:r>
              <a:rPr lang="zh-CN" sz="1500" b="1" dirty="0">
                <a:solidFill>
                  <a:schemeClr val="accent2"/>
                </a:solidFill>
                <a:sym typeface="+mn-ea"/>
              </a:rPr>
              <a:t>；</a:t>
            </a:r>
            <a:endParaRPr lang="zh-CN" sz="1500" b="1" dirty="0">
              <a:solidFill>
                <a:schemeClr val="accent2"/>
              </a:solidFill>
              <a:sym typeface="+mn-ea"/>
            </a:endParaRPr>
          </a:p>
        </p:txBody>
      </p:sp>
      <p:sp>
        <p:nvSpPr>
          <p:cNvPr id="92" name="圆角矩形 91"/>
          <p:cNvSpPr/>
          <p:nvPr/>
        </p:nvSpPr>
        <p:spPr>
          <a:xfrm>
            <a:off x="747514" y="1344584"/>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738013" y="1659425"/>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12020" y="4621334"/>
            <a:ext cx="7502138" cy="1246495"/>
          </a:xfrm>
          <a:prstGeom prst="rect">
            <a:avLst/>
          </a:prstGeom>
        </p:spPr>
        <p:txBody>
          <a:bodyPr wrap="square">
            <a:spAutoFit/>
          </a:bodyPr>
          <a:lstStyle/>
          <a:p>
            <a:pPr algn="just">
              <a:lnSpc>
                <a:spcPts val="3000"/>
              </a:lnSpc>
            </a:pPr>
            <a:r>
              <a:rPr lang="zh-CN" altLang="zh-CN" b="1" dirty="0" smtClean="0">
                <a:sym typeface="+mn-ea"/>
              </a:rPr>
              <a:t>经营环境和服务质量提升支持</a:t>
            </a:r>
            <a:r>
              <a:rPr dirty="0" smtClean="0"/>
              <a:t>  </a:t>
            </a:r>
            <a:r>
              <a:rPr lang="en-US" dirty="0" smtClean="0"/>
              <a:t> </a:t>
            </a:r>
            <a:r>
              <a:rPr sz="1500" dirty="0" smtClean="0">
                <a:sym typeface="+mn-ea"/>
              </a:rPr>
              <a:t>经营面积</a:t>
            </a:r>
            <a:r>
              <a:rPr sz="1500" b="1" dirty="0">
                <a:solidFill>
                  <a:schemeClr val="accent2"/>
                </a:solidFill>
                <a:sym typeface="+mn-ea"/>
              </a:rPr>
              <a:t>1万平方米</a:t>
            </a:r>
            <a:r>
              <a:rPr sz="1500" dirty="0">
                <a:sym typeface="+mn-ea"/>
              </a:rPr>
              <a:t>以上</a:t>
            </a:r>
            <a:r>
              <a:rPr sz="1500" b="1" dirty="0">
                <a:solidFill>
                  <a:schemeClr val="tx1"/>
                </a:solidFill>
                <a:sym typeface="+mn-ea"/>
              </a:rPr>
              <a:t>大型购物中心</a:t>
            </a:r>
            <a:r>
              <a:rPr sz="1500" dirty="0">
                <a:sym typeface="+mn-ea"/>
              </a:rPr>
              <a:t>或</a:t>
            </a:r>
            <a:r>
              <a:rPr sz="1500" b="1" dirty="0">
                <a:solidFill>
                  <a:schemeClr val="accent2"/>
                </a:solidFill>
                <a:sym typeface="+mn-ea"/>
              </a:rPr>
              <a:t>5千平方米</a:t>
            </a:r>
            <a:r>
              <a:rPr sz="1500" dirty="0" smtClean="0">
                <a:sym typeface="+mn-ea"/>
              </a:rPr>
              <a:t>以上</a:t>
            </a:r>
            <a:r>
              <a:rPr sz="1500" b="1" dirty="0" smtClean="0">
                <a:solidFill>
                  <a:schemeClr val="tx1"/>
                </a:solidFill>
                <a:sym typeface="+mn-ea"/>
              </a:rPr>
              <a:t>专业市场</a:t>
            </a:r>
            <a:r>
              <a:rPr sz="1500" dirty="0">
                <a:solidFill>
                  <a:schemeClr val="tx1"/>
                </a:solidFill>
                <a:sym typeface="+mn-ea"/>
              </a:rPr>
              <a:t>，</a:t>
            </a:r>
            <a:r>
              <a:rPr sz="1500" dirty="0">
                <a:sym typeface="+mn-ea"/>
              </a:rPr>
              <a:t>福田区综合贡献100万元以上，为提升经营环境、</a:t>
            </a:r>
            <a:r>
              <a:rPr sz="1500" dirty="0" smtClean="0">
                <a:sym typeface="+mn-ea"/>
              </a:rPr>
              <a:t>提高产品和服务质量所</a:t>
            </a:r>
            <a:r>
              <a:rPr sz="1500" b="1" dirty="0">
                <a:solidFill>
                  <a:schemeClr val="accent2"/>
                </a:solidFill>
                <a:sym typeface="+mn-ea"/>
              </a:rPr>
              <a:t>开展的软、硬件更新改造项目</a:t>
            </a:r>
            <a:r>
              <a:rPr sz="1500" dirty="0">
                <a:sym typeface="+mn-ea"/>
              </a:rPr>
              <a:t>，按投资额30%，</a:t>
            </a:r>
            <a:r>
              <a:rPr sz="1500" b="1" dirty="0">
                <a:solidFill>
                  <a:schemeClr val="accent2"/>
                </a:solidFill>
                <a:sym typeface="+mn-ea"/>
              </a:rPr>
              <a:t>最高100万元</a:t>
            </a:r>
            <a:r>
              <a:rPr lang="zh-CN" sz="1500" b="1" dirty="0">
                <a:solidFill>
                  <a:schemeClr val="accent2"/>
                </a:solidFill>
                <a:sym typeface="+mn-ea"/>
              </a:rPr>
              <a:t>。</a:t>
            </a:r>
            <a:endParaRPr lang="zh-CN" sz="1500" b="1" dirty="0" smtClean="0">
              <a:solidFill>
                <a:schemeClr val="accent2"/>
              </a:solidFill>
              <a:sym typeface="+mn-ea"/>
            </a:endParaRPr>
          </a:p>
        </p:txBody>
      </p:sp>
      <p:sp>
        <p:nvSpPr>
          <p:cNvPr id="5" name="文本框 4"/>
          <p:cNvSpPr txBox="1"/>
          <p:nvPr>
            <p:custDataLst>
              <p:tags r:id="rId2"/>
            </p:custDataLst>
          </p:nvPr>
        </p:nvSpPr>
        <p:spPr>
          <a:xfrm rot="16200000">
            <a:off x="595789" y="1739286"/>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39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3"/>
            </p:custDataLst>
          </p:nvPr>
        </p:nvSpPr>
        <p:spPr>
          <a:xfrm rot="16200000">
            <a:off x="579596" y="2599639"/>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custDataLst>
              <p:tags r:id="rId4"/>
            </p:custDataLst>
          </p:nvPr>
        </p:nvSpPr>
        <p:spPr>
          <a:xfrm rot="16200000">
            <a:off x="571976" y="3486443"/>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7" name="文本框 6"/>
          <p:cNvSpPr txBox="1"/>
          <p:nvPr>
            <p:custDataLst>
              <p:tags r:id="rId5"/>
            </p:custDataLst>
          </p:nvPr>
        </p:nvSpPr>
        <p:spPr>
          <a:xfrm rot="16200000">
            <a:off x="564356" y="4696616"/>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nvSpPr>
        <p:spPr>
          <a:xfrm>
            <a:off x="961708" y="-14129"/>
            <a:ext cx="4640580" cy="506730"/>
          </a:xfrm>
          <a:prstGeom prst="rect">
            <a:avLst/>
          </a:prstGeom>
          <a:noFill/>
        </p:spPr>
        <p:txBody>
          <a:bodyPr wrap="none" rtlCol="0" anchor="t">
            <a:spAutoFit/>
          </a:bodyPr>
          <a:lstStyle/>
          <a:p>
            <a:r>
              <a:rPr lang="zh-CN" altLang="zh-CN" sz="2700" b="1" dirty="0">
                <a:solidFill>
                  <a:schemeClr val="tx1"/>
                </a:solidFill>
                <a:latin typeface="+mn-ea"/>
                <a:sym typeface="+mn-ea"/>
              </a:rPr>
              <a:t>支持现代服务业发展若干政策</a:t>
            </a:r>
            <a:endParaRPr lang="zh-CN" altLang="zh-CN" sz="2700" b="1" dirty="0">
              <a:solidFill>
                <a:schemeClr val="tx1"/>
              </a:solidFill>
              <a:latin typeface="+mn-ea"/>
              <a:sym typeface="+mn-ea"/>
            </a:endParaRPr>
          </a:p>
        </p:txBody>
      </p:sp>
      <p:grpSp>
        <p:nvGrpSpPr>
          <p:cNvPr id="9" name="组合 8"/>
          <p:cNvGrpSpPr/>
          <p:nvPr/>
        </p:nvGrpSpPr>
        <p:grpSpPr>
          <a:xfrm>
            <a:off x="0" y="-13970"/>
            <a:ext cx="9144000" cy="845820"/>
            <a:chOff x="0" y="-22"/>
            <a:chExt cx="14400" cy="1332"/>
          </a:xfrm>
        </p:grpSpPr>
        <p:sp>
          <p:nvSpPr>
            <p:cNvPr id="12" name="矩形 11"/>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5" y="-22"/>
              <a:ext cx="1510" cy="1332"/>
              <a:chOff x="-277015" y="-44449"/>
              <a:chExt cx="1138555" cy="1079500"/>
            </a:xfrm>
          </p:grpSpPr>
          <p:sp>
            <p:nvSpPr>
              <p:cNvPr id="16" name="矩形 15"/>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935835" y="1515872"/>
            <a:ext cx="1853037" cy="338554"/>
          </a:xfrm>
          <a:prstGeom prst="rect">
            <a:avLst/>
          </a:prstGeom>
          <a:noFill/>
        </p:spPr>
        <p:txBody>
          <a:bodyPr wrap="square" rtlCol="0">
            <a:spAutoFit/>
          </a:bodyPr>
          <a:lstStyle/>
          <a:p>
            <a:r>
              <a:rPr lang="zh-CN" altLang="en-US" sz="1600" b="1" dirty="0">
                <a:sym typeface="+mn-ea"/>
              </a:rPr>
              <a:t>开拓市场支持</a:t>
            </a:r>
            <a:endParaRPr lang="zh-CN" altLang="en-US" sz="1600" b="1" dirty="0">
              <a:sym typeface="+mn-ea"/>
            </a:endParaRPr>
          </a:p>
        </p:txBody>
      </p:sp>
      <p:sp>
        <p:nvSpPr>
          <p:cNvPr id="86" name="矩形 85"/>
          <p:cNvSpPr/>
          <p:nvPr/>
        </p:nvSpPr>
        <p:spPr>
          <a:xfrm>
            <a:off x="939642" y="1977953"/>
            <a:ext cx="7382238" cy="861774"/>
          </a:xfrm>
          <a:prstGeom prst="rect">
            <a:avLst/>
          </a:prstGeom>
        </p:spPr>
        <p:txBody>
          <a:bodyPr wrap="square">
            <a:spAutoFit/>
          </a:bodyPr>
          <a:lstStyle/>
          <a:p>
            <a:pPr lvl="0" algn="just">
              <a:lnSpc>
                <a:spcPts val="3000"/>
              </a:lnSpc>
            </a:pPr>
            <a:r>
              <a:rPr lang="zh-CN" altLang="zh-CN" b="1" dirty="0">
                <a:sym typeface="+mn-ea"/>
              </a:rPr>
              <a:t>跨境贸易电子商务配套支持</a:t>
            </a:r>
            <a:r>
              <a:rPr dirty="0"/>
              <a:t>  </a:t>
            </a:r>
            <a:r>
              <a:rPr altLang="zh-CN" sz="1500" dirty="0" err="1" smtClean="0">
                <a:solidFill>
                  <a:schemeClr val="tx1"/>
                </a:solidFill>
                <a:sym typeface="+mn-ea"/>
              </a:rPr>
              <a:t>获深圳市</a:t>
            </a:r>
            <a:r>
              <a:rPr lang="en-US" sz="1500" dirty="0">
                <a:solidFill>
                  <a:schemeClr val="tx1"/>
                </a:solidFill>
                <a:sym typeface="+mn-ea"/>
              </a:rPr>
              <a:t>(</a:t>
            </a:r>
            <a:r>
              <a:rPr altLang="zh-CN" sz="1500" dirty="0">
                <a:solidFill>
                  <a:schemeClr val="tx1"/>
                </a:solidFill>
                <a:sym typeface="+mn-ea"/>
              </a:rPr>
              <a:t>跨境电子商务通关监管场所信息化系统</a:t>
            </a:r>
            <a:r>
              <a:rPr lang="zh-CN" sz="1500" dirty="0">
                <a:solidFill>
                  <a:schemeClr val="tx1"/>
                </a:solidFill>
                <a:sym typeface="+mn-ea"/>
              </a:rPr>
              <a:t>和</a:t>
            </a:r>
            <a:r>
              <a:rPr altLang="zh-CN" sz="1500" dirty="0">
                <a:solidFill>
                  <a:schemeClr val="tx1"/>
                </a:solidFill>
                <a:sym typeface="+mn-ea"/>
              </a:rPr>
              <a:t>跨境电商物品查验设施</a:t>
            </a:r>
            <a:r>
              <a:rPr lang="en-US" sz="1500" dirty="0">
                <a:solidFill>
                  <a:schemeClr val="tx1"/>
                </a:solidFill>
                <a:sym typeface="+mn-ea"/>
              </a:rPr>
              <a:t>)</a:t>
            </a:r>
            <a:r>
              <a:rPr altLang="zh-CN" sz="1500" dirty="0">
                <a:solidFill>
                  <a:schemeClr val="tx1"/>
                </a:solidFill>
                <a:sym typeface="+mn-ea"/>
              </a:rPr>
              <a:t>建设和改造项目</a:t>
            </a:r>
            <a:r>
              <a:rPr lang="zh-CN" sz="1500" dirty="0">
                <a:solidFill>
                  <a:schemeClr val="tx1"/>
                </a:solidFill>
                <a:sym typeface="+mn-ea"/>
              </a:rPr>
              <a:t>，</a:t>
            </a:r>
            <a:r>
              <a:rPr altLang="zh-CN" sz="1500" dirty="0">
                <a:solidFill>
                  <a:schemeClr val="tx1"/>
                </a:solidFill>
                <a:sym typeface="+mn-ea"/>
              </a:rPr>
              <a:t>按</a:t>
            </a:r>
            <a:r>
              <a:rPr altLang="zh-CN" sz="1500" b="1" dirty="0">
                <a:solidFill>
                  <a:schemeClr val="accent2"/>
                </a:solidFill>
                <a:sym typeface="+mn-ea"/>
              </a:rPr>
              <a:t>上级支持额度50%</a:t>
            </a:r>
            <a:r>
              <a:rPr lang="zh-CN" sz="1500" b="1" dirty="0">
                <a:solidFill>
                  <a:schemeClr val="accent2"/>
                </a:solidFill>
                <a:sym typeface="+mn-ea"/>
              </a:rPr>
              <a:t>，</a:t>
            </a:r>
            <a:r>
              <a:rPr altLang="zh-CN" sz="1500" b="1" dirty="0">
                <a:solidFill>
                  <a:schemeClr val="accent2"/>
                </a:solidFill>
                <a:sym typeface="+mn-ea"/>
              </a:rPr>
              <a:t>最高100万元</a:t>
            </a:r>
            <a:r>
              <a:rPr lang="zh-CN" sz="1500" b="1" dirty="0">
                <a:solidFill>
                  <a:schemeClr val="tx1"/>
                </a:solidFill>
                <a:sym typeface="+mn-ea"/>
              </a:rPr>
              <a:t>；</a:t>
            </a:r>
            <a:endParaRPr lang="zh-CN" sz="1500" b="1" dirty="0" smtClean="0">
              <a:solidFill>
                <a:schemeClr val="tx1"/>
              </a:solidFill>
              <a:sym typeface="+mn-ea"/>
            </a:endParaRPr>
          </a:p>
        </p:txBody>
      </p:sp>
      <p:sp>
        <p:nvSpPr>
          <p:cNvPr id="87" name="矩形 86"/>
          <p:cNvSpPr/>
          <p:nvPr/>
        </p:nvSpPr>
        <p:spPr>
          <a:xfrm>
            <a:off x="912971" y="3853623"/>
            <a:ext cx="7660577" cy="861774"/>
          </a:xfrm>
          <a:prstGeom prst="rect">
            <a:avLst/>
          </a:prstGeom>
        </p:spPr>
        <p:txBody>
          <a:bodyPr wrap="square">
            <a:spAutoFit/>
          </a:bodyPr>
          <a:lstStyle/>
          <a:p>
            <a:pPr algn="just">
              <a:lnSpc>
                <a:spcPts val="3000"/>
              </a:lnSpc>
            </a:pPr>
            <a:r>
              <a:rPr lang="zh-CN" altLang="zh-CN" b="1" dirty="0">
                <a:sym typeface="+mn-ea"/>
              </a:rPr>
              <a:t>大型展览支持</a:t>
            </a:r>
            <a:r>
              <a:rPr lang="zh-CN" altLang="en-US" b="1" dirty="0" smtClean="0">
                <a:solidFill>
                  <a:schemeClr val="tx1">
                    <a:lumMod val="75000"/>
                    <a:lumOff val="25000"/>
                  </a:schemeClr>
                </a:solidFill>
                <a:sym typeface="+mn-ea"/>
              </a:rPr>
              <a:t>  </a:t>
            </a:r>
            <a:r>
              <a:rPr sz="1500" dirty="0" smtClean="0">
                <a:solidFill>
                  <a:schemeClr val="tx1"/>
                </a:solidFill>
                <a:sym typeface="+mn-ea"/>
              </a:rPr>
              <a:t>对在福田区举办</a:t>
            </a:r>
            <a:r>
              <a:rPr sz="1500" dirty="0">
                <a:solidFill>
                  <a:schemeClr val="tx1"/>
                </a:solidFill>
                <a:sym typeface="+mn-ea"/>
              </a:rPr>
              <a:t>、单日展览面积20000平方米及以上的展览活动，对超出20000平方米的展览面积，按每平方米10元的标准给予展览机构支持</a:t>
            </a:r>
            <a:r>
              <a:rPr lang="zh-CN" sz="1500" dirty="0">
                <a:solidFill>
                  <a:schemeClr val="tx1"/>
                </a:solidFill>
                <a:sym typeface="+mn-ea"/>
              </a:rPr>
              <a:t>，</a:t>
            </a:r>
            <a:r>
              <a:rPr altLang="zh-CN" sz="1500" b="1" dirty="0">
                <a:solidFill>
                  <a:schemeClr val="accent2"/>
                </a:solidFill>
                <a:sym typeface="+mn-ea"/>
              </a:rPr>
              <a:t>每年最高100</a:t>
            </a:r>
            <a:r>
              <a:rPr altLang="zh-CN" sz="1500" b="1" dirty="0" smtClean="0">
                <a:solidFill>
                  <a:schemeClr val="accent2"/>
                </a:solidFill>
                <a:sym typeface="+mn-ea"/>
              </a:rPr>
              <a:t>万</a:t>
            </a:r>
            <a:r>
              <a:rPr lang="zh-CN" sz="1500" dirty="0" smtClean="0">
                <a:solidFill>
                  <a:schemeClr val="tx1"/>
                </a:solidFill>
                <a:sym typeface="+mn-ea"/>
              </a:rPr>
              <a:t>；</a:t>
            </a:r>
            <a:endParaRPr lang="zh-CN" sz="1500" dirty="0">
              <a:solidFill>
                <a:schemeClr val="tx1"/>
              </a:solidFill>
              <a:sym typeface="+mn-ea"/>
            </a:endParaRPr>
          </a:p>
        </p:txBody>
      </p:sp>
      <p:sp>
        <p:nvSpPr>
          <p:cNvPr id="88" name="矩形 87"/>
          <p:cNvSpPr/>
          <p:nvPr/>
        </p:nvSpPr>
        <p:spPr>
          <a:xfrm>
            <a:off x="935832" y="2912675"/>
            <a:ext cx="7537050" cy="861774"/>
          </a:xfrm>
          <a:prstGeom prst="rect">
            <a:avLst/>
          </a:prstGeom>
        </p:spPr>
        <p:txBody>
          <a:bodyPr wrap="square">
            <a:spAutoFit/>
          </a:bodyPr>
          <a:lstStyle/>
          <a:p>
            <a:pPr algn="just">
              <a:lnSpc>
                <a:spcPts val="3000"/>
              </a:lnSpc>
            </a:pPr>
            <a:r>
              <a:rPr lang="zh-CN" altLang="zh-CN" b="1" dirty="0">
                <a:sym typeface="+mn-ea"/>
              </a:rPr>
              <a:t>保费支持</a:t>
            </a:r>
            <a:r>
              <a:rPr lang="zh-CN" altLang="en-US" dirty="0">
                <a:solidFill>
                  <a:schemeClr val="tx1">
                    <a:lumMod val="75000"/>
                    <a:lumOff val="25000"/>
                  </a:schemeClr>
                </a:solidFill>
                <a:sym typeface="+mn-ea"/>
              </a:rPr>
              <a:t>  </a:t>
            </a:r>
            <a:r>
              <a:rPr altLang="zh-CN" sz="1500" dirty="0" err="1" smtClean="0">
                <a:solidFill>
                  <a:schemeClr val="tx1"/>
                </a:solidFill>
                <a:sym typeface="+mn-ea"/>
              </a:rPr>
              <a:t>规模以上企业在中国出口信用</a:t>
            </a:r>
            <a:r>
              <a:rPr altLang="zh-CN" sz="1500" dirty="0" err="1">
                <a:solidFill>
                  <a:schemeClr val="tx1"/>
                </a:solidFill>
                <a:sym typeface="+mn-ea"/>
              </a:rPr>
              <a:t>、中国人民财产、中国平安财产、中国太平洋财产</a:t>
            </a:r>
            <a:r>
              <a:rPr lang="zh-CN" sz="1500" dirty="0">
                <a:solidFill>
                  <a:schemeClr val="tx1"/>
                </a:solidFill>
                <a:sym typeface="+mn-ea"/>
              </a:rPr>
              <a:t>和</a:t>
            </a:r>
            <a:r>
              <a:rPr altLang="zh-CN" sz="1500" dirty="0">
                <a:solidFill>
                  <a:schemeClr val="tx1"/>
                </a:solidFill>
                <a:sym typeface="+mn-ea"/>
              </a:rPr>
              <a:t>中国大地财产等</a:t>
            </a:r>
            <a:r>
              <a:rPr altLang="zh-CN" sz="1500" b="1" dirty="0">
                <a:solidFill>
                  <a:schemeClr val="tx1"/>
                </a:solidFill>
                <a:sym typeface="+mn-ea"/>
              </a:rPr>
              <a:t>五家深圳分公司</a:t>
            </a:r>
            <a:r>
              <a:rPr altLang="zh-CN" sz="1500" dirty="0">
                <a:solidFill>
                  <a:schemeClr val="tx1"/>
                </a:solidFill>
                <a:sym typeface="+mn-ea"/>
              </a:rPr>
              <a:t>投保出口信用保险，按</a:t>
            </a:r>
            <a:r>
              <a:rPr altLang="zh-CN" sz="1500" b="1" dirty="0">
                <a:solidFill>
                  <a:schemeClr val="accent2"/>
                </a:solidFill>
                <a:sym typeface="+mn-ea"/>
              </a:rPr>
              <a:t>保费48%</a:t>
            </a:r>
            <a:r>
              <a:rPr lang="zh-CN" sz="1500" b="1" dirty="0">
                <a:solidFill>
                  <a:schemeClr val="accent2"/>
                </a:solidFill>
                <a:sym typeface="+mn-ea"/>
              </a:rPr>
              <a:t>，</a:t>
            </a:r>
            <a:r>
              <a:rPr altLang="zh-CN" sz="1500" b="1" dirty="0">
                <a:solidFill>
                  <a:schemeClr val="accent2"/>
                </a:solidFill>
                <a:sym typeface="+mn-ea"/>
              </a:rPr>
              <a:t>最高100</a:t>
            </a:r>
            <a:r>
              <a:rPr altLang="zh-CN" sz="1500" b="1" dirty="0" smtClean="0">
                <a:solidFill>
                  <a:schemeClr val="accent2"/>
                </a:solidFill>
                <a:sym typeface="+mn-ea"/>
              </a:rPr>
              <a:t>万</a:t>
            </a:r>
            <a:r>
              <a:rPr lang="zh-CN" sz="1500" b="1" dirty="0" smtClean="0">
                <a:solidFill>
                  <a:schemeClr val="tx1"/>
                </a:solidFill>
                <a:sym typeface="+mn-ea"/>
              </a:rPr>
              <a:t>；</a:t>
            </a:r>
            <a:endParaRPr lang="zh-CN" sz="1500" b="1" dirty="0">
              <a:solidFill>
                <a:schemeClr val="tx1"/>
              </a:solidFill>
              <a:sym typeface="+mn-ea"/>
            </a:endParaRPr>
          </a:p>
        </p:txBody>
      </p:sp>
      <p:sp>
        <p:nvSpPr>
          <p:cNvPr id="92" name="圆角矩形 91"/>
          <p:cNvSpPr/>
          <p:nvPr/>
        </p:nvSpPr>
        <p:spPr>
          <a:xfrm>
            <a:off x="747514" y="1621421"/>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947738" y="1911095"/>
            <a:ext cx="7567088" cy="18373"/>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44880" y="4860106"/>
            <a:ext cx="7569946" cy="861774"/>
          </a:xfrm>
          <a:prstGeom prst="rect">
            <a:avLst/>
          </a:prstGeom>
        </p:spPr>
        <p:txBody>
          <a:bodyPr wrap="square">
            <a:spAutoFit/>
          </a:bodyPr>
          <a:lstStyle/>
          <a:p>
            <a:pPr algn="just">
              <a:lnSpc>
                <a:spcPts val="3000"/>
              </a:lnSpc>
            </a:pPr>
            <a:r>
              <a:rPr lang="zh-CN" altLang="zh-CN" b="1" dirty="0">
                <a:sym typeface="+mn-ea"/>
              </a:rPr>
              <a:t>国际认证支持</a:t>
            </a:r>
            <a:r>
              <a:rPr dirty="0"/>
              <a:t>  </a:t>
            </a:r>
            <a:r>
              <a:rPr lang="en-US" dirty="0" smtClean="0">
                <a:solidFill>
                  <a:schemeClr val="tx1"/>
                </a:solidFill>
              </a:rPr>
              <a:t> </a:t>
            </a:r>
            <a:r>
              <a:rPr altLang="zh-CN" sz="1500" dirty="0">
                <a:solidFill>
                  <a:schemeClr val="tx1"/>
                </a:solidFill>
                <a:sym typeface="+mn-ea"/>
              </a:rPr>
              <a:t>对上年度获得国际展览业协会（UFI）等国际展览机构认证的展会、福田区展览机构，给予</a:t>
            </a:r>
            <a:r>
              <a:rPr altLang="zh-CN" sz="1500" b="1" dirty="0">
                <a:solidFill>
                  <a:schemeClr val="accent2"/>
                </a:solidFill>
                <a:sym typeface="+mn-ea"/>
              </a:rPr>
              <a:t>20万元</a:t>
            </a:r>
            <a:r>
              <a:rPr altLang="zh-CN" sz="1500" dirty="0">
                <a:solidFill>
                  <a:schemeClr val="tx1"/>
                </a:solidFill>
                <a:sym typeface="+mn-ea"/>
              </a:rPr>
              <a:t>一次性支持</a:t>
            </a:r>
            <a:r>
              <a:rPr lang="zh-CN" sz="1500" dirty="0">
                <a:solidFill>
                  <a:schemeClr val="tx1"/>
                </a:solidFill>
                <a:sym typeface="+mn-ea"/>
              </a:rPr>
              <a:t>。</a:t>
            </a:r>
            <a:endParaRPr lang="zh-CN" sz="1500" b="1" dirty="0" smtClean="0">
              <a:solidFill>
                <a:schemeClr val="tx1"/>
              </a:solidFill>
              <a:sym typeface="+mn-ea"/>
            </a:endParaRPr>
          </a:p>
        </p:txBody>
      </p:sp>
      <p:sp>
        <p:nvSpPr>
          <p:cNvPr id="7" name="文本框 6"/>
          <p:cNvSpPr txBox="1"/>
          <p:nvPr>
            <p:custDataLst>
              <p:tags r:id="rId2"/>
            </p:custDataLst>
          </p:nvPr>
        </p:nvSpPr>
        <p:spPr>
          <a:xfrm rot="16200000">
            <a:off x="565309" y="4951948"/>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3"/>
            </p:custDataLst>
          </p:nvPr>
        </p:nvSpPr>
        <p:spPr>
          <a:xfrm rot="16200000">
            <a:off x="565309" y="2051733"/>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custDataLst>
              <p:tags r:id="rId4"/>
            </p:custDataLst>
          </p:nvPr>
        </p:nvSpPr>
        <p:spPr>
          <a:xfrm rot="16200000">
            <a:off x="564356" y="3011438"/>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8" name="文本框 7"/>
          <p:cNvSpPr txBox="1"/>
          <p:nvPr>
            <p:custDataLst>
              <p:tags r:id="rId5"/>
            </p:custDataLst>
          </p:nvPr>
        </p:nvSpPr>
        <p:spPr>
          <a:xfrm rot="16200000">
            <a:off x="565309" y="3935975"/>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nvSpPr>
        <p:spPr>
          <a:xfrm>
            <a:off x="961708" y="-14129"/>
            <a:ext cx="4640580" cy="506730"/>
          </a:xfrm>
          <a:prstGeom prst="rect">
            <a:avLst/>
          </a:prstGeom>
          <a:noFill/>
        </p:spPr>
        <p:txBody>
          <a:bodyPr wrap="none" rtlCol="0" anchor="t">
            <a:spAutoFit/>
          </a:bodyPr>
          <a:lstStyle/>
          <a:p>
            <a:r>
              <a:rPr lang="zh-CN" altLang="zh-CN" sz="2700" b="1" dirty="0">
                <a:solidFill>
                  <a:schemeClr val="tx1"/>
                </a:solidFill>
                <a:latin typeface="+mn-ea"/>
                <a:sym typeface="+mn-ea"/>
              </a:rPr>
              <a:t>支持现代服务业发展若干政策</a:t>
            </a:r>
            <a:endParaRPr lang="zh-CN" altLang="zh-CN" sz="2700" b="1" dirty="0">
              <a:solidFill>
                <a:schemeClr val="tx1"/>
              </a:solidFill>
              <a:latin typeface="+mn-ea"/>
              <a:sym typeface="+mn-ea"/>
            </a:endParaRPr>
          </a:p>
        </p:txBody>
      </p:sp>
      <p:grpSp>
        <p:nvGrpSpPr>
          <p:cNvPr id="9" name="组合 8"/>
          <p:cNvGrpSpPr/>
          <p:nvPr/>
        </p:nvGrpSpPr>
        <p:grpSpPr>
          <a:xfrm>
            <a:off x="0" y="-13970"/>
            <a:ext cx="9144000" cy="845820"/>
            <a:chOff x="0" y="-22"/>
            <a:chExt cx="14400" cy="1332"/>
          </a:xfrm>
        </p:grpSpPr>
        <p:sp>
          <p:nvSpPr>
            <p:cNvPr id="12" name="矩形 11"/>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5" y="-22"/>
              <a:ext cx="1510" cy="1332"/>
              <a:chOff x="-277015" y="-44449"/>
              <a:chExt cx="1138555" cy="1079500"/>
            </a:xfrm>
          </p:grpSpPr>
          <p:sp>
            <p:nvSpPr>
              <p:cNvPr id="16" name="矩形 15"/>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p:cNvSpPr txBox="1"/>
          <p:nvPr/>
        </p:nvSpPr>
        <p:spPr>
          <a:xfrm>
            <a:off x="860990" y="1321252"/>
            <a:ext cx="2551748" cy="338554"/>
          </a:xfrm>
          <a:prstGeom prst="rect">
            <a:avLst/>
          </a:prstGeom>
          <a:noFill/>
        </p:spPr>
        <p:txBody>
          <a:bodyPr wrap="square" rtlCol="0">
            <a:spAutoFit/>
          </a:bodyPr>
          <a:lstStyle/>
          <a:p>
            <a:r>
              <a:rPr lang="zh-CN" altLang="en-US" sz="1600" b="1" dirty="0">
                <a:solidFill>
                  <a:schemeClr val="tx1"/>
                </a:solidFill>
              </a:rPr>
              <a:t>重点经贸活动支持</a:t>
            </a:r>
            <a:endParaRPr lang="zh-CN" altLang="en-US" sz="1600" b="1" dirty="0">
              <a:solidFill>
                <a:schemeClr val="tx1"/>
              </a:solidFill>
            </a:endParaRPr>
          </a:p>
        </p:txBody>
      </p:sp>
      <p:sp>
        <p:nvSpPr>
          <p:cNvPr id="79" name="圆角矩形 78"/>
          <p:cNvSpPr/>
          <p:nvPr/>
        </p:nvSpPr>
        <p:spPr>
          <a:xfrm>
            <a:off x="672673" y="1371914"/>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4" name="直接连接符 3"/>
          <p:cNvCxnSpPr/>
          <p:nvPr>
            <p:custDataLst>
              <p:tags r:id="rId1"/>
            </p:custDataLst>
          </p:nvPr>
        </p:nvCxnSpPr>
        <p:spPr>
          <a:xfrm>
            <a:off x="650488" y="1679869"/>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38607" y="1682726"/>
            <a:ext cx="7709776" cy="811376"/>
          </a:xfrm>
          <a:prstGeom prst="rect">
            <a:avLst/>
          </a:prstGeom>
        </p:spPr>
        <p:txBody>
          <a:bodyPr wrap="square">
            <a:spAutoFit/>
          </a:bodyPr>
          <a:lstStyle/>
          <a:p>
            <a:pPr indent="0">
              <a:lnSpc>
                <a:spcPts val="3000"/>
              </a:lnSpc>
              <a:buClr>
                <a:srgbClr val="D8090F"/>
              </a:buClr>
              <a:buFont typeface="+mj-lt"/>
              <a:buNone/>
            </a:pPr>
            <a:r>
              <a:rPr lang="zh-CN" altLang="zh-CN" b="1" dirty="0">
                <a:sym typeface="+mn-ea"/>
              </a:rPr>
              <a:t>承办单位支持</a:t>
            </a:r>
            <a:r>
              <a:rPr dirty="0"/>
              <a:t>  </a:t>
            </a:r>
            <a:r>
              <a:rPr lang="en-US" dirty="0" smtClean="0"/>
              <a:t> </a:t>
            </a:r>
            <a:r>
              <a:rPr altLang="zh-CN" sz="1500" dirty="0">
                <a:sym typeface="+mn-ea"/>
              </a:rPr>
              <a:t>对承办重点经贸活动</a:t>
            </a:r>
            <a:r>
              <a:rPr lang="zh-CN" sz="1500" dirty="0">
                <a:sym typeface="+mn-ea"/>
              </a:rPr>
              <a:t>，</a:t>
            </a:r>
            <a:r>
              <a:rPr altLang="zh-CN" sz="1500" dirty="0">
                <a:sym typeface="+mn-ea"/>
              </a:rPr>
              <a:t>按实际</a:t>
            </a:r>
            <a:r>
              <a:rPr altLang="zh-CN" sz="1500" b="1" dirty="0">
                <a:solidFill>
                  <a:schemeClr val="tx1"/>
                </a:solidFill>
                <a:sym typeface="+mn-ea"/>
              </a:rPr>
              <a:t>费用50%</a:t>
            </a:r>
            <a:r>
              <a:rPr lang="zh-CN" sz="1500" b="1" dirty="0">
                <a:solidFill>
                  <a:schemeClr val="tx1"/>
                </a:solidFill>
                <a:sym typeface="+mn-ea"/>
              </a:rPr>
              <a:t>，</a:t>
            </a:r>
            <a:r>
              <a:rPr altLang="zh-CN" sz="1500" b="1" dirty="0">
                <a:solidFill>
                  <a:schemeClr val="accent2"/>
                </a:solidFill>
                <a:sym typeface="+mn-ea"/>
              </a:rPr>
              <a:t>最高200万元；</a:t>
            </a:r>
            <a:r>
              <a:rPr altLang="zh-CN" sz="1500" dirty="0">
                <a:sym typeface="+mn-ea"/>
              </a:rPr>
              <a:t>利用</a:t>
            </a:r>
            <a:r>
              <a:rPr altLang="zh-CN" sz="1500" b="1" dirty="0">
                <a:solidFill>
                  <a:schemeClr val="accent2"/>
                </a:solidFill>
                <a:sym typeface="+mn-ea"/>
              </a:rPr>
              <a:t>“福田购物节”</a:t>
            </a:r>
            <a:r>
              <a:rPr altLang="zh-CN" sz="1500" dirty="0">
                <a:sym typeface="+mn-ea"/>
              </a:rPr>
              <a:t>促消费活动平台</a:t>
            </a:r>
            <a:r>
              <a:rPr lang="zh-CN" altLang="en-US" sz="1500" dirty="0">
                <a:sym typeface="+mn-ea"/>
              </a:rPr>
              <a:t>（</a:t>
            </a:r>
            <a:r>
              <a:rPr altLang="zh-CN" sz="1500" dirty="0">
                <a:sym typeface="+mn-ea"/>
              </a:rPr>
              <a:t>备案</a:t>
            </a:r>
            <a:r>
              <a:rPr lang="zh-CN" altLang="en-US" sz="1500" dirty="0">
                <a:sym typeface="+mn-ea"/>
              </a:rPr>
              <a:t>）</a:t>
            </a:r>
            <a:r>
              <a:rPr altLang="zh-CN" sz="1500" dirty="0">
                <a:sym typeface="+mn-ea"/>
              </a:rPr>
              <a:t>，按实际投入的50%</a:t>
            </a:r>
            <a:r>
              <a:rPr lang="zh-CN" sz="1500" dirty="0">
                <a:sym typeface="+mn-ea"/>
              </a:rPr>
              <a:t>，</a:t>
            </a:r>
            <a:r>
              <a:rPr altLang="zh-CN" sz="1500" b="1" dirty="0">
                <a:solidFill>
                  <a:schemeClr val="accent2"/>
                </a:solidFill>
                <a:sym typeface="+mn-ea"/>
              </a:rPr>
              <a:t>最高20万元；</a:t>
            </a:r>
            <a:endParaRPr lang="zh-CN" sz="1500" b="1" dirty="0" smtClean="0">
              <a:solidFill>
                <a:srgbClr val="E94236"/>
              </a:solidFill>
              <a:sym typeface="+mn-ea"/>
            </a:endParaRPr>
          </a:p>
        </p:txBody>
      </p:sp>
      <p:sp>
        <p:nvSpPr>
          <p:cNvPr id="2" name="矩形 1"/>
          <p:cNvSpPr/>
          <p:nvPr/>
        </p:nvSpPr>
        <p:spPr>
          <a:xfrm>
            <a:off x="807174" y="2915065"/>
            <a:ext cx="7716041" cy="1630045"/>
          </a:xfrm>
          <a:prstGeom prst="rect">
            <a:avLst/>
          </a:prstGeom>
        </p:spPr>
        <p:txBody>
          <a:bodyPr wrap="square">
            <a:spAutoFit/>
          </a:bodyPr>
          <a:lstStyle/>
          <a:p>
            <a:pPr algn="just">
              <a:lnSpc>
                <a:spcPts val="3000"/>
              </a:lnSpc>
            </a:pPr>
            <a:r>
              <a:rPr lang="zh-CN" altLang="zh-CN" b="1" dirty="0">
                <a:sym typeface="+mn-ea"/>
              </a:rPr>
              <a:t>区政府组团的重点经贸活动支持</a:t>
            </a:r>
            <a:r>
              <a:rPr lang="zh-CN" altLang="en-US" b="1" dirty="0" smtClean="0">
                <a:solidFill>
                  <a:schemeClr val="tx1">
                    <a:lumMod val="75000"/>
                    <a:lumOff val="25000"/>
                  </a:schemeClr>
                </a:solidFill>
                <a:sym typeface="+mn-ea"/>
              </a:rPr>
              <a:t>    </a:t>
            </a:r>
            <a:r>
              <a:rPr altLang="zh-CN" sz="1500" b="1" dirty="0">
                <a:solidFill>
                  <a:schemeClr val="accent2"/>
                </a:solidFill>
                <a:sym typeface="+mn-ea"/>
              </a:rPr>
              <a:t>区政府组团</a:t>
            </a:r>
            <a:r>
              <a:rPr altLang="zh-CN" sz="1500" dirty="0">
                <a:sym typeface="+mn-ea"/>
              </a:rPr>
              <a:t>参加的重点经贸活动，对承办单位和参加企业实际发生经费，</a:t>
            </a:r>
            <a:r>
              <a:rPr altLang="zh-CN" sz="1500" b="1" dirty="0">
                <a:solidFill>
                  <a:schemeClr val="accent2"/>
                </a:solidFill>
                <a:sym typeface="+mn-ea"/>
              </a:rPr>
              <a:t>最高全额支持；</a:t>
            </a:r>
            <a:r>
              <a:rPr altLang="zh-CN" sz="1500" dirty="0">
                <a:sym typeface="+mn-ea"/>
              </a:rPr>
              <a:t>在</a:t>
            </a:r>
            <a:r>
              <a:rPr altLang="zh-CN" sz="1500" b="1" dirty="0">
                <a:solidFill>
                  <a:schemeClr val="accent2"/>
                </a:solidFill>
                <a:sym typeface="+mn-ea"/>
              </a:rPr>
              <a:t>中国国际消费电子展示交易中心</a:t>
            </a:r>
            <a:r>
              <a:rPr altLang="zh-CN" sz="1500" dirty="0">
                <a:sym typeface="+mn-ea"/>
              </a:rPr>
              <a:t>举办的新品发布、主题宣传等活动</a:t>
            </a:r>
            <a:r>
              <a:rPr lang="zh-CN" altLang="en-US" sz="1500" dirty="0">
                <a:sym typeface="+mn-ea"/>
              </a:rPr>
              <a:t>，</a:t>
            </a:r>
            <a:r>
              <a:rPr altLang="zh-CN" sz="1500" b="1" dirty="0">
                <a:solidFill>
                  <a:schemeClr val="accent2"/>
                </a:solidFill>
                <a:sym typeface="+mn-ea"/>
              </a:rPr>
              <a:t>最高500万元。</a:t>
            </a:r>
            <a:endParaRPr altLang="zh-CN" sz="1500" b="1" dirty="0">
              <a:solidFill>
                <a:schemeClr val="accent2"/>
              </a:solidFill>
              <a:sym typeface="+mn-ea"/>
            </a:endParaRPr>
          </a:p>
          <a:p>
            <a:pPr algn="just">
              <a:lnSpc>
                <a:spcPts val="3000"/>
              </a:lnSpc>
            </a:pPr>
            <a:endParaRPr lang="en-US" altLang="zh-CN" sz="1500" b="1" dirty="0">
              <a:solidFill>
                <a:srgbClr val="E94236"/>
              </a:solidFill>
              <a:sym typeface="+mn-ea"/>
            </a:endParaRPr>
          </a:p>
        </p:txBody>
      </p:sp>
      <p:sp>
        <p:nvSpPr>
          <p:cNvPr id="6" name="矩形 5"/>
          <p:cNvSpPr/>
          <p:nvPr/>
        </p:nvSpPr>
        <p:spPr>
          <a:xfrm>
            <a:off x="834796" y="2502270"/>
            <a:ext cx="7919085" cy="424732"/>
          </a:xfrm>
          <a:prstGeom prst="rect">
            <a:avLst/>
          </a:prstGeom>
        </p:spPr>
        <p:txBody>
          <a:bodyPr wrap="square">
            <a:spAutoFit/>
          </a:bodyPr>
          <a:lstStyle/>
          <a:p>
            <a:pPr algn="just">
              <a:lnSpc>
                <a:spcPct val="120000"/>
              </a:lnSpc>
            </a:pPr>
            <a:r>
              <a:rPr lang="zh-CN" altLang="zh-CN" b="1" dirty="0">
                <a:sym typeface="+mn-ea"/>
              </a:rPr>
              <a:t>参展企业支持</a:t>
            </a:r>
            <a:r>
              <a:rPr lang="zh-CN" altLang="en-US" dirty="0">
                <a:solidFill>
                  <a:schemeClr val="tx1">
                    <a:lumMod val="75000"/>
                    <a:lumOff val="25000"/>
                  </a:schemeClr>
                </a:solidFill>
                <a:sym typeface="+mn-ea"/>
              </a:rPr>
              <a:t>  </a:t>
            </a:r>
            <a:r>
              <a:rPr lang="zh-CN" altLang="en-US" dirty="0" smtClean="0">
                <a:solidFill>
                  <a:schemeClr val="tx1">
                    <a:lumMod val="75000"/>
                    <a:lumOff val="25000"/>
                  </a:schemeClr>
                </a:solidFill>
                <a:sym typeface="+mn-ea"/>
              </a:rPr>
              <a:t>   </a:t>
            </a:r>
            <a:r>
              <a:rPr altLang="zh-CN" sz="1500" dirty="0">
                <a:sym typeface="+mn-ea"/>
              </a:rPr>
              <a:t>参加重点经贸活动，按实际费用50%</a:t>
            </a:r>
            <a:r>
              <a:rPr lang="zh-CN" sz="1500" dirty="0">
                <a:sym typeface="+mn-ea"/>
              </a:rPr>
              <a:t>，</a:t>
            </a:r>
            <a:r>
              <a:rPr altLang="zh-CN" sz="1500" b="1" dirty="0">
                <a:solidFill>
                  <a:schemeClr val="accent2"/>
                </a:solidFill>
                <a:sym typeface="+mn-ea"/>
              </a:rPr>
              <a:t>最高50万元；</a:t>
            </a:r>
            <a:endParaRPr lang="zh-CN" sz="1500" b="1" dirty="0">
              <a:solidFill>
                <a:srgbClr val="E94236"/>
              </a:solidFill>
              <a:sym typeface="+mn-ea"/>
            </a:endParaRPr>
          </a:p>
        </p:txBody>
      </p:sp>
      <p:sp>
        <p:nvSpPr>
          <p:cNvPr id="10" name="文本框 9"/>
          <p:cNvSpPr txBox="1"/>
          <p:nvPr/>
        </p:nvSpPr>
        <p:spPr>
          <a:xfrm>
            <a:off x="914876" y="4319439"/>
            <a:ext cx="2551748" cy="338554"/>
          </a:xfrm>
          <a:prstGeom prst="rect">
            <a:avLst/>
          </a:prstGeom>
          <a:noFill/>
        </p:spPr>
        <p:txBody>
          <a:bodyPr wrap="square" rtlCol="0">
            <a:spAutoFit/>
          </a:bodyPr>
          <a:lstStyle/>
          <a:p>
            <a:r>
              <a:rPr lang="zh-CN" altLang="en-US" sz="1600" b="1" dirty="0">
                <a:solidFill>
                  <a:schemeClr val="tx1"/>
                </a:solidFill>
              </a:rPr>
              <a:t>园区支持</a:t>
            </a:r>
            <a:endParaRPr lang="zh-CN" altLang="en-US" sz="1600" b="1" dirty="0">
              <a:solidFill>
                <a:schemeClr val="tx1"/>
              </a:solidFill>
            </a:endParaRPr>
          </a:p>
        </p:txBody>
      </p:sp>
      <p:sp>
        <p:nvSpPr>
          <p:cNvPr id="11" name="矩形 10"/>
          <p:cNvSpPr/>
          <p:nvPr/>
        </p:nvSpPr>
        <p:spPr>
          <a:xfrm>
            <a:off x="886778" y="4764327"/>
            <a:ext cx="7980045" cy="424732"/>
          </a:xfrm>
          <a:prstGeom prst="rect">
            <a:avLst/>
          </a:prstGeom>
        </p:spPr>
        <p:txBody>
          <a:bodyPr wrap="square">
            <a:spAutoFit/>
          </a:bodyPr>
          <a:lstStyle/>
          <a:p>
            <a:pPr algn="just">
              <a:lnSpc>
                <a:spcPct val="120000"/>
              </a:lnSpc>
            </a:pPr>
            <a:r>
              <a:rPr lang="zh-CN" altLang="zh-CN" b="1" dirty="0">
                <a:sym typeface="+mn-ea"/>
              </a:rPr>
              <a:t>产业园区支持    </a:t>
            </a:r>
            <a:r>
              <a:rPr lang="zh-CN" altLang="zh-CN" sz="1500" dirty="0" smtClean="0">
                <a:sym typeface="+mn-ea"/>
              </a:rPr>
              <a:t>在福田建设专业产业园</a:t>
            </a:r>
            <a:r>
              <a:rPr lang="zh-CN" altLang="en-US" sz="1500" dirty="0" smtClean="0">
                <a:sym typeface="+mn-ea"/>
              </a:rPr>
              <a:t>（</a:t>
            </a:r>
            <a:r>
              <a:rPr lang="zh-CN" altLang="zh-CN" sz="1500" dirty="0" smtClean="0">
                <a:sym typeface="+mn-ea"/>
              </a:rPr>
              <a:t>备案</a:t>
            </a:r>
            <a:r>
              <a:rPr lang="zh-CN" altLang="en-US" sz="1500" dirty="0" smtClean="0">
                <a:sym typeface="+mn-ea"/>
              </a:rPr>
              <a:t>）</a:t>
            </a:r>
            <a:r>
              <a:rPr lang="zh-CN" altLang="zh-CN" sz="1500" dirty="0" smtClean="0">
                <a:sym typeface="+mn-ea"/>
              </a:rPr>
              <a:t>，按投资额20%，</a:t>
            </a:r>
            <a:r>
              <a:rPr lang="zh-CN" altLang="zh-CN" sz="1500" b="1" dirty="0" smtClean="0">
                <a:solidFill>
                  <a:schemeClr val="accent2"/>
                </a:solidFill>
                <a:sym typeface="+mn-ea"/>
              </a:rPr>
              <a:t>最高500万元；</a:t>
            </a:r>
            <a:endParaRPr lang="zh-CN" altLang="zh-CN" sz="1500" b="1" dirty="0" smtClean="0">
              <a:solidFill>
                <a:schemeClr val="accent2"/>
              </a:solidFill>
              <a:sym typeface="+mn-ea"/>
            </a:endParaRPr>
          </a:p>
        </p:txBody>
      </p:sp>
      <p:sp>
        <p:nvSpPr>
          <p:cNvPr id="15" name="圆角矩形 14"/>
          <p:cNvSpPr/>
          <p:nvPr/>
        </p:nvSpPr>
        <p:spPr>
          <a:xfrm>
            <a:off x="746561" y="4410106"/>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8" name="直接连接符 17"/>
          <p:cNvCxnSpPr/>
          <p:nvPr>
            <p:custDataLst>
              <p:tags r:id="rId2"/>
            </p:custDataLst>
          </p:nvPr>
        </p:nvCxnSpPr>
        <p:spPr>
          <a:xfrm>
            <a:off x="924401" y="4678055"/>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82015" y="5291636"/>
            <a:ext cx="7980045" cy="424732"/>
          </a:xfrm>
          <a:prstGeom prst="rect">
            <a:avLst/>
          </a:prstGeom>
        </p:spPr>
        <p:txBody>
          <a:bodyPr wrap="square">
            <a:spAutoFit/>
          </a:bodyPr>
          <a:lstStyle/>
          <a:p>
            <a:pPr algn="just">
              <a:lnSpc>
                <a:spcPct val="120000"/>
              </a:lnSpc>
            </a:pPr>
            <a:r>
              <a:rPr lang="zh-CN" altLang="zh-CN" b="1" dirty="0" smtClean="0">
                <a:sym typeface="+mn-ea"/>
              </a:rPr>
              <a:t>园区企业房租支持</a:t>
            </a:r>
            <a:r>
              <a:rPr lang="zh-CN" altLang="zh-CN" b="1" dirty="0">
                <a:sym typeface="+mn-ea"/>
              </a:rPr>
              <a:t>   </a:t>
            </a:r>
            <a:r>
              <a:rPr lang="zh-CN" altLang="zh-CN" sz="1500" dirty="0">
                <a:sym typeface="+mn-ea"/>
              </a:rPr>
              <a:t>按</a:t>
            </a:r>
            <a:r>
              <a:rPr lang="zh-CN" altLang="zh-CN" sz="1500" b="1" dirty="0" smtClean="0">
                <a:solidFill>
                  <a:schemeClr val="accent2"/>
                </a:solidFill>
                <a:sym typeface="+mn-ea"/>
              </a:rPr>
              <a:t>最高30元/㎡/月</a:t>
            </a:r>
            <a:r>
              <a:rPr lang="zh-CN" altLang="zh-CN" sz="1500" dirty="0" smtClean="0">
                <a:sym typeface="+mn-ea"/>
              </a:rPr>
              <a:t>，</a:t>
            </a:r>
            <a:r>
              <a:rPr lang="zh-CN" altLang="zh-CN" sz="1500" dirty="0">
                <a:sym typeface="+mn-ea"/>
              </a:rPr>
              <a:t>不超过1000</a:t>
            </a:r>
            <a:r>
              <a:rPr lang="zh-CN" altLang="zh-CN" sz="1500" dirty="0" smtClean="0">
                <a:sym typeface="+mn-ea"/>
              </a:rPr>
              <a:t>㎡</a:t>
            </a:r>
            <a:r>
              <a:rPr lang="zh-CN" altLang="en-US" sz="1500" dirty="0" smtClean="0">
                <a:sym typeface="+mn-ea"/>
              </a:rPr>
              <a:t>（不</a:t>
            </a:r>
            <a:r>
              <a:rPr lang="zh-CN" altLang="zh-CN" sz="1500" dirty="0">
                <a:sym typeface="+mn-ea"/>
              </a:rPr>
              <a:t>超过3年</a:t>
            </a:r>
            <a:r>
              <a:rPr lang="zh-CN" altLang="en-US" sz="1500" dirty="0" smtClean="0">
                <a:sym typeface="+mn-ea"/>
              </a:rPr>
              <a:t>）。</a:t>
            </a:r>
            <a:endParaRPr lang="zh-CN" altLang="en-US" sz="1500" b="1" dirty="0">
              <a:solidFill>
                <a:schemeClr val="accent2"/>
              </a:solidFill>
            </a:endParaRPr>
          </a:p>
        </p:txBody>
      </p:sp>
      <p:sp>
        <p:nvSpPr>
          <p:cNvPr id="5" name="文本框 4"/>
          <p:cNvSpPr txBox="1"/>
          <p:nvPr>
            <p:custDataLst>
              <p:tags r:id="rId3"/>
            </p:custDataLst>
          </p:nvPr>
        </p:nvSpPr>
        <p:spPr>
          <a:xfrm rot="16200000">
            <a:off x="565309" y="4783853"/>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50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custDataLst>
              <p:tags r:id="rId4"/>
            </p:custDataLst>
          </p:nvPr>
        </p:nvSpPr>
        <p:spPr>
          <a:xfrm rot="16200000">
            <a:off x="574834" y="5311162"/>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51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5"/>
            </p:custDataLst>
          </p:nvPr>
        </p:nvSpPr>
        <p:spPr>
          <a:xfrm rot="16200000">
            <a:off x="490944" y="1820175"/>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6" name="文本框 15"/>
          <p:cNvSpPr txBox="1"/>
          <p:nvPr>
            <p:custDataLst>
              <p:tags r:id="rId6"/>
            </p:custDataLst>
          </p:nvPr>
        </p:nvSpPr>
        <p:spPr>
          <a:xfrm rot="16200000">
            <a:off x="491896" y="2521320"/>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7" name="文本框 16"/>
          <p:cNvSpPr txBox="1"/>
          <p:nvPr>
            <p:custDataLst>
              <p:tags r:id="rId7"/>
            </p:custDataLst>
          </p:nvPr>
        </p:nvSpPr>
        <p:spPr>
          <a:xfrm rot="16200000">
            <a:off x="492849" y="3015440"/>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49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7" name="文本框 6"/>
          <p:cNvSpPr txBox="1"/>
          <p:nvPr/>
        </p:nvSpPr>
        <p:spPr>
          <a:xfrm>
            <a:off x="961708" y="-14129"/>
            <a:ext cx="4640580" cy="506730"/>
          </a:xfrm>
          <a:prstGeom prst="rect">
            <a:avLst/>
          </a:prstGeom>
          <a:noFill/>
        </p:spPr>
        <p:txBody>
          <a:bodyPr wrap="none" rtlCol="0" anchor="t">
            <a:spAutoFit/>
          </a:bodyPr>
          <a:lstStyle/>
          <a:p>
            <a:r>
              <a:rPr lang="zh-CN" altLang="zh-CN" sz="2700" b="1" dirty="0">
                <a:solidFill>
                  <a:schemeClr val="tx1"/>
                </a:solidFill>
                <a:latin typeface="+mn-ea"/>
                <a:sym typeface="+mn-ea"/>
              </a:rPr>
              <a:t>支持现代服务业发展若干政策</a:t>
            </a:r>
            <a:endParaRPr lang="zh-CN" altLang="zh-CN" sz="2700" b="1" dirty="0">
              <a:solidFill>
                <a:schemeClr val="tx1"/>
              </a:solidFill>
              <a:latin typeface="+mn-ea"/>
              <a:sym typeface="+mn-ea"/>
            </a:endParaRPr>
          </a:p>
        </p:txBody>
      </p:sp>
      <p:grpSp>
        <p:nvGrpSpPr>
          <p:cNvPr id="9" name="组合 8"/>
          <p:cNvGrpSpPr/>
          <p:nvPr/>
        </p:nvGrpSpPr>
        <p:grpSpPr>
          <a:xfrm>
            <a:off x="0" y="-13970"/>
            <a:ext cx="9144000" cy="845820"/>
            <a:chOff x="0" y="-22"/>
            <a:chExt cx="14400" cy="1332"/>
          </a:xfrm>
        </p:grpSpPr>
        <p:sp>
          <p:nvSpPr>
            <p:cNvPr id="14" name="矩形 13"/>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20" name="组合 19"/>
            <p:cNvGrpSpPr/>
            <p:nvPr/>
          </p:nvGrpSpPr>
          <p:grpSpPr>
            <a:xfrm>
              <a:off x="5" y="-22"/>
              <a:ext cx="1510" cy="1332"/>
              <a:chOff x="-277015" y="-44449"/>
              <a:chExt cx="1138555" cy="1079500"/>
            </a:xfrm>
          </p:grpSpPr>
          <p:sp>
            <p:nvSpPr>
              <p:cNvPr id="21" name="矩形 2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6" name="文本框 25"/>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1631645"/>
            <a:ext cx="2551748" cy="391160"/>
          </a:xfrm>
          <a:prstGeom prst="rect">
            <a:avLst/>
          </a:prstGeom>
          <a:noFill/>
        </p:spPr>
        <p:txBody>
          <a:bodyPr wrap="square" rtlCol="0">
            <a:spAutoFit/>
          </a:bodyPr>
          <a:lstStyle/>
          <a:p>
            <a:r>
              <a:rPr lang="zh-CN" altLang="en-US" sz="1950" b="1" dirty="0">
                <a:solidFill>
                  <a:schemeClr val="tx1"/>
                </a:solidFill>
              </a:rPr>
              <a:t>贷款贴息支持</a:t>
            </a:r>
            <a:endParaRPr lang="zh-CN" altLang="en-US" sz="1950" b="1" dirty="0">
              <a:solidFill>
                <a:schemeClr val="tx1"/>
              </a:solidFill>
            </a:endParaRPr>
          </a:p>
        </p:txBody>
      </p:sp>
      <p:sp>
        <p:nvSpPr>
          <p:cNvPr id="6" name="圆角矩形 5"/>
          <p:cNvSpPr/>
          <p:nvPr/>
        </p:nvSpPr>
        <p:spPr>
          <a:xfrm>
            <a:off x="756563" y="1682307"/>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86" name="矩形 85"/>
          <p:cNvSpPr/>
          <p:nvPr/>
        </p:nvSpPr>
        <p:spPr>
          <a:xfrm>
            <a:off x="939642" y="2043453"/>
            <a:ext cx="7105400" cy="3087640"/>
          </a:xfrm>
          <a:prstGeom prst="rect">
            <a:avLst/>
          </a:prstGeom>
        </p:spPr>
        <p:txBody>
          <a:bodyPr wrap="square">
            <a:spAutoFit/>
          </a:bodyPr>
          <a:lstStyle/>
          <a:p>
            <a:pPr algn="just">
              <a:lnSpc>
                <a:spcPts val="4000"/>
              </a:lnSpc>
            </a:pPr>
            <a:r>
              <a:rPr lang="zh-CN" altLang="zh-CN" sz="1500" dirty="0">
                <a:sym typeface="+mn-ea"/>
              </a:rPr>
              <a:t>按其上年度1月1日至本年度12月31日、最长连续12个月实际支付利息，</a:t>
            </a:r>
            <a:r>
              <a:rPr lang="zh-CN" altLang="zh-CN" sz="1500" b="1" dirty="0">
                <a:solidFill>
                  <a:schemeClr val="accent2"/>
                </a:solidFill>
                <a:sym typeface="+mn-ea"/>
              </a:rPr>
              <a:t>最高30%，最高120万元</a:t>
            </a:r>
            <a:r>
              <a:rPr lang="zh-CN" altLang="zh-CN" sz="1500" dirty="0">
                <a:sym typeface="+mn-ea"/>
              </a:rPr>
              <a:t>的贴息支持。</a:t>
            </a:r>
            <a:endParaRPr lang="zh-CN" altLang="zh-CN" sz="1500" dirty="0">
              <a:sym typeface="+mn-ea"/>
            </a:endParaRPr>
          </a:p>
          <a:p>
            <a:pPr algn="just">
              <a:lnSpc>
                <a:spcPts val="4000"/>
              </a:lnSpc>
            </a:pPr>
            <a:r>
              <a:rPr lang="zh-CN" altLang="zh-CN" sz="1500" dirty="0">
                <a:sym typeface="+mn-ea"/>
              </a:rPr>
              <a:t>支持对象：</a:t>
            </a:r>
            <a:endParaRPr lang="zh-CN" altLang="zh-CN" sz="1500" dirty="0"/>
          </a:p>
          <a:p>
            <a:pPr algn="just">
              <a:lnSpc>
                <a:spcPts val="4000"/>
              </a:lnSpc>
            </a:pPr>
            <a:r>
              <a:rPr lang="zh-CN" altLang="zh-CN" sz="1500" dirty="0">
                <a:sym typeface="+mn-ea"/>
              </a:rPr>
              <a:t>（1）经福田区认定且上年度在福田区综合贡献重大的总部企业；</a:t>
            </a:r>
            <a:endParaRPr lang="zh-CN" altLang="zh-CN" sz="1500" dirty="0">
              <a:sym typeface="+mn-ea"/>
            </a:endParaRPr>
          </a:p>
          <a:p>
            <a:pPr algn="just">
              <a:lnSpc>
                <a:spcPts val="4000"/>
              </a:lnSpc>
            </a:pPr>
            <a:r>
              <a:rPr lang="zh-CN" altLang="zh-CN" sz="1500" dirty="0">
                <a:sym typeface="+mn-ea"/>
              </a:rPr>
              <a:t>（2） 纳入福田区商业统计，上年度在福田区综合贡献较大的商贸企业；</a:t>
            </a:r>
            <a:endParaRPr lang="zh-CN" altLang="zh-CN" sz="1500" dirty="0">
              <a:sym typeface="+mn-ea"/>
            </a:endParaRPr>
          </a:p>
          <a:p>
            <a:pPr algn="just">
              <a:lnSpc>
                <a:spcPts val="4000"/>
              </a:lnSpc>
            </a:pPr>
            <a:r>
              <a:rPr lang="zh-CN" altLang="zh-CN" sz="1500" dirty="0">
                <a:sym typeface="+mn-ea"/>
              </a:rPr>
              <a:t>（3）上年度规模以上的外贸企业。</a:t>
            </a:r>
            <a:endParaRPr lang="zh-CN" sz="1500" b="1" dirty="0" smtClean="0">
              <a:solidFill>
                <a:srgbClr val="E94236"/>
              </a:solidFill>
              <a:sym typeface="+mn-ea"/>
            </a:endParaRPr>
          </a:p>
        </p:txBody>
      </p:sp>
      <p:sp>
        <p:nvSpPr>
          <p:cNvPr id="16" name="文本框 15"/>
          <p:cNvSpPr txBox="1"/>
          <p:nvPr>
            <p:custDataLst>
              <p:tags r:id="rId1"/>
            </p:custDataLst>
          </p:nvPr>
        </p:nvSpPr>
        <p:spPr>
          <a:xfrm rot="16200000">
            <a:off x="608171" y="2248931"/>
            <a:ext cx="394811"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52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7" name="文本框 6"/>
          <p:cNvSpPr txBox="1"/>
          <p:nvPr/>
        </p:nvSpPr>
        <p:spPr>
          <a:xfrm>
            <a:off x="961708" y="-14129"/>
            <a:ext cx="4640580" cy="506730"/>
          </a:xfrm>
          <a:prstGeom prst="rect">
            <a:avLst/>
          </a:prstGeom>
          <a:noFill/>
        </p:spPr>
        <p:txBody>
          <a:bodyPr wrap="none" rtlCol="0" anchor="t">
            <a:spAutoFit/>
          </a:bodyPr>
          <a:lstStyle/>
          <a:p>
            <a:r>
              <a:rPr lang="zh-CN" altLang="zh-CN" sz="2700" b="1" dirty="0">
                <a:solidFill>
                  <a:schemeClr val="tx1"/>
                </a:solidFill>
                <a:latin typeface="+mn-ea"/>
                <a:sym typeface="+mn-ea"/>
              </a:rPr>
              <a:t>支持现代服务业发展若干政策</a:t>
            </a:r>
            <a:endParaRPr lang="zh-CN" altLang="zh-CN" sz="2700" b="1" dirty="0">
              <a:solidFill>
                <a:schemeClr val="tx1"/>
              </a:solidFill>
              <a:latin typeface="+mn-ea"/>
              <a:sym typeface="+mn-ea"/>
            </a:endParaRPr>
          </a:p>
        </p:txBody>
      </p:sp>
      <p:grpSp>
        <p:nvGrpSpPr>
          <p:cNvPr id="9" name="组合 8"/>
          <p:cNvGrpSpPr/>
          <p:nvPr/>
        </p:nvGrpSpPr>
        <p:grpSpPr>
          <a:xfrm>
            <a:off x="0" y="-13970"/>
            <a:ext cx="9144000" cy="845820"/>
            <a:chOff x="0" y="-22"/>
            <a:chExt cx="14400" cy="1332"/>
          </a:xfrm>
        </p:grpSpPr>
        <p:sp>
          <p:nvSpPr>
            <p:cNvPr id="12" name="矩形 11"/>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5" y="-22"/>
              <a:ext cx="1510" cy="1332"/>
              <a:chOff x="-277015" y="-44449"/>
              <a:chExt cx="1138555" cy="1079500"/>
            </a:xfrm>
          </p:grpSpPr>
          <p:sp>
            <p:nvSpPr>
              <p:cNvPr id="3" name="矩形 2"/>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0"/>
            <a:ext cx="996950" cy="6880225"/>
            <a:chOff x="131337" y="-880892"/>
            <a:chExt cx="1183803" cy="3010565"/>
          </a:xfrm>
        </p:grpSpPr>
        <p:sp>
          <p:nvSpPr>
            <p:cNvPr id="16" name="矩形 15"/>
            <p:cNvSpPr/>
            <p:nvPr/>
          </p:nvSpPr>
          <p:spPr>
            <a:xfrm>
              <a:off x="131337" y="-880892"/>
              <a:ext cx="1183803" cy="301056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5386"/>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一</a:t>
              </a:r>
              <a:endParaRPr lang="zh-CN" altLang="en-US" sz="4500" b="1" dirty="0">
                <a:solidFill>
                  <a:schemeClr val="bg1"/>
                </a:solidFill>
                <a:latin typeface="+mn-lt"/>
                <a:ea typeface="+mn-lt"/>
              </a:endParaRPr>
            </a:p>
          </p:txBody>
        </p:sp>
      </p:grpSp>
      <p:sp>
        <p:nvSpPr>
          <p:cNvPr id="3" name="文本框 2"/>
          <p:cNvSpPr txBox="1"/>
          <p:nvPr/>
        </p:nvSpPr>
        <p:spPr>
          <a:xfrm>
            <a:off x="1400651" y="3018473"/>
            <a:ext cx="6351270" cy="598805"/>
          </a:xfrm>
          <a:prstGeom prst="rect">
            <a:avLst/>
          </a:prstGeom>
          <a:noFill/>
        </p:spPr>
        <p:txBody>
          <a:bodyPr wrap="square" rtlCol="0">
            <a:spAutoFit/>
          </a:bodyPr>
          <a:lstStyle/>
          <a:p>
            <a:r>
              <a:rPr lang="zh-CN" altLang="en-US" sz="3300" b="1" dirty="0">
                <a:solidFill>
                  <a:schemeClr val="tx1"/>
                </a:solidFill>
                <a:sym typeface="+mn-ea"/>
              </a:rPr>
              <a:t>支持</a:t>
            </a:r>
            <a:r>
              <a:rPr lang="zh-CN" altLang="en-US" sz="3300" b="1" dirty="0">
                <a:solidFill>
                  <a:srgbClr val="C00000"/>
                </a:solidFill>
                <a:sym typeface="+mn-ea"/>
              </a:rPr>
              <a:t>科技创新发展</a:t>
            </a:r>
            <a:r>
              <a:rPr lang="zh-CN" altLang="en-US" sz="3300" b="1" dirty="0">
                <a:solidFill>
                  <a:schemeClr val="tx1"/>
                </a:solidFill>
                <a:sym typeface="+mn-ea"/>
              </a:rPr>
              <a:t>若干政策</a:t>
            </a:r>
            <a:endParaRPr lang="zh-CN" altLang="en-US" sz="3300" b="1" dirty="0">
              <a:solidFill>
                <a:schemeClr val="tx1"/>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内容占位符 2"/>
          <p:cNvSpPr>
            <a:spLocks noGrp="1"/>
          </p:cNvSpPr>
          <p:nvPr>
            <p:ph idx="4294967295"/>
          </p:nvPr>
        </p:nvSpPr>
        <p:spPr>
          <a:xfrm>
            <a:off x="457200" y="1538288"/>
            <a:ext cx="8229600" cy="3906837"/>
          </a:xfrm>
        </p:spPr>
        <p:txBody>
          <a:bodyPr vert="horz" wrap="square" anchor="t"/>
          <a:p>
            <a:pPr marL="0" indent="0" algn="ctr">
              <a:lnSpc>
                <a:spcPct val="130000"/>
              </a:lnSpc>
              <a:buNone/>
            </a:pPr>
            <a:endParaRPr lang="zh-CN" altLang="en-US" sz="1600" b="1" dirty="0">
              <a:solidFill>
                <a:schemeClr val="tx1"/>
              </a:solidFill>
              <a:latin typeface="楷体" panose="02010609060101010101" pitchFamily="1" charset="-122"/>
              <a:ea typeface="楷体" panose="02010609060101010101" pitchFamily="1" charset="-122"/>
            </a:endParaRPr>
          </a:p>
          <a:p>
            <a:pPr marL="0" indent="0" algn="ctr">
              <a:lnSpc>
                <a:spcPct val="130000"/>
              </a:lnSpc>
              <a:buNone/>
            </a:pPr>
            <a:r>
              <a:rPr lang="zh-CN" altLang="en-US" b="1" dirty="0">
                <a:solidFill>
                  <a:srgbClr val="FF6C0D"/>
                </a:solidFill>
                <a:ea typeface="微软雅黑" panose="020B0503020204020204" pitchFamily="34" charset="-122"/>
              </a:rPr>
              <a:t>引导创新</a:t>
            </a:r>
            <a:endParaRPr lang="zh-CN" altLang="en-US" b="1" dirty="0">
              <a:ea typeface="微软雅黑" panose="020B0503020204020204" pitchFamily="34" charset="-122"/>
            </a:endParaRPr>
          </a:p>
          <a:p>
            <a:pPr marL="0" indent="0" algn="ctr">
              <a:lnSpc>
                <a:spcPct val="130000"/>
              </a:lnSpc>
              <a:buNone/>
            </a:pPr>
            <a:r>
              <a:rPr lang="zh-CN" altLang="en-US" b="1" dirty="0">
                <a:ea typeface="微软雅黑" panose="020B0503020204020204" pitchFamily="34" charset="-122"/>
              </a:rPr>
              <a:t>增强竞争力</a:t>
            </a:r>
            <a:endParaRPr lang="zh-CN" altLang="en-US" b="1" dirty="0">
              <a:ea typeface="微软雅黑" panose="020B0503020204020204" pitchFamily="34" charset="-122"/>
            </a:endParaRPr>
          </a:p>
          <a:p>
            <a:pPr marL="0" indent="0" algn="ctr">
              <a:lnSpc>
                <a:spcPct val="130000"/>
              </a:lnSpc>
              <a:buNone/>
            </a:pPr>
            <a:r>
              <a:rPr lang="zh-CN" altLang="en-US" b="1" dirty="0">
                <a:ea typeface="微软雅黑" panose="020B0503020204020204" pitchFamily="34" charset="-122"/>
              </a:rPr>
              <a:t>推动福田经济高质量可持续发展</a:t>
            </a:r>
            <a:endParaRPr lang="zh-CN" altLang="en-US" b="1" dirty="0">
              <a:ea typeface="微软雅黑" panose="020B0503020204020204" pitchFamily="34" charset="-122"/>
            </a:endParaRPr>
          </a:p>
          <a:p>
            <a:pPr marL="0" indent="0">
              <a:buNone/>
            </a:pPr>
            <a:endParaRPr lang="zh-CN" altLang="en-US" dirty="0">
              <a:solidFill>
                <a:srgbClr val="FF4100"/>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194118" y="-14129"/>
            <a:ext cx="4297680" cy="506730"/>
          </a:xfrm>
          <a:prstGeom prst="rect">
            <a:avLst/>
          </a:prstGeom>
          <a:noFill/>
        </p:spPr>
        <p:txBody>
          <a:bodyPr wrap="none" rtlCol="0" anchor="t">
            <a:spAutoFit/>
          </a:bodyPr>
          <a:lstStyle/>
          <a:p>
            <a:r>
              <a:rPr lang="zh-CN" altLang="zh-CN" sz="2700" b="1" dirty="0">
                <a:solidFill>
                  <a:schemeClr val="tx1"/>
                </a:solidFill>
                <a:latin typeface="+mn-ea"/>
                <a:sym typeface="+mn-ea"/>
              </a:rPr>
              <a:t>支持科技创新发展若干政策</a:t>
            </a:r>
            <a:endParaRPr lang="zh-CN" altLang="en-US" sz="2700" b="1" dirty="0">
              <a:solidFill>
                <a:schemeClr val="tx1"/>
              </a:solidFill>
              <a:latin typeface="+mn-ea"/>
              <a:sym typeface="+mn-ea"/>
            </a:endParaRPr>
          </a:p>
        </p:txBody>
      </p:sp>
      <p:sp>
        <p:nvSpPr>
          <p:cNvPr id="85" name="文本框 84"/>
          <p:cNvSpPr txBox="1"/>
          <p:nvPr/>
        </p:nvSpPr>
        <p:spPr>
          <a:xfrm>
            <a:off x="935831" y="1406934"/>
            <a:ext cx="3002756" cy="338554"/>
          </a:xfrm>
          <a:prstGeom prst="rect">
            <a:avLst/>
          </a:prstGeom>
          <a:noFill/>
        </p:spPr>
        <p:txBody>
          <a:bodyPr wrap="square" rtlCol="0">
            <a:spAutoFit/>
          </a:bodyPr>
          <a:lstStyle/>
          <a:p>
            <a:r>
              <a:rPr lang="zh-CN" altLang="en-US" sz="1600" b="1" dirty="0">
                <a:sym typeface="+mn-ea"/>
              </a:rPr>
              <a:t>研发与创新（人才）支持</a:t>
            </a:r>
            <a:endParaRPr lang="zh-CN" altLang="en-US" sz="1600" b="1" dirty="0">
              <a:sym typeface="+mn-ea"/>
            </a:endParaRPr>
          </a:p>
        </p:txBody>
      </p:sp>
      <p:sp>
        <p:nvSpPr>
          <p:cNvPr id="86" name="矩形 85"/>
          <p:cNvSpPr/>
          <p:nvPr/>
        </p:nvSpPr>
        <p:spPr>
          <a:xfrm>
            <a:off x="939642" y="1798888"/>
            <a:ext cx="7684242" cy="1196097"/>
          </a:xfrm>
          <a:prstGeom prst="rect">
            <a:avLst/>
          </a:prstGeom>
        </p:spPr>
        <p:txBody>
          <a:bodyPr wrap="square">
            <a:spAutoFit/>
          </a:bodyPr>
          <a:lstStyle/>
          <a:p>
            <a:pPr algn="l">
              <a:lnSpc>
                <a:spcPts val="3000"/>
              </a:lnSpc>
            </a:pPr>
            <a:r>
              <a:rPr lang="zh-CN" altLang="en-US" b="1" dirty="0">
                <a:sym typeface="+mn-ea"/>
              </a:rPr>
              <a:t>创新载体</a:t>
            </a:r>
            <a:r>
              <a:rPr lang="zh-CN" altLang="zh-CN" b="1" dirty="0">
                <a:sym typeface="+mn-ea"/>
              </a:rPr>
              <a:t>支持</a:t>
            </a:r>
            <a:r>
              <a:rPr dirty="0"/>
              <a:t>  </a:t>
            </a:r>
            <a:r>
              <a:rPr lang="en-US" dirty="0" smtClean="0"/>
              <a:t>  </a:t>
            </a:r>
            <a:r>
              <a:rPr lang="zh-CN" altLang="en-US" sz="1500" dirty="0" smtClean="0"/>
              <a:t>承</a:t>
            </a:r>
            <a:r>
              <a:rPr lang="zh-CN" altLang="en-US" sz="1500" dirty="0">
                <a:sym typeface="+mn-ea"/>
              </a:rPr>
              <a:t>担国家、国家地方联合、省、市重大创新载体建设任务，经审核，按获</a:t>
            </a:r>
            <a:r>
              <a:rPr lang="zh-CN" altLang="zh-CN" sz="1500" dirty="0">
                <a:sym typeface="+mn-ea"/>
              </a:rPr>
              <a:t>市级及以上支持总额50%，</a:t>
            </a:r>
            <a:r>
              <a:rPr lang="zh-CN" altLang="en-US" sz="1500" b="1" dirty="0">
                <a:solidFill>
                  <a:schemeClr val="accent2"/>
                </a:solidFill>
                <a:sym typeface="+mn-ea"/>
              </a:rPr>
              <a:t>按最高2000万元、1000万元、500万元、300万元分级支持，</a:t>
            </a:r>
            <a:r>
              <a:rPr lang="zh-CN" altLang="en-US" sz="1500" dirty="0">
                <a:sym typeface="+mn-ea"/>
              </a:rPr>
              <a:t>升级的差额支持；</a:t>
            </a:r>
            <a:endParaRPr lang="zh-CN" altLang="zh-CN" sz="1500" b="1" dirty="0" smtClean="0">
              <a:solidFill>
                <a:schemeClr val="accent2"/>
              </a:solidFill>
              <a:sym typeface="+mn-ea"/>
            </a:endParaRPr>
          </a:p>
        </p:txBody>
      </p:sp>
      <p:sp>
        <p:nvSpPr>
          <p:cNvPr id="92" name="圆角矩形 91"/>
          <p:cNvSpPr/>
          <p:nvPr/>
        </p:nvSpPr>
        <p:spPr>
          <a:xfrm>
            <a:off x="747514" y="1512364"/>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729624" y="1785260"/>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44880" y="5469960"/>
            <a:ext cx="7842409" cy="477054"/>
          </a:xfrm>
          <a:prstGeom prst="rect">
            <a:avLst/>
          </a:prstGeom>
        </p:spPr>
        <p:txBody>
          <a:bodyPr wrap="square">
            <a:spAutoFit/>
          </a:bodyPr>
          <a:lstStyle/>
          <a:p>
            <a:pPr algn="just">
              <a:lnSpc>
                <a:spcPts val="3000"/>
              </a:lnSpc>
            </a:pPr>
            <a:r>
              <a:rPr lang="en-US" altLang="zh-CN" b="1" dirty="0">
                <a:solidFill>
                  <a:srgbClr val="FF0000"/>
                </a:solidFill>
                <a:sym typeface="+mn-ea"/>
              </a:rPr>
              <a:t>R&amp;D</a:t>
            </a:r>
            <a:r>
              <a:rPr lang="zh-CN" altLang="en-US" b="1" dirty="0">
                <a:solidFill>
                  <a:srgbClr val="FF0000"/>
                </a:solidFill>
                <a:sym typeface="+mn-ea"/>
              </a:rPr>
              <a:t>投入</a:t>
            </a:r>
            <a:r>
              <a:rPr lang="zh-CN" altLang="zh-CN" b="1" dirty="0">
                <a:solidFill>
                  <a:srgbClr val="FF0000"/>
                </a:solidFill>
                <a:sym typeface="+mn-ea"/>
              </a:rPr>
              <a:t>支持</a:t>
            </a:r>
            <a:r>
              <a:rPr dirty="0"/>
              <a:t>  </a:t>
            </a:r>
            <a:r>
              <a:rPr lang="zh-CN" altLang="zh-CN" sz="1500" dirty="0" smtClean="0">
                <a:sym typeface="+mn-ea"/>
              </a:rPr>
              <a:t>R</a:t>
            </a:r>
            <a:r>
              <a:rPr lang="zh-CN" altLang="zh-CN" sz="1500" dirty="0">
                <a:sym typeface="+mn-ea"/>
              </a:rPr>
              <a:t>&amp;D投入经费，经统计部门核定后超过50万元，</a:t>
            </a:r>
            <a:r>
              <a:rPr lang="zh-CN" altLang="en-US" sz="1500" b="1" dirty="0">
                <a:solidFill>
                  <a:schemeClr val="accent2"/>
                </a:solidFill>
                <a:sym typeface="+mn-ea"/>
              </a:rPr>
              <a:t>按10%最高</a:t>
            </a:r>
            <a:r>
              <a:rPr lang="zh-CN" altLang="en-US" sz="1500" b="1" dirty="0">
                <a:solidFill>
                  <a:srgbClr val="C00000"/>
                </a:solidFill>
                <a:sym typeface="+mn-ea"/>
              </a:rPr>
              <a:t>200万元</a:t>
            </a:r>
            <a:r>
              <a:rPr lang="zh-CN" altLang="en-US" sz="1500" b="1" dirty="0">
                <a:solidFill>
                  <a:schemeClr val="accent2"/>
                </a:solidFill>
                <a:sym typeface="+mn-ea"/>
              </a:rPr>
              <a:t>；</a:t>
            </a:r>
            <a:endParaRPr lang="zh-CN" sz="1500" b="1" dirty="0" smtClean="0">
              <a:solidFill>
                <a:schemeClr val="accent2"/>
              </a:solidFill>
              <a:sym typeface="+mn-ea"/>
            </a:endParaRPr>
          </a:p>
        </p:txBody>
      </p:sp>
      <p:sp>
        <p:nvSpPr>
          <p:cNvPr id="87" name="矩形 86"/>
          <p:cNvSpPr/>
          <p:nvPr/>
        </p:nvSpPr>
        <p:spPr>
          <a:xfrm>
            <a:off x="891065" y="3054563"/>
            <a:ext cx="7732820" cy="811376"/>
          </a:xfrm>
          <a:prstGeom prst="rect">
            <a:avLst/>
          </a:prstGeom>
        </p:spPr>
        <p:txBody>
          <a:bodyPr wrap="square">
            <a:spAutoFit/>
          </a:bodyPr>
          <a:lstStyle/>
          <a:p>
            <a:pPr algn="l">
              <a:lnSpc>
                <a:spcPts val="3000"/>
              </a:lnSpc>
              <a:buClrTx/>
              <a:buSzTx/>
              <a:buFontTx/>
            </a:pPr>
            <a:r>
              <a:rPr lang="zh-CN" altLang="zh-CN" b="1" dirty="0">
                <a:sym typeface="+mn-ea"/>
              </a:rPr>
              <a:t>研发机构支持</a:t>
            </a:r>
            <a:r>
              <a:rPr lang="zh-CN" altLang="en-US" b="1" dirty="0" smtClean="0">
                <a:solidFill>
                  <a:schemeClr val="tx1">
                    <a:lumMod val="75000"/>
                    <a:lumOff val="25000"/>
                  </a:schemeClr>
                </a:solidFill>
                <a:sym typeface="+mn-ea"/>
              </a:rPr>
              <a:t>    </a:t>
            </a:r>
            <a:r>
              <a:rPr lang="zh-CN" altLang="zh-CN" sz="1500" dirty="0">
                <a:sym typeface="+mn-ea"/>
              </a:rPr>
              <a:t>在福田</a:t>
            </a:r>
            <a:r>
              <a:rPr lang="zh-CN" altLang="en-US" sz="1500" dirty="0">
                <a:sym typeface="+mn-ea"/>
              </a:rPr>
              <a:t>新设</a:t>
            </a:r>
            <a:r>
              <a:rPr lang="zh-CN" altLang="zh-CN" sz="1500" dirty="0">
                <a:sym typeface="+mn-ea"/>
              </a:rPr>
              <a:t>立具有独立法人资格、与福田产业发展相关的</a:t>
            </a:r>
            <a:r>
              <a:rPr lang="zh-CN" altLang="en-US" sz="1500" dirty="0">
                <a:sym typeface="+mn-ea"/>
              </a:rPr>
              <a:t>研发机构</a:t>
            </a:r>
            <a:r>
              <a:rPr lang="zh-CN" altLang="en-US" sz="1500" dirty="0">
                <a:solidFill>
                  <a:schemeClr val="tx1">
                    <a:lumMod val="50000"/>
                    <a:lumOff val="50000"/>
                  </a:schemeClr>
                </a:solidFill>
                <a:sym typeface="+mn-ea"/>
              </a:rPr>
              <a:t>，</a:t>
            </a:r>
            <a:r>
              <a:rPr lang="zh-CN" altLang="zh-CN" sz="1500" dirty="0">
                <a:sym typeface="+mn-ea"/>
              </a:rPr>
              <a:t>经审核，按获</a:t>
            </a:r>
            <a:r>
              <a:rPr lang="zh-CN" altLang="en-US" sz="1500" b="1" dirty="0">
                <a:solidFill>
                  <a:schemeClr val="accent2"/>
                </a:solidFill>
                <a:sym typeface="+mn-ea"/>
              </a:rPr>
              <a:t>市级及以上支持总额的</a:t>
            </a:r>
            <a:r>
              <a:rPr lang="zh-CN" altLang="zh-CN" sz="1500" b="1" dirty="0">
                <a:solidFill>
                  <a:schemeClr val="accent2"/>
                </a:solidFill>
                <a:sym typeface="+mn-ea"/>
              </a:rPr>
              <a:t>50%</a:t>
            </a:r>
            <a:r>
              <a:rPr lang="zh-CN" altLang="en-US" sz="1500" b="1" dirty="0">
                <a:solidFill>
                  <a:schemeClr val="accent2"/>
                </a:solidFill>
                <a:sym typeface="+mn-ea"/>
              </a:rPr>
              <a:t>最高1000万元；</a:t>
            </a:r>
            <a:endParaRPr lang="zh-CN" altLang="en-US" sz="1500" b="1" dirty="0">
              <a:solidFill>
                <a:schemeClr val="accent2"/>
              </a:solidFill>
              <a:sym typeface="+mn-ea"/>
            </a:endParaRPr>
          </a:p>
        </p:txBody>
      </p:sp>
      <p:sp>
        <p:nvSpPr>
          <p:cNvPr id="6" name="矩形 5"/>
          <p:cNvSpPr/>
          <p:nvPr/>
        </p:nvSpPr>
        <p:spPr>
          <a:xfrm>
            <a:off x="882983" y="4007846"/>
            <a:ext cx="7682180" cy="811376"/>
          </a:xfrm>
          <a:prstGeom prst="rect">
            <a:avLst/>
          </a:prstGeom>
        </p:spPr>
        <p:txBody>
          <a:bodyPr wrap="square">
            <a:spAutoFit/>
          </a:bodyPr>
          <a:lstStyle/>
          <a:p>
            <a:pPr algn="l">
              <a:lnSpc>
                <a:spcPts val="3000"/>
              </a:lnSpc>
              <a:buClrTx/>
              <a:buSzTx/>
              <a:buFontTx/>
            </a:pPr>
            <a:r>
              <a:rPr lang="zh-CN" altLang="en-US" dirty="0">
                <a:solidFill>
                  <a:schemeClr val="tx1"/>
                </a:solidFill>
                <a:latin typeface="+mj-ea"/>
                <a:ea typeface="+mj-ea"/>
                <a:sym typeface="+mn-ea"/>
              </a:rPr>
              <a:t>“</a:t>
            </a:r>
            <a:r>
              <a:rPr lang="zh-CN" altLang="en-US" b="1" dirty="0">
                <a:solidFill>
                  <a:schemeClr val="tx1"/>
                </a:solidFill>
                <a:latin typeface="+mj-ea"/>
                <a:ea typeface="+mj-ea"/>
                <a:sym typeface="+mn-ea"/>
              </a:rPr>
              <a:t>珠江人才计划”创新创业团队支持</a:t>
            </a:r>
            <a:r>
              <a:rPr dirty="0">
                <a:solidFill>
                  <a:schemeClr val="tx1"/>
                </a:solidFill>
              </a:rPr>
              <a:t> </a:t>
            </a:r>
            <a:r>
              <a:rPr dirty="0"/>
              <a:t> </a:t>
            </a:r>
            <a:r>
              <a:rPr lang="en-US" dirty="0" smtClean="0"/>
              <a:t>  </a:t>
            </a:r>
            <a:r>
              <a:rPr lang="zh-CN" altLang="zh-CN" sz="1500" dirty="0">
                <a:sym typeface="+mn-ea"/>
              </a:rPr>
              <a:t>按省级支持总额的50%，</a:t>
            </a:r>
            <a:r>
              <a:rPr lang="zh-CN" altLang="en-US" sz="1500" dirty="0">
                <a:sym typeface="+mn-ea"/>
              </a:rPr>
              <a:t>“技术研发产业化类”</a:t>
            </a:r>
            <a:r>
              <a:rPr lang="zh-CN" altLang="zh-CN" sz="1500" dirty="0">
                <a:sym typeface="+mn-ea"/>
              </a:rPr>
              <a:t>最高</a:t>
            </a:r>
            <a:r>
              <a:rPr lang="zh-CN" altLang="en-US" sz="1500" b="1" dirty="0">
                <a:solidFill>
                  <a:schemeClr val="accent2"/>
                </a:solidFill>
                <a:sym typeface="+mn-ea"/>
              </a:rPr>
              <a:t>800万元；</a:t>
            </a:r>
            <a:r>
              <a:rPr lang="zh-CN" altLang="en-US" sz="1500" dirty="0">
                <a:sym typeface="+mn-ea"/>
              </a:rPr>
              <a:t>“应用基础研究类”</a:t>
            </a:r>
            <a:r>
              <a:rPr lang="zh-CN" altLang="en-US" sz="1500" b="1" dirty="0">
                <a:solidFill>
                  <a:schemeClr val="accent2"/>
                </a:solidFill>
                <a:sym typeface="+mn-ea"/>
              </a:rPr>
              <a:t>400万元；</a:t>
            </a:r>
            <a:endParaRPr lang="zh-CN" altLang="en-US" sz="1500" b="1" dirty="0">
              <a:solidFill>
                <a:schemeClr val="accent2"/>
              </a:solidFill>
              <a:sym typeface="+mn-ea"/>
            </a:endParaRPr>
          </a:p>
        </p:txBody>
      </p:sp>
      <p:sp>
        <p:nvSpPr>
          <p:cNvPr id="8" name="矩形 7"/>
          <p:cNvSpPr/>
          <p:nvPr/>
        </p:nvSpPr>
        <p:spPr>
          <a:xfrm>
            <a:off x="938213" y="4921638"/>
            <a:ext cx="7842409" cy="477054"/>
          </a:xfrm>
          <a:prstGeom prst="rect">
            <a:avLst/>
          </a:prstGeom>
        </p:spPr>
        <p:txBody>
          <a:bodyPr wrap="square">
            <a:spAutoFit/>
          </a:bodyPr>
          <a:lstStyle/>
          <a:p>
            <a:pPr>
              <a:lnSpc>
                <a:spcPts val="3000"/>
              </a:lnSpc>
            </a:pPr>
            <a:r>
              <a:rPr lang="zh-CN" altLang="en-US" b="1" dirty="0">
                <a:solidFill>
                  <a:schemeClr val="tx1"/>
                </a:solidFill>
                <a:latin typeface="+mj-ea"/>
                <a:ea typeface="+mj-ea"/>
                <a:sym typeface="+mn-ea"/>
              </a:rPr>
              <a:t>“孔雀计划”孔雀团队支持</a:t>
            </a:r>
            <a:r>
              <a:rPr dirty="0"/>
              <a:t>  </a:t>
            </a:r>
            <a:r>
              <a:rPr lang="en-US" dirty="0" smtClean="0"/>
              <a:t>  </a:t>
            </a:r>
            <a:r>
              <a:rPr lang="zh-CN" altLang="zh-CN" sz="1500" dirty="0">
                <a:solidFill>
                  <a:schemeClr val="tx1"/>
                </a:solidFill>
                <a:sym typeface="+mn-ea"/>
              </a:rPr>
              <a:t>按市级支持总额的</a:t>
            </a:r>
            <a:r>
              <a:rPr lang="en-US" altLang="zh-CN" sz="1500" dirty="0">
                <a:solidFill>
                  <a:schemeClr val="tx1"/>
                </a:solidFill>
                <a:sym typeface="+mn-ea"/>
              </a:rPr>
              <a:t>50%</a:t>
            </a:r>
            <a:r>
              <a:rPr lang="zh-CN" altLang="en-US" sz="1500" dirty="0">
                <a:solidFill>
                  <a:schemeClr val="tx1"/>
                </a:solidFill>
                <a:sym typeface="+mn-ea"/>
              </a:rPr>
              <a:t>，</a:t>
            </a:r>
            <a:r>
              <a:rPr lang="zh-CN" altLang="zh-CN" sz="1500" dirty="0" smtClean="0">
                <a:sym typeface="+mn-ea"/>
              </a:rPr>
              <a:t>最高</a:t>
            </a:r>
            <a:r>
              <a:rPr lang="en-US" altLang="zh-CN" sz="1500" b="1" dirty="0" smtClean="0">
                <a:solidFill>
                  <a:schemeClr val="accent2"/>
                </a:solidFill>
                <a:sym typeface="+mn-ea"/>
              </a:rPr>
              <a:t>8</a:t>
            </a:r>
            <a:r>
              <a:rPr lang="zh-CN" altLang="en-US" sz="1500" b="1" dirty="0" smtClean="0">
                <a:solidFill>
                  <a:schemeClr val="accent2"/>
                </a:solidFill>
                <a:sym typeface="+mn-ea"/>
              </a:rPr>
              <a:t>00万</a:t>
            </a:r>
            <a:r>
              <a:rPr lang="zh-CN" altLang="en-US" sz="1500" b="1" dirty="0">
                <a:solidFill>
                  <a:schemeClr val="accent2"/>
                </a:solidFill>
                <a:sym typeface="+mn-ea"/>
              </a:rPr>
              <a:t>元。</a:t>
            </a:r>
            <a:endParaRPr lang="zh-CN" altLang="en-US" sz="1500" b="1" dirty="0" smtClean="0">
              <a:solidFill>
                <a:schemeClr val="accent2"/>
              </a:solidFill>
              <a:sym typeface="+mn-ea"/>
            </a:endParaRPr>
          </a:p>
        </p:txBody>
      </p:sp>
      <p:sp>
        <p:nvSpPr>
          <p:cNvPr id="5" name="文本框 4"/>
          <p:cNvSpPr txBox="1"/>
          <p:nvPr>
            <p:custDataLst>
              <p:tags r:id="rId2"/>
            </p:custDataLst>
          </p:nvPr>
        </p:nvSpPr>
        <p:spPr>
          <a:xfrm rot="16200000">
            <a:off x="573881" y="1934619"/>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1" name="文本框 10"/>
          <p:cNvSpPr txBox="1"/>
          <p:nvPr>
            <p:custDataLst>
              <p:tags r:id="rId3"/>
            </p:custDataLst>
          </p:nvPr>
        </p:nvSpPr>
        <p:spPr>
          <a:xfrm rot="16200000">
            <a:off x="539591" y="3162265"/>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custDataLst>
              <p:tags r:id="rId4"/>
            </p:custDataLst>
          </p:nvPr>
        </p:nvSpPr>
        <p:spPr>
          <a:xfrm rot="16200000">
            <a:off x="539591" y="5568103"/>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5"/>
            </p:custDataLst>
          </p:nvPr>
        </p:nvSpPr>
        <p:spPr>
          <a:xfrm rot="16200000">
            <a:off x="539591" y="4999485"/>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75</a:t>
            </a:r>
            <a:endParaRPr lang="en-US" altLang="zh-CN" b="1" dirty="0">
              <a:gradFill>
                <a:gsLst>
                  <a:gs pos="0">
                    <a:srgbClr val="FFC000"/>
                  </a:gs>
                  <a:gs pos="100000">
                    <a:srgbClr val="C00000"/>
                  </a:gs>
                </a:gsLst>
                <a:lin ang="10800000" scaled="0"/>
              </a:gradFill>
              <a:sym typeface="Arial" panose="020B0604020202020204" pitchFamily="34" charset="0"/>
            </a:endParaRPr>
          </a:p>
        </p:txBody>
      </p:sp>
      <p:grpSp>
        <p:nvGrpSpPr>
          <p:cNvPr id="16" name="组合 15"/>
          <p:cNvGrpSpPr/>
          <p:nvPr/>
        </p:nvGrpSpPr>
        <p:grpSpPr>
          <a:xfrm>
            <a:off x="0" y="-13970"/>
            <a:ext cx="9144000" cy="845820"/>
            <a:chOff x="0" y="-22"/>
            <a:chExt cx="14400" cy="1332"/>
          </a:xfrm>
        </p:grpSpPr>
        <p:sp>
          <p:nvSpPr>
            <p:cNvPr id="17" name="矩形 16"/>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7" name="组合 6"/>
            <p:cNvGrpSpPr/>
            <p:nvPr/>
          </p:nvGrpSpPr>
          <p:grpSpPr>
            <a:xfrm>
              <a:off x="5" y="-22"/>
              <a:ext cx="1510" cy="1332"/>
              <a:chOff x="-277015" y="-44449"/>
              <a:chExt cx="1138555" cy="1079500"/>
            </a:xfrm>
          </p:grpSpPr>
          <p:sp>
            <p:nvSpPr>
              <p:cNvPr id="9" name="矩形 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8" name="文本框 27"/>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22" name="文本框 10"/>
          <p:cNvSpPr txBox="1"/>
          <p:nvPr>
            <p:custDataLst>
              <p:tags r:id="rId6"/>
            </p:custDataLst>
          </p:nvPr>
        </p:nvSpPr>
        <p:spPr>
          <a:xfrm rot="16200000">
            <a:off x="557767" y="4111620"/>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74</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935831" y="1331433"/>
            <a:ext cx="3002756" cy="338554"/>
          </a:xfrm>
          <a:prstGeom prst="rect">
            <a:avLst/>
          </a:prstGeom>
          <a:noFill/>
        </p:spPr>
        <p:txBody>
          <a:bodyPr wrap="square" rtlCol="0">
            <a:spAutoFit/>
          </a:bodyPr>
          <a:lstStyle/>
          <a:p>
            <a:r>
              <a:rPr lang="zh-CN" altLang="en-US" sz="1600" b="1" dirty="0">
                <a:sym typeface="+mn-ea"/>
              </a:rPr>
              <a:t>企业经营支持</a:t>
            </a:r>
            <a:endParaRPr lang="zh-CN" altLang="en-US" sz="1600" b="1" dirty="0">
              <a:sym typeface="+mn-ea"/>
            </a:endParaRPr>
          </a:p>
        </p:txBody>
      </p:sp>
      <p:sp>
        <p:nvSpPr>
          <p:cNvPr id="86" name="矩形 85"/>
          <p:cNvSpPr/>
          <p:nvPr/>
        </p:nvSpPr>
        <p:spPr>
          <a:xfrm>
            <a:off x="939641" y="1723387"/>
            <a:ext cx="7474517" cy="861774"/>
          </a:xfrm>
          <a:prstGeom prst="rect">
            <a:avLst/>
          </a:prstGeom>
        </p:spPr>
        <p:txBody>
          <a:bodyPr wrap="square">
            <a:spAutoFit/>
          </a:bodyPr>
          <a:lstStyle/>
          <a:p>
            <a:pPr algn="l">
              <a:lnSpc>
                <a:spcPts val="3000"/>
              </a:lnSpc>
            </a:pPr>
            <a:r>
              <a:rPr lang="zh-CN" altLang="en-US" b="1" dirty="0">
                <a:sym typeface="+mn-ea"/>
              </a:rPr>
              <a:t>国高企业认定</a:t>
            </a:r>
            <a:r>
              <a:rPr lang="zh-CN" altLang="zh-CN" b="1" dirty="0">
                <a:sym typeface="+mn-ea"/>
              </a:rPr>
              <a:t>支持</a:t>
            </a:r>
            <a:r>
              <a:rPr dirty="0"/>
              <a:t>  </a:t>
            </a:r>
            <a:r>
              <a:rPr lang="en-US" dirty="0" smtClean="0">
                <a:solidFill>
                  <a:schemeClr val="tx1"/>
                </a:solidFill>
              </a:rPr>
              <a:t> </a:t>
            </a:r>
            <a:r>
              <a:rPr lang="zh-CN" altLang="en-US" sz="1500" dirty="0">
                <a:solidFill>
                  <a:srgbClr val="C00000"/>
                </a:solidFill>
                <a:sym typeface="+mn-ea"/>
              </a:rPr>
              <a:t>新认定或新迁入</a:t>
            </a:r>
            <a:r>
              <a:rPr lang="zh-CN" altLang="en-US" sz="1500" dirty="0">
                <a:sym typeface="+mn-ea"/>
              </a:rPr>
              <a:t>福田的（国高证书有效期在</a:t>
            </a:r>
            <a:r>
              <a:rPr lang="en-US" altLang="zh-CN" sz="1500" dirty="0">
                <a:sym typeface="+mn-ea"/>
              </a:rPr>
              <a:t>2019</a:t>
            </a:r>
            <a:r>
              <a:rPr lang="zh-CN" altLang="en-US" sz="1500" dirty="0">
                <a:sym typeface="+mn-ea"/>
              </a:rPr>
              <a:t>年</a:t>
            </a:r>
            <a:r>
              <a:rPr lang="en-US" altLang="zh-CN" sz="1500" dirty="0">
                <a:sym typeface="+mn-ea"/>
              </a:rPr>
              <a:t>12</a:t>
            </a:r>
            <a:r>
              <a:rPr lang="zh-CN" altLang="en-US" sz="1500" dirty="0">
                <a:sym typeface="+mn-ea"/>
              </a:rPr>
              <a:t>月</a:t>
            </a:r>
            <a:r>
              <a:rPr lang="en-US" altLang="zh-CN" sz="1500" dirty="0">
                <a:sym typeface="+mn-ea"/>
              </a:rPr>
              <a:t>31</a:t>
            </a:r>
            <a:r>
              <a:rPr lang="zh-CN" altLang="en-US" sz="1500" dirty="0">
                <a:sym typeface="+mn-ea"/>
              </a:rPr>
              <a:t>日</a:t>
            </a:r>
            <a:r>
              <a:rPr lang="zh-CN" altLang="en-US" sz="1500" dirty="0" smtClean="0">
                <a:sym typeface="+mn-ea"/>
              </a:rPr>
              <a:t>前），（</a:t>
            </a:r>
            <a:r>
              <a:rPr lang="zh-CN" altLang="en-US" sz="1500" dirty="0" smtClean="0">
                <a:solidFill>
                  <a:srgbClr val="C00000"/>
                </a:solidFill>
                <a:sym typeface="+mn-ea"/>
              </a:rPr>
              <a:t>纳</a:t>
            </a:r>
            <a:r>
              <a:rPr lang="zh-CN" altLang="en-US" sz="1500" dirty="0">
                <a:solidFill>
                  <a:srgbClr val="C00000"/>
                </a:solidFill>
                <a:sym typeface="+mn-ea"/>
              </a:rPr>
              <a:t>入福田规模以上企业统计库</a:t>
            </a:r>
            <a:r>
              <a:rPr lang="zh-CN" altLang="en-US" sz="1500" dirty="0">
                <a:sym typeface="+mn-ea"/>
              </a:rPr>
              <a:t>），</a:t>
            </a:r>
            <a:r>
              <a:rPr lang="zh-CN" altLang="en-US" sz="1500" b="1" dirty="0">
                <a:solidFill>
                  <a:schemeClr val="accent2"/>
                </a:solidFill>
                <a:sym typeface="+mn-ea"/>
              </a:rPr>
              <a:t>给予20万元；</a:t>
            </a:r>
            <a:endParaRPr lang="zh-CN" altLang="en-US" sz="1500" b="1" dirty="0" smtClean="0">
              <a:solidFill>
                <a:schemeClr val="accent2"/>
              </a:solidFill>
              <a:sym typeface="+mn-ea"/>
            </a:endParaRPr>
          </a:p>
        </p:txBody>
      </p:sp>
      <p:sp>
        <p:nvSpPr>
          <p:cNvPr id="92" name="圆角矩形 91"/>
          <p:cNvSpPr/>
          <p:nvPr/>
        </p:nvSpPr>
        <p:spPr>
          <a:xfrm>
            <a:off x="747514" y="1436863"/>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587011" y="169298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891064" y="2633090"/>
            <a:ext cx="7397259" cy="861774"/>
          </a:xfrm>
          <a:prstGeom prst="rect">
            <a:avLst/>
          </a:prstGeom>
        </p:spPr>
        <p:txBody>
          <a:bodyPr wrap="square">
            <a:spAutoFit/>
          </a:bodyPr>
          <a:lstStyle/>
          <a:p>
            <a:pPr algn="l">
              <a:lnSpc>
                <a:spcPts val="3000"/>
              </a:lnSpc>
            </a:pPr>
            <a:r>
              <a:rPr lang="zh-CN" altLang="en-US" b="1" dirty="0">
                <a:solidFill>
                  <a:schemeClr val="tx1"/>
                </a:solidFill>
                <a:latin typeface="+mj-ea"/>
                <a:ea typeface="+mj-ea"/>
                <a:sym typeface="+mn-ea"/>
              </a:rPr>
              <a:t>科技小巨人</a:t>
            </a:r>
            <a:r>
              <a:rPr lang="zh-CN" altLang="zh-CN" b="1" dirty="0">
                <a:sym typeface="+mn-ea"/>
              </a:rPr>
              <a:t>支持</a:t>
            </a:r>
            <a:r>
              <a:rPr lang="zh-CN" altLang="en-US" b="1" dirty="0" smtClean="0">
                <a:solidFill>
                  <a:schemeClr val="tx1">
                    <a:lumMod val="75000"/>
                    <a:lumOff val="25000"/>
                  </a:schemeClr>
                </a:solidFill>
                <a:sym typeface="+mn-ea"/>
              </a:rPr>
              <a:t>    </a:t>
            </a:r>
            <a:r>
              <a:rPr lang="zh-CN" altLang="en-US" sz="1500" dirty="0" smtClean="0">
                <a:sym typeface="+mn-ea"/>
              </a:rPr>
              <a:t>国高企业</a:t>
            </a:r>
            <a:r>
              <a:rPr lang="en-US" altLang="zh-CN" sz="1500" dirty="0" smtClean="0">
                <a:sym typeface="+mn-ea"/>
              </a:rPr>
              <a:t>(</a:t>
            </a:r>
            <a:r>
              <a:rPr lang="zh-CN" altLang="en-US" sz="1500" dirty="0" smtClean="0">
                <a:sym typeface="+mn-ea"/>
              </a:rPr>
              <a:t>纳</a:t>
            </a:r>
            <a:r>
              <a:rPr lang="zh-CN" altLang="en-US" sz="1500" dirty="0">
                <a:sym typeface="+mn-ea"/>
              </a:rPr>
              <a:t>入福田规模以上企业统计</a:t>
            </a:r>
            <a:r>
              <a:rPr lang="zh-CN" altLang="en-US" sz="1500" dirty="0" smtClean="0">
                <a:sym typeface="+mn-ea"/>
              </a:rPr>
              <a:t>库</a:t>
            </a:r>
            <a:r>
              <a:rPr lang="en-US" altLang="zh-CN" sz="1500" dirty="0" smtClean="0">
                <a:sym typeface="+mn-ea"/>
              </a:rPr>
              <a:t>)</a:t>
            </a:r>
            <a:r>
              <a:rPr lang="zh-CN" altLang="en-US" sz="1500" dirty="0" smtClean="0">
                <a:sym typeface="+mn-ea"/>
              </a:rPr>
              <a:t>，</a:t>
            </a:r>
            <a:r>
              <a:rPr lang="zh-CN" altLang="en-US" sz="1500" dirty="0">
                <a:sym typeface="+mn-ea"/>
              </a:rPr>
              <a:t>营业收入2亿元以上且连续两年</a:t>
            </a:r>
            <a:r>
              <a:rPr lang="zh-CN" altLang="en-US" sz="1500" b="1" dirty="0">
                <a:solidFill>
                  <a:schemeClr val="accent2"/>
                </a:solidFill>
                <a:sym typeface="+mn-ea"/>
              </a:rPr>
              <a:t>平均增长率在15%以上，给予</a:t>
            </a:r>
            <a:r>
              <a:rPr lang="en-US" altLang="zh-CN" sz="1500" b="1" dirty="0">
                <a:solidFill>
                  <a:srgbClr val="C00000"/>
                </a:solidFill>
                <a:sym typeface="+mn-ea"/>
              </a:rPr>
              <a:t>4</a:t>
            </a:r>
            <a:r>
              <a:rPr lang="zh-CN" altLang="en-US" sz="1500" b="1" dirty="0">
                <a:solidFill>
                  <a:srgbClr val="C00000"/>
                </a:solidFill>
                <a:sym typeface="+mn-ea"/>
              </a:rPr>
              <a:t>0万元</a:t>
            </a:r>
            <a:r>
              <a:rPr lang="zh-CN" altLang="en-US" sz="1500" b="1" dirty="0">
                <a:solidFill>
                  <a:schemeClr val="accent2"/>
                </a:solidFill>
                <a:sym typeface="+mn-ea"/>
              </a:rPr>
              <a:t>；</a:t>
            </a:r>
            <a:endParaRPr lang="zh-CN" altLang="en-US" sz="1500" b="1" dirty="0">
              <a:solidFill>
                <a:schemeClr val="accent2"/>
              </a:solidFill>
              <a:sym typeface="+mn-ea"/>
            </a:endParaRPr>
          </a:p>
        </p:txBody>
      </p:sp>
      <p:sp>
        <p:nvSpPr>
          <p:cNvPr id="6" name="矩形 5"/>
          <p:cNvSpPr/>
          <p:nvPr/>
        </p:nvSpPr>
        <p:spPr>
          <a:xfrm>
            <a:off x="867251" y="3576275"/>
            <a:ext cx="7479795" cy="1196097"/>
          </a:xfrm>
          <a:prstGeom prst="rect">
            <a:avLst/>
          </a:prstGeom>
        </p:spPr>
        <p:txBody>
          <a:bodyPr wrap="square">
            <a:spAutoFit/>
          </a:bodyPr>
          <a:lstStyle/>
          <a:p>
            <a:pPr algn="just">
              <a:lnSpc>
                <a:spcPts val="3000"/>
              </a:lnSpc>
              <a:buClrTx/>
              <a:buSzTx/>
              <a:buFontTx/>
            </a:pPr>
            <a:r>
              <a:rPr lang="zh-CN" altLang="en-US" b="1" dirty="0">
                <a:solidFill>
                  <a:schemeClr val="tx1"/>
                </a:solidFill>
                <a:latin typeface="+mj-ea"/>
                <a:ea typeface="+mj-ea"/>
                <a:sym typeface="+mn-ea"/>
              </a:rPr>
              <a:t>战略性新兴产业企业高成长支持</a:t>
            </a:r>
            <a:r>
              <a:rPr dirty="0">
                <a:solidFill>
                  <a:schemeClr val="tx1"/>
                </a:solidFill>
              </a:rPr>
              <a:t> </a:t>
            </a:r>
            <a:r>
              <a:rPr dirty="0"/>
              <a:t> </a:t>
            </a:r>
            <a:r>
              <a:rPr lang="en-US" dirty="0" smtClean="0"/>
              <a:t>  </a:t>
            </a:r>
            <a:r>
              <a:rPr lang="zh-CN" altLang="en-US" sz="1500" dirty="0" smtClean="0">
                <a:sym typeface="+mn-ea"/>
              </a:rPr>
              <a:t>国高企业</a:t>
            </a:r>
            <a:r>
              <a:rPr lang="en-US" altLang="zh-CN" sz="1500" dirty="0" smtClean="0">
                <a:sym typeface="+mn-ea"/>
              </a:rPr>
              <a:t>(</a:t>
            </a:r>
            <a:r>
              <a:rPr lang="zh-CN" altLang="en-US" sz="1500" dirty="0" smtClean="0">
                <a:sym typeface="+mn-ea"/>
              </a:rPr>
              <a:t>属</a:t>
            </a:r>
            <a:r>
              <a:rPr lang="zh-CN" altLang="en-US" sz="1500" dirty="0">
                <a:sym typeface="+mn-ea"/>
              </a:rPr>
              <a:t>深圳市七大战略性新兴产业范</a:t>
            </a:r>
            <a:r>
              <a:rPr lang="zh-CN" altLang="en-US" sz="1500" dirty="0" smtClean="0">
                <a:sym typeface="+mn-ea"/>
              </a:rPr>
              <a:t>围</a:t>
            </a:r>
            <a:r>
              <a:rPr lang="en-US" altLang="zh-CN" sz="1500" dirty="0">
                <a:sym typeface="+mn-ea"/>
              </a:rPr>
              <a:t>)</a:t>
            </a:r>
            <a:r>
              <a:rPr lang="en-US" altLang="zh-CN" sz="1500" dirty="0" smtClean="0">
                <a:sym typeface="+mn-ea"/>
              </a:rPr>
              <a:t>(</a:t>
            </a:r>
            <a:r>
              <a:rPr lang="zh-CN" altLang="en-US" sz="1500" dirty="0" smtClean="0">
                <a:sym typeface="+mn-ea"/>
              </a:rPr>
              <a:t>纳</a:t>
            </a:r>
            <a:r>
              <a:rPr lang="zh-CN" altLang="en-US" sz="1500" dirty="0">
                <a:sym typeface="+mn-ea"/>
              </a:rPr>
              <a:t>入福田规模以上企业统</a:t>
            </a:r>
            <a:r>
              <a:rPr lang="zh-CN" altLang="en-US" sz="1500" dirty="0" smtClean="0">
                <a:sym typeface="+mn-ea"/>
              </a:rPr>
              <a:t>计</a:t>
            </a:r>
            <a:r>
              <a:rPr lang="en-US" altLang="zh-CN" sz="1500" dirty="0" smtClean="0">
                <a:sym typeface="+mn-ea"/>
              </a:rPr>
              <a:t>)</a:t>
            </a:r>
            <a:r>
              <a:rPr lang="zh-CN" altLang="en-US" sz="1500" dirty="0" smtClean="0">
                <a:sym typeface="+mn-ea"/>
              </a:rPr>
              <a:t>，</a:t>
            </a:r>
            <a:r>
              <a:rPr lang="zh-CN" altLang="en-US" sz="1500" dirty="0">
                <a:sym typeface="+mn-ea"/>
              </a:rPr>
              <a:t>营业收入2亿元以下但近两年营业收入年平均增长率达</a:t>
            </a:r>
            <a:r>
              <a:rPr lang="en-US" altLang="zh-CN" sz="1500" dirty="0">
                <a:sym typeface="+mn-ea"/>
              </a:rPr>
              <a:t>15</a:t>
            </a:r>
            <a:r>
              <a:rPr lang="zh-CN" altLang="en-US" sz="1500" dirty="0">
                <a:sym typeface="+mn-ea"/>
              </a:rPr>
              <a:t>%以上，</a:t>
            </a:r>
            <a:r>
              <a:rPr lang="zh-CN" altLang="en-US" sz="1500" b="1" dirty="0">
                <a:solidFill>
                  <a:schemeClr val="accent2"/>
                </a:solidFill>
                <a:sym typeface="+mn-ea"/>
              </a:rPr>
              <a:t>给予</a:t>
            </a:r>
            <a:r>
              <a:rPr lang="zh-CN" altLang="en-US" sz="1500" b="1" dirty="0">
                <a:solidFill>
                  <a:srgbClr val="C00000"/>
                </a:solidFill>
                <a:sym typeface="+mn-ea"/>
              </a:rPr>
              <a:t>20万</a:t>
            </a:r>
            <a:r>
              <a:rPr lang="zh-CN" altLang="en-US" sz="1500" b="1" dirty="0" smtClean="0">
                <a:solidFill>
                  <a:srgbClr val="C00000"/>
                </a:solidFill>
                <a:sym typeface="+mn-ea"/>
              </a:rPr>
              <a:t>元</a:t>
            </a:r>
            <a:r>
              <a:rPr lang="zh-CN" altLang="en-US" sz="1500" b="1" dirty="0" smtClean="0">
                <a:solidFill>
                  <a:schemeClr val="accent2"/>
                </a:solidFill>
                <a:sym typeface="+mn-ea"/>
              </a:rPr>
              <a:t>；</a:t>
            </a:r>
            <a:endParaRPr lang="zh-CN" altLang="en-US" sz="1500" b="1" dirty="0" smtClean="0">
              <a:solidFill>
                <a:schemeClr val="accent2"/>
              </a:solidFill>
              <a:sym typeface="+mn-ea"/>
            </a:endParaRPr>
          </a:p>
        </p:txBody>
      </p:sp>
      <p:sp>
        <p:nvSpPr>
          <p:cNvPr id="8" name="矩形 7"/>
          <p:cNvSpPr/>
          <p:nvPr/>
        </p:nvSpPr>
        <p:spPr>
          <a:xfrm>
            <a:off x="883444" y="4929070"/>
            <a:ext cx="7614603" cy="861774"/>
          </a:xfrm>
          <a:prstGeom prst="rect">
            <a:avLst/>
          </a:prstGeom>
        </p:spPr>
        <p:txBody>
          <a:bodyPr wrap="square">
            <a:spAutoFit/>
          </a:bodyPr>
          <a:lstStyle/>
          <a:p>
            <a:pPr algn="l">
              <a:lnSpc>
                <a:spcPts val="3000"/>
              </a:lnSpc>
            </a:pPr>
            <a:r>
              <a:rPr lang="zh-CN" altLang="en-US" b="1" dirty="0">
                <a:solidFill>
                  <a:schemeClr val="tx1"/>
                </a:solidFill>
                <a:latin typeface="+mj-ea"/>
                <a:ea typeface="+mj-ea"/>
                <a:sym typeface="+mn-ea"/>
              </a:rPr>
              <a:t>独角兽和瞪羚企业支持</a:t>
            </a:r>
            <a:r>
              <a:rPr dirty="0">
                <a:solidFill>
                  <a:schemeClr val="tx1"/>
                </a:solidFill>
              </a:rPr>
              <a:t> </a:t>
            </a:r>
            <a:r>
              <a:rPr dirty="0"/>
              <a:t> </a:t>
            </a:r>
            <a:r>
              <a:rPr lang="en-US" dirty="0" smtClean="0"/>
              <a:t> </a:t>
            </a:r>
            <a:r>
              <a:rPr lang="zh-CN" altLang="zh-CN" dirty="0">
                <a:solidFill>
                  <a:schemeClr val="tx1"/>
                </a:solidFill>
                <a:sym typeface="+mn-ea"/>
              </a:rPr>
              <a:t>  </a:t>
            </a:r>
            <a:r>
              <a:rPr lang="zh-CN" altLang="en-US" sz="1500" dirty="0">
                <a:sym typeface="+mn-ea"/>
              </a:rPr>
              <a:t>最近两年入选国家科技部或被深圳认定，</a:t>
            </a:r>
            <a:r>
              <a:rPr lang="zh-CN" altLang="en-US" sz="1500" b="1" dirty="0">
                <a:solidFill>
                  <a:schemeClr val="tx1"/>
                </a:solidFill>
                <a:sym typeface="+mn-ea"/>
              </a:rPr>
              <a:t>独角兽企业</a:t>
            </a:r>
            <a:r>
              <a:rPr lang="zh-CN" altLang="en-US" sz="1500" b="1" dirty="0">
                <a:solidFill>
                  <a:schemeClr val="accent2"/>
                </a:solidFill>
                <a:sym typeface="+mn-ea"/>
              </a:rPr>
              <a:t>最高3000万元、</a:t>
            </a:r>
            <a:r>
              <a:rPr lang="zh-CN" altLang="en-US" sz="1500" b="1" dirty="0">
                <a:sym typeface="+mn-ea"/>
              </a:rPr>
              <a:t>准独角兽</a:t>
            </a:r>
            <a:r>
              <a:rPr lang="zh-CN" altLang="en-US" sz="1500" dirty="0">
                <a:sym typeface="+mn-ea"/>
              </a:rPr>
              <a:t>企业</a:t>
            </a:r>
            <a:r>
              <a:rPr lang="zh-CN" altLang="en-US" sz="1500" b="1" dirty="0">
                <a:solidFill>
                  <a:schemeClr val="accent2"/>
                </a:solidFill>
                <a:sym typeface="+mn-ea"/>
              </a:rPr>
              <a:t>200万元；</a:t>
            </a:r>
            <a:r>
              <a:rPr lang="zh-CN" altLang="en-US" sz="1500" dirty="0">
                <a:sym typeface="+mn-ea"/>
              </a:rPr>
              <a:t>最近两年入选国家科技部</a:t>
            </a:r>
            <a:r>
              <a:rPr lang="zh-CN" altLang="en-US" sz="1500" b="1" dirty="0">
                <a:sym typeface="+mn-ea"/>
              </a:rPr>
              <a:t>瞪羚企业</a:t>
            </a:r>
            <a:r>
              <a:rPr lang="zh-CN" altLang="en-US" sz="1500" dirty="0">
                <a:sym typeface="+mn-ea"/>
              </a:rPr>
              <a:t>，</a:t>
            </a:r>
            <a:r>
              <a:rPr lang="zh-CN" altLang="en-US" sz="1500" b="1" dirty="0">
                <a:solidFill>
                  <a:schemeClr val="accent2"/>
                </a:solidFill>
                <a:sym typeface="+mn-ea"/>
              </a:rPr>
              <a:t>200万元。</a:t>
            </a:r>
            <a:endParaRPr lang="zh-CN" altLang="en-US" sz="1500" b="1" dirty="0" smtClean="0">
              <a:solidFill>
                <a:schemeClr val="accent2"/>
              </a:solidFill>
              <a:sym typeface="+mn-ea"/>
            </a:endParaRPr>
          </a:p>
        </p:txBody>
      </p:sp>
      <p:sp>
        <p:nvSpPr>
          <p:cNvPr id="13" name="文本框 12"/>
          <p:cNvSpPr txBox="1"/>
          <p:nvPr>
            <p:custDataLst>
              <p:tags r:id="rId2"/>
            </p:custDataLst>
          </p:nvPr>
        </p:nvSpPr>
        <p:spPr>
          <a:xfrm rot="16200000">
            <a:off x="545783" y="5016918"/>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80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3"/>
            </p:custDataLst>
          </p:nvPr>
        </p:nvSpPr>
        <p:spPr>
          <a:xfrm rot="16200000">
            <a:off x="536734" y="3667641"/>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4"/>
            </p:custDataLst>
          </p:nvPr>
        </p:nvSpPr>
        <p:spPr>
          <a:xfrm rot="16200000">
            <a:off x="539591" y="274533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5"/>
            </p:custDataLst>
          </p:nvPr>
        </p:nvSpPr>
        <p:spPr>
          <a:xfrm rot="16200000">
            <a:off x="549116" y="185116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77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nvSpPr>
        <p:spPr>
          <a:xfrm>
            <a:off x="1194118" y="-14129"/>
            <a:ext cx="4297680" cy="506730"/>
          </a:xfrm>
          <a:prstGeom prst="rect">
            <a:avLst/>
          </a:prstGeom>
          <a:noFill/>
        </p:spPr>
        <p:txBody>
          <a:bodyPr wrap="none" rtlCol="0" anchor="t">
            <a:spAutoFit/>
          </a:bodyPr>
          <a:lstStyle/>
          <a:p>
            <a:r>
              <a:rPr lang="zh-CN" altLang="zh-CN" sz="2700" b="1" dirty="0">
                <a:solidFill>
                  <a:schemeClr val="tx1"/>
                </a:solidFill>
                <a:latin typeface="+mn-ea"/>
                <a:sym typeface="+mn-ea"/>
              </a:rPr>
              <a:t>支持科技创新发展若干政策</a:t>
            </a:r>
            <a:endParaRPr lang="zh-CN" altLang="en-US" sz="2700" b="1" dirty="0">
              <a:solidFill>
                <a:schemeClr val="tx1"/>
              </a:solidFill>
              <a:latin typeface="+mn-ea"/>
              <a:sym typeface="+mn-ea"/>
            </a:endParaRPr>
          </a:p>
        </p:txBody>
      </p:sp>
      <p:grpSp>
        <p:nvGrpSpPr>
          <p:cNvPr id="16" name="组合 15"/>
          <p:cNvGrpSpPr/>
          <p:nvPr/>
        </p:nvGrpSpPr>
        <p:grpSpPr>
          <a:xfrm>
            <a:off x="0" y="-13970"/>
            <a:ext cx="9144000" cy="845820"/>
            <a:chOff x="0" y="-22"/>
            <a:chExt cx="14400" cy="1332"/>
          </a:xfrm>
        </p:grpSpPr>
        <p:sp>
          <p:nvSpPr>
            <p:cNvPr id="17" name="矩形 16"/>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9" name="组合 8"/>
            <p:cNvGrpSpPr/>
            <p:nvPr/>
          </p:nvGrpSpPr>
          <p:grpSpPr>
            <a:xfrm>
              <a:off x="5" y="-22"/>
              <a:ext cx="1510" cy="1332"/>
              <a:chOff x="-277015" y="-44449"/>
              <a:chExt cx="1138555" cy="1079500"/>
            </a:xfrm>
          </p:grpSpPr>
          <p:sp>
            <p:nvSpPr>
              <p:cNvPr id="12" name="矩形 11"/>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8" name="文本框 27"/>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935831" y="1323044"/>
            <a:ext cx="3002756" cy="338554"/>
          </a:xfrm>
          <a:prstGeom prst="rect">
            <a:avLst/>
          </a:prstGeom>
          <a:noFill/>
        </p:spPr>
        <p:txBody>
          <a:bodyPr wrap="square" rtlCol="0">
            <a:spAutoFit/>
          </a:bodyPr>
          <a:lstStyle/>
          <a:p>
            <a:r>
              <a:rPr lang="zh-CN" altLang="en-US" sz="1600" b="1" dirty="0">
                <a:sym typeface="+mn-ea"/>
              </a:rPr>
              <a:t>知识产权支持</a:t>
            </a:r>
            <a:endParaRPr lang="zh-CN" altLang="en-US" sz="1600" b="1" dirty="0">
              <a:sym typeface="+mn-ea"/>
            </a:endParaRPr>
          </a:p>
        </p:txBody>
      </p:sp>
      <p:sp>
        <p:nvSpPr>
          <p:cNvPr id="86" name="矩形 85"/>
          <p:cNvSpPr/>
          <p:nvPr/>
        </p:nvSpPr>
        <p:spPr>
          <a:xfrm>
            <a:off x="939641" y="1808343"/>
            <a:ext cx="7508073" cy="811376"/>
          </a:xfrm>
          <a:prstGeom prst="rect">
            <a:avLst/>
          </a:prstGeom>
        </p:spPr>
        <p:txBody>
          <a:bodyPr wrap="square">
            <a:spAutoFit/>
          </a:bodyPr>
          <a:lstStyle/>
          <a:p>
            <a:pPr algn="l">
              <a:lnSpc>
                <a:spcPts val="3000"/>
              </a:lnSpc>
            </a:pPr>
            <a:r>
              <a:rPr lang="zh-CN" altLang="en-US" b="1" dirty="0">
                <a:latin typeface="+mj-ea"/>
                <a:ea typeface="+mj-ea"/>
                <a:sym typeface="+mn-ea"/>
              </a:rPr>
              <a:t>中国专利奖</a:t>
            </a:r>
            <a:r>
              <a:rPr lang="zh-CN" altLang="zh-CN" b="1" dirty="0">
                <a:sym typeface="+mn-ea"/>
              </a:rPr>
              <a:t>支持</a:t>
            </a:r>
            <a:r>
              <a:rPr dirty="0"/>
              <a:t>  </a:t>
            </a:r>
            <a:r>
              <a:rPr lang="en-US" dirty="0" smtClean="0">
                <a:solidFill>
                  <a:schemeClr val="tx1"/>
                </a:solidFill>
              </a:rPr>
              <a:t> </a:t>
            </a:r>
            <a:r>
              <a:rPr lang="zh-CN" altLang="en-US" sz="1500" dirty="0">
                <a:sym typeface="+mn-ea"/>
              </a:rPr>
              <a:t>获得</a:t>
            </a:r>
            <a:r>
              <a:rPr lang="zh-CN" altLang="en-US" sz="1500" b="1" dirty="0">
                <a:solidFill>
                  <a:schemeClr val="tx1"/>
                </a:solidFill>
                <a:sym typeface="+mn-ea"/>
              </a:rPr>
              <a:t>中国专利奖、</a:t>
            </a:r>
            <a:r>
              <a:rPr lang="zh-CN" altLang="en-US" sz="1500" dirty="0">
                <a:sym typeface="+mn-ea"/>
              </a:rPr>
              <a:t>专利金奖或外观设计金奖</a:t>
            </a:r>
            <a:r>
              <a:rPr lang="zh-CN" altLang="en-US" sz="1500" b="1" dirty="0">
                <a:solidFill>
                  <a:schemeClr val="accent2"/>
                </a:solidFill>
                <a:sym typeface="+mn-ea"/>
              </a:rPr>
              <a:t>25万元</a:t>
            </a:r>
            <a:r>
              <a:rPr lang="zh-CN" altLang="en-US" sz="1500" dirty="0">
                <a:sym typeface="+mn-ea"/>
              </a:rPr>
              <a:t>、银奖</a:t>
            </a:r>
            <a:r>
              <a:rPr lang="zh-CN" altLang="en-US" sz="1500" b="1" dirty="0">
                <a:solidFill>
                  <a:schemeClr val="accent2"/>
                </a:solidFill>
                <a:sym typeface="+mn-ea"/>
              </a:rPr>
              <a:t>15万元</a:t>
            </a:r>
            <a:r>
              <a:rPr lang="zh-CN" altLang="en-US" sz="1500" dirty="0">
                <a:sym typeface="+mn-ea"/>
              </a:rPr>
              <a:t>、优秀奖</a:t>
            </a:r>
            <a:r>
              <a:rPr lang="zh-CN" altLang="en-US" sz="1500" b="1" dirty="0">
                <a:solidFill>
                  <a:schemeClr val="accent2"/>
                </a:solidFill>
                <a:sym typeface="+mn-ea"/>
              </a:rPr>
              <a:t>10万元</a:t>
            </a:r>
            <a:r>
              <a:rPr lang="zh-CN" altLang="en-US" sz="1500" b="1" dirty="0" smtClean="0">
                <a:solidFill>
                  <a:srgbClr val="E94236"/>
                </a:solidFill>
                <a:sym typeface="+mn-ea"/>
              </a:rPr>
              <a:t>，</a:t>
            </a:r>
            <a:r>
              <a:rPr lang="zh-CN" altLang="en-US" sz="1500" dirty="0">
                <a:sym typeface="+mn-ea"/>
              </a:rPr>
              <a:t>累计最高</a:t>
            </a:r>
            <a:r>
              <a:rPr lang="zh-CN" altLang="en-US" sz="1500" b="1" dirty="0">
                <a:solidFill>
                  <a:schemeClr val="accent2"/>
                </a:solidFill>
                <a:sym typeface="+mn-ea"/>
              </a:rPr>
              <a:t>100万元；</a:t>
            </a:r>
            <a:endParaRPr lang="zh-CN" altLang="zh-CN" sz="1500" b="1" dirty="0" smtClean="0">
              <a:solidFill>
                <a:schemeClr val="accent2"/>
              </a:solidFill>
              <a:sym typeface="+mn-ea"/>
            </a:endParaRPr>
          </a:p>
        </p:txBody>
      </p:sp>
      <p:sp>
        <p:nvSpPr>
          <p:cNvPr id="92" name="圆角矩形 91"/>
          <p:cNvSpPr/>
          <p:nvPr/>
        </p:nvSpPr>
        <p:spPr>
          <a:xfrm>
            <a:off x="747514" y="1428474"/>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947738" y="1709759"/>
            <a:ext cx="7474809" cy="159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891065" y="2768380"/>
            <a:ext cx="7455981" cy="1246495"/>
          </a:xfrm>
          <a:prstGeom prst="rect">
            <a:avLst/>
          </a:prstGeom>
        </p:spPr>
        <p:txBody>
          <a:bodyPr wrap="square">
            <a:spAutoFit/>
          </a:bodyPr>
          <a:lstStyle/>
          <a:p>
            <a:pPr algn="l">
              <a:lnSpc>
                <a:spcPts val="3000"/>
              </a:lnSpc>
            </a:pPr>
            <a:r>
              <a:rPr lang="zh-CN" altLang="en-US" b="1" dirty="0">
                <a:solidFill>
                  <a:schemeClr val="tx1"/>
                </a:solidFill>
                <a:latin typeface="+mj-ea"/>
                <a:ea typeface="+mj-ea"/>
                <a:sym typeface="+mn-ea"/>
              </a:rPr>
              <a:t>专利</a:t>
            </a:r>
            <a:r>
              <a:rPr lang="zh-CN" altLang="zh-CN" b="1" dirty="0">
                <a:sym typeface="+mn-ea"/>
              </a:rPr>
              <a:t>支持</a:t>
            </a:r>
            <a:r>
              <a:rPr lang="zh-CN" altLang="en-US" b="1" dirty="0" smtClean="0">
                <a:solidFill>
                  <a:schemeClr val="tx1">
                    <a:lumMod val="75000"/>
                    <a:lumOff val="25000"/>
                  </a:schemeClr>
                </a:solidFill>
                <a:sym typeface="+mn-ea"/>
              </a:rPr>
              <a:t>   </a:t>
            </a:r>
            <a:r>
              <a:rPr lang="zh-CN" altLang="en-US" b="1" dirty="0" smtClean="0">
                <a:solidFill>
                  <a:schemeClr val="tx1"/>
                </a:solidFill>
                <a:sym typeface="+mn-ea"/>
              </a:rPr>
              <a:t> </a:t>
            </a:r>
            <a:r>
              <a:rPr lang="zh-CN" altLang="en-US" sz="1500" b="1" dirty="0">
                <a:solidFill>
                  <a:schemeClr val="tx1"/>
                </a:solidFill>
                <a:sym typeface="+mn-ea"/>
              </a:rPr>
              <a:t>国内</a:t>
            </a:r>
            <a:r>
              <a:rPr lang="zh-CN" altLang="en-US" sz="1500" dirty="0">
                <a:solidFill>
                  <a:schemeClr val="tx1"/>
                </a:solidFill>
                <a:sym typeface="+mn-ea"/>
              </a:rPr>
              <a:t>（包括香港、台湾、澳门）</a:t>
            </a:r>
            <a:r>
              <a:rPr lang="zh-CN" altLang="en-US" sz="1500" b="1" dirty="0">
                <a:solidFill>
                  <a:schemeClr val="tx1"/>
                </a:solidFill>
                <a:sym typeface="+mn-ea"/>
              </a:rPr>
              <a:t>发明专利，</a:t>
            </a:r>
            <a:r>
              <a:rPr lang="zh-CN" altLang="en-US" sz="1500" b="1" dirty="0">
                <a:solidFill>
                  <a:schemeClr val="accent2"/>
                </a:solidFill>
                <a:sym typeface="+mn-ea"/>
              </a:rPr>
              <a:t>6000元/件；</a:t>
            </a:r>
            <a:r>
              <a:rPr lang="zh-CN" altLang="en-US" sz="1500" b="1" dirty="0">
                <a:solidFill>
                  <a:schemeClr val="tx1"/>
                </a:solidFill>
                <a:sym typeface="+mn-ea"/>
              </a:rPr>
              <a:t>国外发明专利、PCT国际专利申请</a:t>
            </a:r>
            <a:r>
              <a:rPr lang="zh-CN" altLang="en-US" sz="1500" dirty="0">
                <a:solidFill>
                  <a:schemeClr val="tx1"/>
                </a:solidFill>
                <a:sym typeface="+mn-ea"/>
              </a:rPr>
              <a:t>：在美国、欧洲、日本等国家取</a:t>
            </a:r>
            <a:r>
              <a:rPr lang="zh-CN" altLang="en-US" sz="1500" dirty="0" smtClean="0">
                <a:solidFill>
                  <a:schemeClr val="tx1"/>
                </a:solidFill>
                <a:sym typeface="+mn-ea"/>
              </a:rPr>
              <a:t>得</a:t>
            </a:r>
            <a:r>
              <a:rPr lang="zh-CN" altLang="en-US" sz="1500" b="1" dirty="0" smtClean="0">
                <a:solidFill>
                  <a:schemeClr val="tx1"/>
                </a:solidFill>
                <a:sym typeface="+mn-ea"/>
              </a:rPr>
              <a:t>发</a:t>
            </a:r>
            <a:r>
              <a:rPr lang="zh-CN" altLang="en-US" sz="1500" b="1" dirty="0">
                <a:solidFill>
                  <a:schemeClr val="tx1"/>
                </a:solidFill>
                <a:sym typeface="+mn-ea"/>
              </a:rPr>
              <a:t>明专利</a:t>
            </a:r>
            <a:r>
              <a:rPr lang="zh-CN" altLang="en-US" sz="1500" b="1" dirty="0">
                <a:solidFill>
                  <a:schemeClr val="accent2"/>
                </a:solidFill>
                <a:sym typeface="+mn-ea"/>
              </a:rPr>
              <a:t>3万元/件；</a:t>
            </a:r>
            <a:r>
              <a:rPr lang="zh-CN" altLang="en-US" sz="1500" dirty="0">
                <a:sym typeface="+mn-ea"/>
              </a:rPr>
              <a:t>其他国</a:t>
            </a:r>
            <a:r>
              <a:rPr lang="zh-CN" altLang="en-US" sz="1500" dirty="0">
                <a:solidFill>
                  <a:schemeClr val="tx1"/>
                </a:solidFill>
                <a:sym typeface="+mn-ea"/>
              </a:rPr>
              <a:t>家或地区</a:t>
            </a:r>
            <a:r>
              <a:rPr lang="zh-CN" altLang="en-US" sz="1500" b="1" dirty="0">
                <a:solidFill>
                  <a:schemeClr val="tx1"/>
                </a:solidFill>
                <a:sym typeface="+mn-ea"/>
              </a:rPr>
              <a:t>发明专利</a:t>
            </a:r>
            <a:r>
              <a:rPr lang="zh-CN" altLang="en-US" sz="1500" b="1" dirty="0">
                <a:solidFill>
                  <a:schemeClr val="accent2"/>
                </a:solidFill>
                <a:sym typeface="+mn-ea"/>
              </a:rPr>
              <a:t>2万元/件；</a:t>
            </a:r>
            <a:r>
              <a:rPr lang="zh-CN" altLang="en-US" sz="1500" dirty="0">
                <a:sym typeface="+mn-ea"/>
              </a:rPr>
              <a:t>被受理的</a:t>
            </a:r>
            <a:r>
              <a:rPr lang="zh-CN" altLang="en-US" sz="1500" b="1" dirty="0">
                <a:solidFill>
                  <a:schemeClr val="tx1"/>
                </a:solidFill>
                <a:sym typeface="+mn-ea"/>
              </a:rPr>
              <a:t>PCT申请</a:t>
            </a:r>
            <a:r>
              <a:rPr lang="zh-CN" altLang="en-US" sz="1500" dirty="0">
                <a:solidFill>
                  <a:schemeClr val="tx1"/>
                </a:solidFill>
                <a:sym typeface="+mn-ea"/>
              </a:rPr>
              <a:t>，</a:t>
            </a:r>
            <a:r>
              <a:rPr lang="zh-CN" altLang="en-US" sz="1500" b="1" dirty="0">
                <a:solidFill>
                  <a:schemeClr val="accent2"/>
                </a:solidFill>
                <a:sym typeface="+mn-ea"/>
              </a:rPr>
              <a:t>5000元/件（法人）或1000元/件（个人）；</a:t>
            </a:r>
            <a:endParaRPr lang="zh-CN" altLang="en-US" sz="1500" b="1" dirty="0">
              <a:solidFill>
                <a:schemeClr val="accent2"/>
              </a:solidFill>
              <a:sym typeface="+mn-ea"/>
            </a:endParaRPr>
          </a:p>
        </p:txBody>
      </p:sp>
      <p:sp>
        <p:nvSpPr>
          <p:cNvPr id="6" name="矩形 5"/>
          <p:cNvSpPr/>
          <p:nvPr/>
        </p:nvSpPr>
        <p:spPr>
          <a:xfrm>
            <a:off x="867251" y="4151799"/>
            <a:ext cx="7842409" cy="417358"/>
          </a:xfrm>
          <a:prstGeom prst="rect">
            <a:avLst/>
          </a:prstGeom>
        </p:spPr>
        <p:txBody>
          <a:bodyPr wrap="square">
            <a:spAutoFit/>
          </a:bodyPr>
          <a:lstStyle/>
          <a:p>
            <a:pPr algn="l">
              <a:lnSpc>
                <a:spcPct val="130000"/>
              </a:lnSpc>
              <a:buClrTx/>
              <a:buSzTx/>
              <a:buFontTx/>
            </a:pPr>
            <a:r>
              <a:rPr lang="zh-CN" altLang="en-US" b="1" dirty="0">
                <a:solidFill>
                  <a:schemeClr val="tx1"/>
                </a:solidFill>
                <a:latin typeface="+mj-ea"/>
                <a:ea typeface="+mj-ea"/>
                <a:sym typeface="+mn-ea"/>
              </a:rPr>
              <a:t>知识产权入股支持</a:t>
            </a:r>
            <a:r>
              <a:rPr dirty="0">
                <a:solidFill>
                  <a:schemeClr val="tx1"/>
                </a:solidFill>
              </a:rPr>
              <a:t> </a:t>
            </a:r>
            <a:r>
              <a:rPr dirty="0"/>
              <a:t> </a:t>
            </a:r>
            <a:r>
              <a:rPr lang="en-US" dirty="0" smtClean="0"/>
              <a:t> </a:t>
            </a:r>
            <a:r>
              <a:rPr lang="zh-CN" altLang="en-US" sz="1500" dirty="0" smtClean="0">
                <a:sym typeface="+mn-ea"/>
              </a:rPr>
              <a:t>国家</a:t>
            </a:r>
            <a:r>
              <a:rPr lang="zh-CN" altLang="en-US" sz="1500" dirty="0">
                <a:sym typeface="+mn-ea"/>
              </a:rPr>
              <a:t>高新技术企业，入股超过24个月，</a:t>
            </a:r>
            <a:r>
              <a:rPr lang="zh-CN" altLang="en-US" sz="1500" b="1" dirty="0">
                <a:solidFill>
                  <a:schemeClr val="accent2"/>
                </a:solidFill>
                <a:sym typeface="+mn-ea"/>
              </a:rPr>
              <a:t>最高100万</a:t>
            </a:r>
            <a:r>
              <a:rPr lang="zh-CN" altLang="en-US" sz="1500" b="1" dirty="0" smtClean="0">
                <a:solidFill>
                  <a:schemeClr val="accent2"/>
                </a:solidFill>
                <a:sym typeface="+mn-ea"/>
              </a:rPr>
              <a:t>元</a:t>
            </a:r>
            <a:r>
              <a:rPr lang="zh-CN" altLang="en-US" sz="1500" dirty="0" smtClean="0">
                <a:sym typeface="+mn-ea"/>
              </a:rPr>
              <a:t>；</a:t>
            </a:r>
            <a:endParaRPr lang="zh-CN" altLang="en-US" sz="1500" b="1" dirty="0">
              <a:solidFill>
                <a:schemeClr val="accent2"/>
              </a:solidFill>
              <a:sym typeface="+mn-ea"/>
            </a:endParaRPr>
          </a:p>
        </p:txBody>
      </p:sp>
      <p:sp>
        <p:nvSpPr>
          <p:cNvPr id="8" name="矩形 7"/>
          <p:cNvSpPr/>
          <p:nvPr/>
        </p:nvSpPr>
        <p:spPr>
          <a:xfrm>
            <a:off x="883444" y="4831766"/>
            <a:ext cx="7622993" cy="733534"/>
          </a:xfrm>
          <a:prstGeom prst="rect">
            <a:avLst/>
          </a:prstGeom>
        </p:spPr>
        <p:txBody>
          <a:bodyPr wrap="square">
            <a:spAutoFit/>
          </a:bodyPr>
          <a:lstStyle/>
          <a:p>
            <a:pPr algn="l">
              <a:lnSpc>
                <a:spcPts val="2500"/>
              </a:lnSpc>
            </a:pPr>
            <a:r>
              <a:rPr lang="zh-CN" altLang="en-US" b="1" dirty="0">
                <a:solidFill>
                  <a:srgbClr val="C00000"/>
                </a:solidFill>
                <a:latin typeface="+mj-ea"/>
                <a:ea typeface="+mj-ea"/>
                <a:sym typeface="+mn-ea"/>
              </a:rPr>
              <a:t>国内有效发明专利年费奖励</a:t>
            </a:r>
            <a:r>
              <a:rPr dirty="0">
                <a:solidFill>
                  <a:srgbClr val="C00000"/>
                </a:solidFill>
              </a:rPr>
              <a:t> </a:t>
            </a:r>
            <a:r>
              <a:rPr dirty="0"/>
              <a:t> </a:t>
            </a:r>
            <a:r>
              <a:rPr lang="en-US" dirty="0" smtClean="0"/>
              <a:t> </a:t>
            </a:r>
            <a:r>
              <a:rPr lang="zh-CN" altLang="zh-CN" dirty="0">
                <a:solidFill>
                  <a:schemeClr val="tx1"/>
                </a:solidFill>
                <a:sym typeface="+mn-ea"/>
              </a:rPr>
              <a:t>  </a:t>
            </a:r>
            <a:r>
              <a:rPr lang="zh-CN" altLang="en-US" sz="1500" dirty="0">
                <a:sym typeface="+mn-ea"/>
              </a:rPr>
              <a:t>截至上年度12月31日，国内发明专利维持年限达5年以上</a:t>
            </a:r>
            <a:r>
              <a:rPr lang="en-US" altLang="zh-CN" sz="1500" dirty="0">
                <a:sym typeface="+mn-ea"/>
              </a:rPr>
              <a:t>(</a:t>
            </a:r>
            <a:r>
              <a:rPr lang="zh-CN" altLang="en-US" sz="1500" dirty="0">
                <a:sym typeface="+mn-ea"/>
              </a:rPr>
              <a:t>仍有效</a:t>
            </a:r>
            <a:r>
              <a:rPr lang="en-US" altLang="zh-CN" sz="1500" dirty="0">
                <a:sym typeface="+mn-ea"/>
              </a:rPr>
              <a:t>)</a:t>
            </a:r>
            <a:r>
              <a:rPr lang="zh-CN" altLang="en-US" sz="1500" dirty="0">
                <a:sym typeface="+mn-ea"/>
              </a:rPr>
              <a:t>，</a:t>
            </a:r>
            <a:r>
              <a:rPr lang="zh-CN" altLang="en-US" sz="1500" b="1" dirty="0">
                <a:solidFill>
                  <a:schemeClr val="accent2"/>
                </a:solidFill>
                <a:sym typeface="+mn-ea"/>
              </a:rPr>
              <a:t>1000元/件(一直有效可重复申报)。</a:t>
            </a:r>
            <a:endParaRPr lang="zh-CN" altLang="en-US" sz="1500" b="1" dirty="0" smtClean="0">
              <a:solidFill>
                <a:srgbClr val="FF0000"/>
              </a:solidFill>
              <a:sym typeface="+mn-ea"/>
            </a:endParaRPr>
          </a:p>
        </p:txBody>
      </p:sp>
      <p:sp>
        <p:nvSpPr>
          <p:cNvPr id="16" name="文本框 15"/>
          <p:cNvSpPr txBox="1"/>
          <p:nvPr>
            <p:custDataLst>
              <p:tags r:id="rId2"/>
            </p:custDataLst>
          </p:nvPr>
        </p:nvSpPr>
        <p:spPr>
          <a:xfrm rot="16200000">
            <a:off x="542449" y="1894544"/>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85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3"/>
            </p:custDataLst>
          </p:nvPr>
        </p:nvSpPr>
        <p:spPr>
          <a:xfrm rot="16200000">
            <a:off x="541973" y="2854105"/>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86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4"/>
            </p:custDataLst>
          </p:nvPr>
        </p:nvSpPr>
        <p:spPr>
          <a:xfrm rot="16200000">
            <a:off x="541973" y="4207997"/>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87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5"/>
            </p:custDataLst>
          </p:nvPr>
        </p:nvSpPr>
        <p:spPr>
          <a:xfrm rot="16200000">
            <a:off x="541973" y="4917968"/>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88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nvSpPr>
        <p:spPr>
          <a:xfrm>
            <a:off x="1194118" y="-14129"/>
            <a:ext cx="4297680" cy="506730"/>
          </a:xfrm>
          <a:prstGeom prst="rect">
            <a:avLst/>
          </a:prstGeom>
          <a:noFill/>
        </p:spPr>
        <p:txBody>
          <a:bodyPr wrap="none" rtlCol="0" anchor="t">
            <a:spAutoFit/>
          </a:bodyPr>
          <a:lstStyle/>
          <a:p>
            <a:r>
              <a:rPr lang="zh-CN" altLang="zh-CN" sz="2700" b="1" dirty="0">
                <a:solidFill>
                  <a:schemeClr val="tx1"/>
                </a:solidFill>
                <a:latin typeface="+mn-ea"/>
                <a:sym typeface="+mn-ea"/>
              </a:rPr>
              <a:t>支持科技创新发展若干政策</a:t>
            </a:r>
            <a:endParaRPr lang="zh-CN" altLang="en-US" sz="2700" b="1" dirty="0">
              <a:solidFill>
                <a:schemeClr val="tx1"/>
              </a:solidFill>
              <a:latin typeface="+mn-ea"/>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935831" y="1356600"/>
            <a:ext cx="3002756" cy="338554"/>
          </a:xfrm>
          <a:prstGeom prst="rect">
            <a:avLst/>
          </a:prstGeom>
          <a:noFill/>
        </p:spPr>
        <p:txBody>
          <a:bodyPr wrap="square" rtlCol="0">
            <a:spAutoFit/>
          </a:bodyPr>
          <a:lstStyle/>
          <a:p>
            <a:r>
              <a:rPr lang="zh-CN" altLang="en-US" sz="1600" b="1" dirty="0">
                <a:sym typeface="+mn-ea"/>
              </a:rPr>
              <a:t>科技金融支持</a:t>
            </a:r>
            <a:endParaRPr lang="zh-CN" altLang="en-US" sz="1600" b="1" dirty="0">
              <a:sym typeface="+mn-ea"/>
            </a:endParaRPr>
          </a:p>
        </p:txBody>
      </p:sp>
      <p:sp>
        <p:nvSpPr>
          <p:cNvPr id="86" name="矩形 85"/>
          <p:cNvSpPr/>
          <p:nvPr/>
        </p:nvSpPr>
        <p:spPr>
          <a:xfrm>
            <a:off x="939641" y="1716868"/>
            <a:ext cx="7842409" cy="1631216"/>
          </a:xfrm>
          <a:prstGeom prst="rect">
            <a:avLst/>
          </a:prstGeom>
        </p:spPr>
        <p:txBody>
          <a:bodyPr wrap="square">
            <a:spAutoFit/>
          </a:bodyPr>
          <a:lstStyle/>
          <a:p>
            <a:pPr algn="l">
              <a:lnSpc>
                <a:spcPts val="3000"/>
              </a:lnSpc>
            </a:pPr>
            <a:r>
              <a:rPr lang="zh-CN" altLang="en-US" b="1" dirty="0" smtClean="0">
                <a:latin typeface="微软雅黑" panose="020B0503020204020204" pitchFamily="34" charset="-122"/>
                <a:ea typeface="微软雅黑" panose="020B0503020204020204" pitchFamily="34" charset="-122"/>
                <a:cs typeface="华文黑体" pitchFamily="2" charset="-122"/>
                <a:sym typeface="+mn-ea"/>
              </a:rPr>
              <a:t>科技金融信贷贴息</a:t>
            </a:r>
            <a:r>
              <a:rPr lang="zh-CN" altLang="zh-CN" b="1" dirty="0">
                <a:sym typeface="+mn-ea"/>
              </a:rPr>
              <a:t>支持</a:t>
            </a:r>
            <a:r>
              <a:rPr dirty="0"/>
              <a:t>  </a:t>
            </a:r>
            <a:r>
              <a:rPr lang="en-US" dirty="0" smtClean="0">
                <a:solidFill>
                  <a:schemeClr val="tx1"/>
                </a:solidFill>
              </a:rPr>
              <a:t> </a:t>
            </a:r>
            <a:endParaRPr lang="en-US" dirty="0" smtClean="0">
              <a:solidFill>
                <a:schemeClr val="tx1"/>
              </a:solidFill>
            </a:endParaRPr>
          </a:p>
          <a:p>
            <a:pPr algn="l">
              <a:lnSpc>
                <a:spcPts val="3000"/>
              </a:lnSpc>
            </a:pPr>
            <a:r>
              <a:rPr lang="en-US" altLang="zh-CN" sz="1500" dirty="0">
                <a:sym typeface="+mn-ea"/>
              </a:rPr>
              <a:t>——</a:t>
            </a:r>
            <a:r>
              <a:rPr lang="zh-CN" altLang="en-US" sz="1500" b="1" dirty="0" smtClean="0">
                <a:solidFill>
                  <a:schemeClr val="tx1"/>
                </a:solidFill>
                <a:latin typeface="微软雅黑" panose="020B0503020204020204" pitchFamily="34" charset="-122"/>
                <a:ea typeface="微软雅黑" panose="020B0503020204020204" pitchFamily="34" charset="-122"/>
                <a:sym typeface="+mn-ea"/>
              </a:rPr>
              <a:t>科技</a:t>
            </a:r>
            <a:r>
              <a:rPr lang="zh-CN" altLang="en-US" sz="1500" b="1" dirty="0">
                <a:solidFill>
                  <a:schemeClr val="tx1"/>
                </a:solidFill>
                <a:latin typeface="微软雅黑" panose="020B0503020204020204" pitchFamily="34" charset="-122"/>
                <a:ea typeface="微软雅黑" panose="020B0503020204020204" pitchFamily="34" charset="-122"/>
                <a:sym typeface="+mn-ea"/>
              </a:rPr>
              <a:t>孵化贷</a:t>
            </a:r>
            <a:r>
              <a:rPr lang="zh-CN" altLang="en-US" sz="1500" dirty="0">
                <a:solidFill>
                  <a:schemeClr val="tx1"/>
                </a:solidFill>
                <a:latin typeface="微软雅黑" panose="020B0503020204020204" pitchFamily="34" charset="-122"/>
                <a:ea typeface="微软雅黑" panose="020B0503020204020204" pitchFamily="34" charset="-122"/>
                <a:sym typeface="+mn-ea"/>
              </a:rPr>
              <a:t>（50万元至500万元为一年贷款</a:t>
            </a:r>
            <a:r>
              <a:rPr lang="zh-CN" altLang="en-US" sz="1500" dirty="0" smtClean="0">
                <a:solidFill>
                  <a:schemeClr val="tx1"/>
                </a:solidFill>
                <a:latin typeface="微软雅黑" panose="020B0503020204020204" pitchFamily="34" charset="-122"/>
                <a:ea typeface="微软雅黑" panose="020B0503020204020204" pitchFamily="34" charset="-122"/>
                <a:sym typeface="+mn-ea"/>
              </a:rPr>
              <a:t>）；</a:t>
            </a:r>
            <a:endParaRPr lang="en-US" altLang="zh-CN" sz="15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3000"/>
              </a:lnSpc>
            </a:pPr>
            <a:r>
              <a:rPr lang="en-US" altLang="zh-CN" sz="1500" b="1" dirty="0" smtClean="0">
                <a:latin typeface="微软雅黑" panose="020B0503020204020204" pitchFamily="34" charset="-122"/>
                <a:ea typeface="微软雅黑" panose="020B0503020204020204" pitchFamily="34" charset="-122"/>
                <a:sym typeface="+mn-ea"/>
              </a:rPr>
              <a:t>——</a:t>
            </a:r>
            <a:r>
              <a:rPr lang="zh-CN" altLang="en-US" sz="1500" b="1" dirty="0" smtClean="0">
                <a:solidFill>
                  <a:schemeClr val="tx1"/>
                </a:solidFill>
                <a:latin typeface="微软雅黑" panose="020B0503020204020204" pitchFamily="34" charset="-122"/>
                <a:ea typeface="微软雅黑" panose="020B0503020204020204" pitchFamily="34" charset="-122"/>
                <a:sym typeface="+mn-ea"/>
              </a:rPr>
              <a:t>科技</a:t>
            </a:r>
            <a:r>
              <a:rPr lang="zh-CN" altLang="en-US" sz="1500" b="1" dirty="0">
                <a:solidFill>
                  <a:schemeClr val="tx1"/>
                </a:solidFill>
                <a:latin typeface="微软雅黑" panose="020B0503020204020204" pitchFamily="34" charset="-122"/>
                <a:ea typeface="微软雅黑" panose="020B0503020204020204" pitchFamily="34" charset="-122"/>
                <a:sym typeface="+mn-ea"/>
              </a:rPr>
              <a:t>成长贷</a:t>
            </a:r>
            <a:r>
              <a:rPr lang="zh-CN" altLang="en-US" sz="1500" dirty="0">
                <a:solidFill>
                  <a:schemeClr val="tx1"/>
                </a:solidFill>
                <a:latin typeface="微软雅黑" panose="020B0503020204020204" pitchFamily="34" charset="-122"/>
                <a:ea typeface="微软雅黑" panose="020B0503020204020204" pitchFamily="34" charset="-122"/>
                <a:sym typeface="+mn-ea"/>
              </a:rPr>
              <a:t>（50</a:t>
            </a:r>
            <a:r>
              <a:rPr lang="en-US" altLang="zh-CN" sz="1500" dirty="0">
                <a:solidFill>
                  <a:schemeClr val="tx1"/>
                </a:solidFill>
                <a:latin typeface="微软雅黑" panose="020B0503020204020204" pitchFamily="34" charset="-122"/>
                <a:ea typeface="微软雅黑" panose="020B0503020204020204" pitchFamily="34" charset="-122"/>
                <a:sym typeface="+mn-ea"/>
              </a:rPr>
              <a:t>0</a:t>
            </a:r>
            <a:r>
              <a:rPr lang="zh-CN" altLang="en-US" sz="1500" dirty="0">
                <a:solidFill>
                  <a:schemeClr val="tx1"/>
                </a:solidFill>
                <a:latin typeface="微软雅黑" panose="020B0503020204020204" pitchFamily="34" charset="-122"/>
                <a:ea typeface="微软雅黑" panose="020B0503020204020204" pitchFamily="34" charset="-122"/>
                <a:sym typeface="+mn-ea"/>
              </a:rPr>
              <a:t>万元至</a:t>
            </a:r>
            <a:r>
              <a:rPr lang="en-US" altLang="zh-CN" sz="1500" dirty="0">
                <a:solidFill>
                  <a:schemeClr val="tx1"/>
                </a:solidFill>
                <a:latin typeface="微软雅黑" panose="020B0503020204020204" pitchFamily="34" charset="-122"/>
                <a:ea typeface="微软雅黑" panose="020B0503020204020204" pitchFamily="34" charset="-122"/>
                <a:sym typeface="+mn-ea"/>
              </a:rPr>
              <a:t>20</a:t>
            </a:r>
            <a:r>
              <a:rPr lang="zh-CN" altLang="en-US" sz="1500" dirty="0">
                <a:solidFill>
                  <a:schemeClr val="tx1"/>
                </a:solidFill>
                <a:latin typeface="微软雅黑" panose="020B0503020204020204" pitchFamily="34" charset="-122"/>
                <a:ea typeface="微软雅黑" panose="020B0503020204020204" pitchFamily="34" charset="-122"/>
                <a:sym typeface="+mn-ea"/>
              </a:rPr>
              <a:t>00万元为一年贷款</a:t>
            </a:r>
            <a:r>
              <a:rPr lang="zh-CN" altLang="en-US" sz="1500" dirty="0" smtClean="0">
                <a:solidFill>
                  <a:schemeClr val="tx1"/>
                </a:solidFill>
                <a:latin typeface="微软雅黑" panose="020B0503020204020204" pitchFamily="34" charset="-122"/>
                <a:ea typeface="微软雅黑" panose="020B0503020204020204" pitchFamily="34" charset="-122"/>
                <a:sym typeface="+mn-ea"/>
              </a:rPr>
              <a:t>）；</a:t>
            </a:r>
            <a:endParaRPr lang="en-US" altLang="zh-CN" sz="15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3000"/>
              </a:lnSpc>
            </a:pPr>
            <a:r>
              <a:rPr lang="en-US" altLang="zh-CN" sz="1500" b="1" dirty="0" smtClean="0">
                <a:latin typeface="微软雅黑" panose="020B0503020204020204" pitchFamily="34" charset="-122"/>
                <a:ea typeface="微软雅黑" panose="020B0503020204020204" pitchFamily="34" charset="-122"/>
                <a:sym typeface="+mn-ea"/>
              </a:rPr>
              <a:t>——</a:t>
            </a:r>
            <a:r>
              <a:rPr lang="zh-CN" altLang="en-US" sz="1500" b="1" dirty="0" smtClean="0">
                <a:solidFill>
                  <a:schemeClr val="tx1"/>
                </a:solidFill>
                <a:latin typeface="微软雅黑" panose="020B0503020204020204" pitchFamily="34" charset="-122"/>
                <a:ea typeface="微软雅黑" panose="020B0503020204020204" pitchFamily="34" charset="-122"/>
                <a:sym typeface="+mn-ea"/>
              </a:rPr>
              <a:t>知识产权</a:t>
            </a:r>
            <a:r>
              <a:rPr lang="zh-CN" altLang="en-US" sz="1500" b="1" dirty="0">
                <a:solidFill>
                  <a:schemeClr val="tx1"/>
                </a:solidFill>
                <a:latin typeface="微软雅黑" panose="020B0503020204020204" pitchFamily="34" charset="-122"/>
                <a:ea typeface="微软雅黑" panose="020B0503020204020204" pitchFamily="34" charset="-122"/>
                <a:sym typeface="+mn-ea"/>
              </a:rPr>
              <a:t>质押贷</a:t>
            </a:r>
            <a:r>
              <a:rPr lang="zh-CN" altLang="en-US" sz="1500" dirty="0">
                <a:solidFill>
                  <a:schemeClr val="tx1"/>
                </a:solidFill>
                <a:latin typeface="微软雅黑" panose="020B0503020204020204" pitchFamily="34" charset="-122"/>
                <a:ea typeface="微软雅黑" panose="020B0503020204020204" pitchFamily="34" charset="-122"/>
                <a:sym typeface="+mn-ea"/>
              </a:rPr>
              <a:t>（</a:t>
            </a:r>
            <a:r>
              <a:rPr lang="en-US" altLang="zh-CN" sz="1500" dirty="0">
                <a:solidFill>
                  <a:schemeClr val="tx1"/>
                </a:solidFill>
                <a:latin typeface="微软雅黑" panose="020B0503020204020204" pitchFamily="34" charset="-122"/>
                <a:ea typeface="微软雅黑" panose="020B0503020204020204" pitchFamily="34" charset="-122"/>
                <a:sym typeface="+mn-ea"/>
              </a:rPr>
              <a:t>10</a:t>
            </a:r>
            <a:r>
              <a:rPr lang="zh-CN" altLang="en-US" sz="1500" dirty="0">
                <a:solidFill>
                  <a:schemeClr val="tx1"/>
                </a:solidFill>
                <a:latin typeface="微软雅黑" panose="020B0503020204020204" pitchFamily="34" charset="-122"/>
                <a:ea typeface="微软雅黑" panose="020B0503020204020204" pitchFamily="34" charset="-122"/>
                <a:sym typeface="+mn-ea"/>
              </a:rPr>
              <a:t>00万元为一年贷款），按</a:t>
            </a:r>
            <a:r>
              <a:rPr lang="zh-CN" altLang="en-US" sz="1500" b="1" dirty="0">
                <a:solidFill>
                  <a:schemeClr val="accent2"/>
                </a:solidFill>
                <a:latin typeface="微软雅黑" panose="020B0503020204020204" pitchFamily="34" charset="-122"/>
                <a:ea typeface="微软雅黑" panose="020B0503020204020204" pitchFamily="34" charset="-122"/>
                <a:sym typeface="+mn-ea"/>
              </a:rPr>
              <a:t>利息50%，最高120万元；</a:t>
            </a:r>
            <a:endParaRPr lang="zh-CN" altLang="en-US" sz="1500"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92" name="圆角矩形 91"/>
          <p:cNvSpPr/>
          <p:nvPr/>
        </p:nvSpPr>
        <p:spPr>
          <a:xfrm>
            <a:off x="747514" y="1462030"/>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947738" y="1743315"/>
            <a:ext cx="7458031" cy="18373"/>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958177" y="3287991"/>
            <a:ext cx="7380480" cy="861774"/>
          </a:xfrm>
          <a:prstGeom prst="rect">
            <a:avLst/>
          </a:prstGeom>
        </p:spPr>
        <p:txBody>
          <a:bodyPr wrap="square">
            <a:spAutoFit/>
          </a:bodyPr>
          <a:lstStyle/>
          <a:p>
            <a:pPr algn="just">
              <a:lnSpc>
                <a:spcPts val="3000"/>
              </a:lnSpc>
            </a:pPr>
            <a:r>
              <a:rPr lang="zh-CN" altLang="en-US" sz="1500" b="1" dirty="0" smtClean="0">
                <a:latin typeface="微软雅黑" panose="020B0503020204020204" pitchFamily="34" charset="-122"/>
                <a:ea typeface="微软雅黑" panose="020B0503020204020204" pitchFamily="34" charset="-122"/>
                <a:cs typeface="华文黑体" pitchFamily="2" charset="-122"/>
                <a:sym typeface="+mn-ea"/>
              </a:rPr>
              <a:t>战略性新兴产业中小微企业贴息</a:t>
            </a:r>
            <a:r>
              <a:rPr lang="zh-CN" altLang="zh-CN" sz="1500" b="1" dirty="0">
                <a:sym typeface="+mn-ea"/>
              </a:rPr>
              <a:t>支持</a:t>
            </a:r>
            <a:r>
              <a:rPr lang="zh-CN" altLang="en-US" sz="1500" b="1" dirty="0" smtClean="0">
                <a:solidFill>
                  <a:schemeClr val="tx1">
                    <a:lumMod val="75000"/>
                    <a:lumOff val="25000"/>
                  </a:schemeClr>
                </a:solidFill>
                <a:sym typeface="+mn-ea"/>
              </a:rPr>
              <a:t>   </a:t>
            </a:r>
            <a:r>
              <a:rPr lang="zh-CN" altLang="en-US" sz="1500" b="1" dirty="0" smtClean="0">
                <a:solidFill>
                  <a:schemeClr val="tx1"/>
                </a:solidFill>
                <a:sym typeface="+mn-ea"/>
              </a:rPr>
              <a:t> </a:t>
            </a:r>
            <a:r>
              <a:rPr lang="zh-CN" altLang="en-US" sz="1500" dirty="0">
                <a:solidFill>
                  <a:schemeClr val="tx1"/>
                </a:solidFill>
                <a:latin typeface="微软雅黑" panose="020B0503020204020204" pitchFamily="34" charset="-122"/>
                <a:ea typeface="微软雅黑" panose="020B0503020204020204" pitchFamily="34" charset="-122"/>
                <a:sym typeface="+mn-ea"/>
              </a:rPr>
              <a:t>对深圳市七大战略性新兴产业的中小微企业，已获得银行一年期贷款并于本年度还清贷款本息的，按</a:t>
            </a:r>
            <a:r>
              <a:rPr lang="zh-CN" altLang="en-US" sz="1500" b="1" dirty="0">
                <a:solidFill>
                  <a:srgbClr val="C00000"/>
                </a:solidFill>
                <a:latin typeface="微软雅黑" panose="020B0503020204020204" pitchFamily="34" charset="-122"/>
                <a:ea typeface="微软雅黑" panose="020B0503020204020204" pitchFamily="34" charset="-122"/>
                <a:sym typeface="+mn-ea"/>
              </a:rPr>
              <a:t>利息50%，最高20万元</a:t>
            </a:r>
            <a:r>
              <a:rPr lang="zh-CN" altLang="en-US" sz="1500" b="1" dirty="0">
                <a:solidFill>
                  <a:schemeClr val="accent2"/>
                </a:solidFill>
                <a:latin typeface="微软雅黑" panose="020B0503020204020204" pitchFamily="34" charset="-122"/>
                <a:ea typeface="微软雅黑" panose="020B0503020204020204" pitchFamily="34" charset="-122"/>
                <a:sym typeface="+mn-ea"/>
              </a:rPr>
              <a:t>；</a:t>
            </a:r>
            <a:endParaRPr lang="en-US" altLang="zh-CN" sz="1500" b="1" dirty="0">
              <a:solidFill>
                <a:srgbClr val="E94236"/>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959530" y="4261660"/>
            <a:ext cx="7748242" cy="1630045"/>
          </a:xfrm>
          <a:prstGeom prst="rect">
            <a:avLst/>
          </a:prstGeom>
        </p:spPr>
        <p:txBody>
          <a:bodyPr wrap="square">
            <a:spAutoFit/>
          </a:bodyPr>
          <a:lstStyle/>
          <a:p>
            <a:pPr algn="just">
              <a:lnSpc>
                <a:spcPts val="3000"/>
              </a:lnSpc>
            </a:pPr>
            <a:r>
              <a:rPr lang="zh-CN" altLang="en-US" sz="1500" b="1" dirty="0" smtClean="0">
                <a:latin typeface="微软雅黑" panose="020B0503020204020204" pitchFamily="34" charset="-122"/>
                <a:ea typeface="微软雅黑" panose="020B0503020204020204" pitchFamily="34" charset="-122"/>
                <a:cs typeface="华文黑体" pitchFamily="2" charset="-122"/>
                <a:sym typeface="+mn-ea"/>
              </a:rPr>
              <a:t>科技保险</a:t>
            </a:r>
            <a:r>
              <a:rPr lang="zh-CN" altLang="en-US" sz="1500" b="1" dirty="0">
                <a:solidFill>
                  <a:schemeClr val="tx1"/>
                </a:solidFill>
                <a:latin typeface="+mj-ea"/>
                <a:ea typeface="+mj-ea"/>
                <a:sym typeface="+mn-ea"/>
              </a:rPr>
              <a:t>支持</a:t>
            </a:r>
            <a:r>
              <a:rPr sz="1500" dirty="0">
                <a:solidFill>
                  <a:schemeClr val="tx1"/>
                </a:solidFill>
              </a:rPr>
              <a:t> </a:t>
            </a:r>
            <a:r>
              <a:rPr sz="1500" dirty="0"/>
              <a:t> </a:t>
            </a:r>
            <a:r>
              <a:rPr lang="en-US" sz="1500" dirty="0" smtClean="0"/>
              <a:t>  </a:t>
            </a:r>
            <a:endPar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a:lnSpc>
                <a:spcPts val="3000"/>
              </a:lnSpc>
            </a:pPr>
            <a:r>
              <a:rPr lang="en-US" altLang="zh-CN" sz="1500" dirty="0">
                <a:solidFill>
                  <a:schemeClr val="tx1"/>
                </a:solidFill>
                <a:latin typeface="微软雅黑" panose="020B0503020204020204" pitchFamily="34" charset="-122"/>
                <a:ea typeface="微软雅黑" panose="020B0503020204020204" pitchFamily="34" charset="-122"/>
                <a:sym typeface="+mn-ea"/>
              </a:rPr>
              <a:t>——</a:t>
            </a:r>
            <a:r>
              <a:rPr lang="zh-CN" altLang="en-US" sz="1500" dirty="0">
                <a:solidFill>
                  <a:schemeClr val="tx1"/>
                </a:solidFill>
                <a:latin typeface="微软雅黑" panose="020B0503020204020204" pitchFamily="34" charset="-122"/>
                <a:ea typeface="微软雅黑" panose="020B0503020204020204" pitchFamily="34" charset="-122"/>
                <a:sym typeface="+mn-ea"/>
              </a:rPr>
              <a:t>国家高新技术企业上一年购买指定险种（</a:t>
            </a:r>
            <a:r>
              <a:rPr lang="zh-CN" altLang="en-US" sz="1500" b="1" dirty="0">
                <a:solidFill>
                  <a:schemeClr val="tx1"/>
                </a:solidFill>
                <a:latin typeface="微软雅黑" panose="020B0503020204020204" pitchFamily="34" charset="-122"/>
                <a:ea typeface="微软雅黑" panose="020B0503020204020204" pitchFamily="34" charset="-122"/>
                <a:sym typeface="+mn-ea"/>
              </a:rPr>
              <a:t>中国保监会和科技部批准的</a:t>
            </a:r>
            <a:r>
              <a:rPr lang="zh-CN" altLang="en-US" sz="1500" dirty="0">
                <a:solidFill>
                  <a:schemeClr val="tx1"/>
                </a:solidFill>
                <a:latin typeface="微软雅黑" panose="020B0503020204020204" pitchFamily="34" charset="-122"/>
                <a:ea typeface="微软雅黑" panose="020B0503020204020204" pitchFamily="34" charset="-122"/>
                <a:sym typeface="+mn-ea"/>
              </a:rPr>
              <a:t>科技保险险种），</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mn-ea"/>
              </a:rPr>
              <a:t>按</a:t>
            </a:r>
            <a:r>
              <a:rPr lang="zh-CN" altLang="en-US" sz="1500" b="1" dirty="0">
                <a:solidFill>
                  <a:schemeClr val="accent2"/>
                </a:solidFill>
                <a:latin typeface="微软雅黑" panose="020B0503020204020204" pitchFamily="34" charset="-122"/>
                <a:ea typeface="微软雅黑" panose="020B0503020204020204" pitchFamily="34" charset="-122"/>
                <a:sym typeface="+mn-ea"/>
              </a:rPr>
              <a:t>保险费50%，最高30万元；</a:t>
            </a:r>
            <a:endParaRPr lang="zh-CN" altLang="en-US" sz="1500" b="1" dirty="0">
              <a:solidFill>
                <a:schemeClr val="accent2"/>
              </a:solidFill>
              <a:latin typeface="微软雅黑" panose="020B0503020204020204" pitchFamily="34" charset="-122"/>
              <a:ea typeface="微软雅黑" panose="020B0503020204020204" pitchFamily="34" charset="-122"/>
            </a:endParaRPr>
          </a:p>
          <a:p>
            <a:pPr algn="just">
              <a:lnSpc>
                <a:spcPts val="3000"/>
              </a:lnSpc>
            </a:pPr>
            <a:r>
              <a:rPr lang="en-US" sz="1500" dirty="0">
                <a:solidFill>
                  <a:schemeClr val="tx1"/>
                </a:solidFill>
                <a:latin typeface="微软雅黑" panose="020B0503020204020204" pitchFamily="34" charset="-122"/>
                <a:ea typeface="微软雅黑" panose="020B0503020204020204" pitchFamily="34" charset="-122"/>
                <a:sym typeface="+mn-ea"/>
              </a:rPr>
              <a:t>——</a:t>
            </a:r>
            <a:r>
              <a:rPr lang="zh-CN" altLang="en-US" sz="1500" b="1" dirty="0">
                <a:solidFill>
                  <a:srgbClr val="C00000"/>
                </a:solidFill>
                <a:latin typeface="微软雅黑" panose="020B0503020204020204" pitchFamily="34" charset="-122"/>
                <a:ea typeface="微软雅黑" panose="020B0503020204020204" pitchFamily="34" charset="-122"/>
                <a:sym typeface="+mn-ea"/>
              </a:rPr>
              <a:t>国家高新技术企业上一年为员工购买“核心人才综合险”，</a:t>
            </a:r>
            <a:r>
              <a:rPr lang="zh-CN" altLang="en-US" sz="1500" dirty="0">
                <a:solidFill>
                  <a:srgbClr val="C00000"/>
                </a:solidFill>
                <a:latin typeface="微软雅黑" panose="020B0503020204020204" pitchFamily="34" charset="-122"/>
                <a:ea typeface="微软雅黑" panose="020B0503020204020204" pitchFamily="34" charset="-122"/>
                <a:sym typeface="+mn-ea"/>
              </a:rPr>
              <a:t>按</a:t>
            </a:r>
            <a:r>
              <a:rPr lang="zh-CN" altLang="en-US" sz="1500" b="1" dirty="0">
                <a:solidFill>
                  <a:srgbClr val="C00000"/>
                </a:solidFill>
                <a:latin typeface="微软雅黑" panose="020B0503020204020204" pitchFamily="34" charset="-122"/>
                <a:ea typeface="微软雅黑" panose="020B0503020204020204" pitchFamily="34" charset="-122"/>
                <a:sym typeface="+mn-ea"/>
              </a:rPr>
              <a:t>保险费80%，最高</a:t>
            </a:r>
            <a:r>
              <a:rPr lang="zh-CN" altLang="en-US" sz="1500" b="1" dirty="0" smtClean="0">
                <a:solidFill>
                  <a:srgbClr val="C00000"/>
                </a:solidFill>
                <a:latin typeface="微软雅黑" panose="020B0503020204020204" pitchFamily="34" charset="-122"/>
                <a:ea typeface="微软雅黑" panose="020B0503020204020204" pitchFamily="34" charset="-122"/>
                <a:sym typeface="+mn-ea"/>
              </a:rPr>
              <a:t>40万</a:t>
            </a:r>
            <a:r>
              <a:rPr lang="zh-CN" altLang="en-US" sz="1500" b="1" dirty="0" smtClean="0">
                <a:solidFill>
                  <a:schemeClr val="accent2"/>
                </a:solidFill>
                <a:latin typeface="微软雅黑" panose="020B0503020204020204" pitchFamily="34" charset="-122"/>
                <a:ea typeface="微软雅黑" panose="020B0503020204020204" pitchFamily="34" charset="-122"/>
                <a:sym typeface="+mn-ea"/>
              </a:rPr>
              <a:t>；</a:t>
            </a:r>
            <a:endParaRPr lang="zh-CN" altLang="en-US" sz="15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2"/>
            </p:custDataLst>
          </p:nvPr>
        </p:nvSpPr>
        <p:spPr>
          <a:xfrm rot="16200000">
            <a:off x="496277" y="4352277"/>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103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3"/>
            </p:custDataLst>
          </p:nvPr>
        </p:nvSpPr>
        <p:spPr>
          <a:xfrm rot="16200000">
            <a:off x="633006" y="2183541"/>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99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nvSpPr>
        <p:spPr>
          <a:xfrm>
            <a:off x="1194118" y="-14129"/>
            <a:ext cx="4297680" cy="506730"/>
          </a:xfrm>
          <a:prstGeom prst="rect">
            <a:avLst/>
          </a:prstGeom>
          <a:noFill/>
        </p:spPr>
        <p:txBody>
          <a:bodyPr wrap="none" rtlCol="0" anchor="t">
            <a:spAutoFit/>
          </a:bodyPr>
          <a:lstStyle/>
          <a:p>
            <a:r>
              <a:rPr lang="zh-CN" altLang="zh-CN" sz="2700" b="1" dirty="0">
                <a:solidFill>
                  <a:schemeClr val="tx1"/>
                </a:solidFill>
                <a:latin typeface="+mn-ea"/>
                <a:sym typeface="+mn-ea"/>
              </a:rPr>
              <a:t>支持科技创新发展若干政策</a:t>
            </a:r>
            <a:endParaRPr lang="zh-CN" altLang="en-US" sz="2700" b="1" dirty="0">
              <a:solidFill>
                <a:schemeClr val="tx1"/>
              </a:solidFill>
              <a:latin typeface="+mn-ea"/>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3" name="文本框 2"/>
          <p:cNvSpPr txBox="1"/>
          <p:nvPr>
            <p:custDataLst>
              <p:tags r:id="rId4"/>
            </p:custDataLst>
          </p:nvPr>
        </p:nvSpPr>
        <p:spPr>
          <a:xfrm rot="16200000">
            <a:off x="525621" y="3400569"/>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102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9" name="文本框 1"/>
          <p:cNvSpPr txBox="1"/>
          <p:nvPr>
            <p:custDataLst>
              <p:tags r:id="rId5"/>
            </p:custDataLst>
          </p:nvPr>
        </p:nvSpPr>
        <p:spPr>
          <a:xfrm rot="16200000">
            <a:off x="550514" y="2587611"/>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100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0" name="文本框 1"/>
          <p:cNvSpPr txBox="1"/>
          <p:nvPr>
            <p:custDataLst>
              <p:tags r:id="rId6"/>
            </p:custDataLst>
          </p:nvPr>
        </p:nvSpPr>
        <p:spPr>
          <a:xfrm rot="16200000">
            <a:off x="551912" y="2958125"/>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101</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935831" y="1281099"/>
            <a:ext cx="3002756" cy="338554"/>
          </a:xfrm>
          <a:prstGeom prst="rect">
            <a:avLst/>
          </a:prstGeom>
          <a:noFill/>
        </p:spPr>
        <p:txBody>
          <a:bodyPr wrap="square" rtlCol="0">
            <a:spAutoFit/>
          </a:bodyPr>
          <a:lstStyle/>
          <a:p>
            <a:r>
              <a:rPr lang="zh-CN" altLang="en-US" sz="1600" b="1" dirty="0">
                <a:latin typeface="+mj-ea"/>
                <a:ea typeface="+mj-ea"/>
                <a:sym typeface="+mn-ea"/>
              </a:rPr>
              <a:t>双创与科技活动</a:t>
            </a:r>
            <a:r>
              <a:rPr lang="zh-CN" altLang="en-US" sz="1600" b="1" dirty="0">
                <a:sym typeface="+mn-ea"/>
              </a:rPr>
              <a:t>支持</a:t>
            </a:r>
            <a:endParaRPr lang="zh-CN" altLang="en-US" sz="1600" b="1" dirty="0">
              <a:sym typeface="+mn-ea"/>
            </a:endParaRPr>
          </a:p>
        </p:txBody>
      </p:sp>
      <p:sp>
        <p:nvSpPr>
          <p:cNvPr id="86" name="矩形 85"/>
          <p:cNvSpPr/>
          <p:nvPr/>
        </p:nvSpPr>
        <p:spPr>
          <a:xfrm>
            <a:off x="913289" y="1837518"/>
            <a:ext cx="7601537" cy="701731"/>
          </a:xfrm>
          <a:prstGeom prst="rect">
            <a:avLst/>
          </a:prstGeom>
        </p:spPr>
        <p:txBody>
          <a:bodyPr wrap="square">
            <a:spAutoFit/>
          </a:bodyPr>
          <a:lstStyle/>
          <a:p>
            <a:pPr algn="just">
              <a:lnSpc>
                <a:spcPts val="2500"/>
              </a:lnSpc>
            </a:pPr>
            <a:r>
              <a:rPr lang="zh-CN" altLang="en-US"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管理质量提升</a:t>
            </a:r>
            <a:r>
              <a:rPr lang="zh-CN" altLang="zh-CN" b="1" dirty="0">
                <a:sym typeface="+mn-ea"/>
              </a:rPr>
              <a:t>支持</a:t>
            </a:r>
            <a:r>
              <a:rPr dirty="0"/>
              <a:t>  </a:t>
            </a:r>
            <a:r>
              <a:rPr lang="en-US" dirty="0" smtClean="0">
                <a:solidFill>
                  <a:schemeClr val="tx1"/>
                </a:solidFill>
              </a:rPr>
              <a:t>  </a:t>
            </a:r>
            <a:r>
              <a:rPr lang="zh-CN" altLang="en-US" sz="1500" dirty="0">
                <a:latin typeface="微软雅黑" panose="020B0503020204020204" pitchFamily="34" charset="-122"/>
                <a:ea typeface="微软雅黑" panose="020B0503020204020204" pitchFamily="34" charset="-122"/>
                <a:sym typeface="+mn-ea"/>
              </a:rPr>
              <a:t>经认定科技园（孵化器），根据第三方评估结果，按年度</a:t>
            </a:r>
            <a:r>
              <a:rPr lang="zh-CN" altLang="en-US" sz="1500" b="1" dirty="0">
                <a:solidFill>
                  <a:schemeClr val="accent2"/>
                </a:solidFill>
                <a:latin typeface="微软雅黑" panose="020B0503020204020204" pitchFamily="34" charset="-122"/>
                <a:ea typeface="微软雅黑" panose="020B0503020204020204" pitchFamily="34" charset="-122"/>
                <a:sym typeface="+mn-ea"/>
              </a:rPr>
              <a:t>最高100万元</a:t>
            </a:r>
            <a:r>
              <a:rPr lang="zh-CN" altLang="en-US" sz="1500" b="1" dirty="0">
                <a:solidFill>
                  <a:schemeClr val="accent2"/>
                </a:solidFill>
                <a:sym typeface="+mn-ea"/>
              </a:rPr>
              <a:t>；</a:t>
            </a:r>
            <a:endParaRPr lang="zh-CN" altLang="en-US" sz="1500" b="1" dirty="0" smtClean="0">
              <a:solidFill>
                <a:schemeClr val="accent2"/>
              </a:solidFill>
              <a:sym typeface="+mn-ea"/>
            </a:endParaRPr>
          </a:p>
        </p:txBody>
      </p:sp>
      <p:sp>
        <p:nvSpPr>
          <p:cNvPr id="92" name="圆角矩形 91"/>
          <p:cNvSpPr/>
          <p:nvPr/>
        </p:nvSpPr>
        <p:spPr>
          <a:xfrm>
            <a:off x="747514" y="1386529"/>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0" name="直接连接符 9"/>
          <p:cNvCxnSpPr/>
          <p:nvPr>
            <p:custDataLst>
              <p:tags r:id="rId1"/>
            </p:custDataLst>
          </p:nvPr>
        </p:nvCxnSpPr>
        <p:spPr>
          <a:xfrm>
            <a:off x="947738" y="1667814"/>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913765" y="2709475"/>
            <a:ext cx="7600767" cy="701731"/>
          </a:xfrm>
          <a:prstGeom prst="rect">
            <a:avLst/>
          </a:prstGeom>
        </p:spPr>
        <p:txBody>
          <a:bodyPr wrap="square">
            <a:spAutoFit/>
          </a:bodyPr>
          <a:lstStyle/>
          <a:p>
            <a:pPr algn="just">
              <a:lnSpc>
                <a:spcPts val="2500"/>
              </a:lnSpc>
            </a:pPr>
            <a:r>
              <a:rPr lang="zh-CN" altLang="en-US" b="1" dirty="0" smtClean="0">
                <a:solidFill>
                  <a:schemeClr val="tx1"/>
                </a:solidFill>
                <a:latin typeface="微软雅黑" panose="020B0503020204020204" pitchFamily="34" charset="-122"/>
                <a:ea typeface="微软雅黑" panose="020B0503020204020204" pitchFamily="34" charset="-122"/>
                <a:cs typeface="华文黑体" pitchFamily="2" charset="-122"/>
                <a:sym typeface="+mn-ea"/>
              </a:rPr>
              <a:t>环境建设</a:t>
            </a:r>
            <a:r>
              <a:rPr lang="zh-CN" altLang="en-US"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支持</a:t>
            </a:r>
            <a:r>
              <a:rPr lang="zh-CN" altLang="en-US" b="1" dirty="0" smtClean="0">
                <a:solidFill>
                  <a:schemeClr val="tx1">
                    <a:lumMod val="75000"/>
                    <a:lumOff val="25000"/>
                  </a:schemeClr>
                </a:solidFill>
                <a:sym typeface="+mn-ea"/>
              </a:rPr>
              <a:t>   </a:t>
            </a:r>
            <a:r>
              <a:rPr lang="zh-CN" altLang="en-US" b="1" dirty="0" smtClean="0">
                <a:solidFill>
                  <a:schemeClr val="tx1"/>
                </a:solidFill>
                <a:sym typeface="+mn-ea"/>
              </a:rPr>
              <a:t> </a:t>
            </a:r>
            <a:r>
              <a:rPr lang="zh-CN" altLang="en-US" sz="1500" dirty="0">
                <a:solidFill>
                  <a:schemeClr val="tx1"/>
                </a:solidFill>
                <a:latin typeface="微软雅黑" panose="020B0503020204020204" pitchFamily="34" charset="-122"/>
                <a:ea typeface="微软雅黑" panose="020B0503020204020204" pitchFamily="34" charset="-122"/>
                <a:sym typeface="+mn-ea"/>
              </a:rPr>
              <a:t>对认定科技园区，近三年来建设投入（经审计），按实际投入50%，</a:t>
            </a:r>
            <a:r>
              <a:rPr lang="zh-CN" altLang="en-US" sz="1500" b="1" dirty="0">
                <a:solidFill>
                  <a:schemeClr val="accent2"/>
                </a:solidFill>
                <a:latin typeface="微软雅黑" panose="020B0503020204020204" pitchFamily="34" charset="-122"/>
                <a:ea typeface="微软雅黑" panose="020B0503020204020204" pitchFamily="34" charset="-122"/>
                <a:sym typeface="+mn-ea"/>
              </a:rPr>
              <a:t>最高300万元；</a:t>
            </a:r>
            <a:endParaRPr lang="zh-CN" altLang="en-US" sz="15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913130" y="3614694"/>
            <a:ext cx="7680166" cy="1052830"/>
          </a:xfrm>
          <a:prstGeom prst="rect">
            <a:avLst/>
          </a:prstGeom>
        </p:spPr>
        <p:txBody>
          <a:bodyPr wrap="square">
            <a:spAutoFit/>
          </a:bodyPr>
          <a:lstStyle/>
          <a:p>
            <a:pPr algn="just">
              <a:lnSpc>
                <a:spcPts val="2500"/>
              </a:lnSpc>
            </a:pPr>
            <a:r>
              <a:rPr lang="zh-CN" altLang="en-US" b="1" dirty="0" smtClean="0">
                <a:solidFill>
                  <a:schemeClr val="tx1"/>
                </a:solidFill>
                <a:latin typeface="微软雅黑" panose="020B0503020204020204" pitchFamily="34" charset="-122"/>
                <a:ea typeface="微软雅黑" panose="020B0503020204020204" pitchFamily="34" charset="-122"/>
                <a:cs typeface="华文黑体" pitchFamily="2" charset="-122"/>
                <a:sym typeface="+mn-ea"/>
              </a:rPr>
              <a:t>孵化类企业办公用房</a:t>
            </a:r>
            <a:r>
              <a:rPr lang="zh-CN" altLang="en-US" b="1" dirty="0">
                <a:solidFill>
                  <a:schemeClr val="tx1"/>
                </a:solidFill>
                <a:latin typeface="+mj-ea"/>
                <a:ea typeface="+mj-ea"/>
                <a:sym typeface="+mn-ea"/>
              </a:rPr>
              <a:t>支持</a:t>
            </a:r>
            <a:r>
              <a:rPr dirty="0">
                <a:solidFill>
                  <a:schemeClr val="tx1"/>
                </a:solidFill>
              </a:rPr>
              <a:t> </a:t>
            </a:r>
            <a:r>
              <a:rPr dirty="0"/>
              <a:t> </a:t>
            </a:r>
            <a:r>
              <a:rPr lang="en-US" dirty="0" smtClean="0"/>
              <a:t>   </a:t>
            </a:r>
            <a:r>
              <a:rPr lang="zh-CN" altLang="en-US" sz="1500" dirty="0">
                <a:solidFill>
                  <a:schemeClr val="tx1"/>
                </a:solidFill>
                <a:latin typeface="微软雅黑" panose="020B0503020204020204" pitchFamily="34" charset="-122"/>
                <a:ea typeface="微软雅黑" panose="020B0503020204020204" pitchFamily="34" charset="-122"/>
                <a:sym typeface="+mn-ea"/>
              </a:rPr>
              <a:t>入院（孵化器）前注册不超过24个月，</a:t>
            </a:r>
            <a:r>
              <a:rPr lang="zh-CN" altLang="en-US" sz="1500" dirty="0">
                <a:latin typeface="微软雅黑" panose="020B0503020204020204" pitchFamily="34" charset="-122"/>
                <a:ea typeface="微软雅黑" panose="020B0503020204020204" pitchFamily="34" charset="-122"/>
                <a:sym typeface="+mn-ea"/>
              </a:rPr>
              <a:t>按照</a:t>
            </a:r>
            <a:r>
              <a:rPr lang="zh-CN" altLang="en-US" sz="1500" b="1" dirty="0">
                <a:solidFill>
                  <a:schemeClr val="accent2"/>
                </a:solidFill>
                <a:latin typeface="微软雅黑" panose="020B0503020204020204" pitchFamily="34" charset="-122"/>
                <a:ea typeface="微软雅黑" panose="020B0503020204020204" pitchFamily="34" charset="-122"/>
                <a:sym typeface="+mn-ea"/>
              </a:rPr>
              <a:t>30元/平方米/月；</a:t>
            </a:r>
            <a:r>
              <a:rPr lang="zh-CN" altLang="en-US" sz="1500" b="1" dirty="0">
                <a:solidFill>
                  <a:srgbClr val="C00000"/>
                </a:solidFill>
                <a:latin typeface="微软雅黑" panose="020B0503020204020204" pitchFamily="34" charset="-122"/>
                <a:ea typeface="微软雅黑" panose="020B0503020204020204" pitchFamily="34" charset="-122"/>
                <a:sym typeface="+mn-ea"/>
              </a:rPr>
              <a:t>外商出资50%或“珠江人才计划”、”孔雀团队”企业按50元/平方米/月（不超过</a:t>
            </a:r>
            <a:r>
              <a:rPr lang="en-US" altLang="zh-CN" sz="1500" b="1" dirty="0">
                <a:solidFill>
                  <a:srgbClr val="C00000"/>
                </a:solidFill>
                <a:latin typeface="微软雅黑" panose="020B0503020204020204" pitchFamily="34" charset="-122"/>
                <a:ea typeface="微软雅黑" panose="020B0503020204020204" pitchFamily="34" charset="-122"/>
                <a:sym typeface="+mn-ea"/>
              </a:rPr>
              <a:t>36</a:t>
            </a:r>
            <a:r>
              <a:rPr lang="zh-CN" altLang="en-US" sz="1500" b="1" dirty="0">
                <a:solidFill>
                  <a:srgbClr val="C00000"/>
                </a:solidFill>
                <a:latin typeface="微软雅黑" panose="020B0503020204020204" pitchFamily="34" charset="-122"/>
                <a:ea typeface="微软雅黑" panose="020B0503020204020204" pitchFamily="34" charset="-122"/>
                <a:sym typeface="+mn-ea"/>
              </a:rPr>
              <a:t>个月、</a:t>
            </a:r>
            <a:r>
              <a:rPr lang="en-US" altLang="zh-CN" sz="1500" b="1" dirty="0">
                <a:solidFill>
                  <a:srgbClr val="C00000"/>
                </a:solidFill>
                <a:latin typeface="微软雅黑" panose="020B0503020204020204" pitchFamily="34" charset="-122"/>
                <a:ea typeface="微软雅黑" panose="020B0503020204020204" pitchFamily="34" charset="-122"/>
                <a:sym typeface="+mn-ea"/>
              </a:rPr>
              <a:t>500</a:t>
            </a:r>
            <a:r>
              <a:rPr lang="zh-CN" altLang="en-US" sz="1500" b="1" dirty="0">
                <a:solidFill>
                  <a:srgbClr val="C00000"/>
                </a:solidFill>
                <a:latin typeface="微软雅黑" panose="020B0503020204020204" pitchFamily="34" charset="-122"/>
                <a:ea typeface="微软雅黑" panose="020B0503020204020204" pitchFamily="34" charset="-122"/>
                <a:sym typeface="+mn-ea"/>
              </a:rPr>
              <a:t>平方米）；</a:t>
            </a:r>
            <a:endParaRPr lang="zh-CN" altLang="en-US" sz="1500" b="1" dirty="0">
              <a:solidFill>
                <a:srgbClr val="C00000"/>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927735" y="4685304"/>
            <a:ext cx="7587842" cy="701731"/>
          </a:xfrm>
          <a:prstGeom prst="rect">
            <a:avLst/>
          </a:prstGeom>
        </p:spPr>
        <p:txBody>
          <a:bodyPr wrap="square">
            <a:spAutoFit/>
          </a:bodyPr>
          <a:lstStyle/>
          <a:p>
            <a:pPr algn="just">
              <a:lnSpc>
                <a:spcPts val="2500"/>
              </a:lnSpc>
            </a:pPr>
            <a:r>
              <a:rPr lang="zh-CN" altLang="en-US" b="1" dirty="0" smtClean="0">
                <a:solidFill>
                  <a:schemeClr val="tx1"/>
                </a:solidFill>
                <a:latin typeface="微软雅黑" panose="020B0503020204020204" pitchFamily="34" charset="-122"/>
                <a:ea typeface="微软雅黑" panose="020B0503020204020204" pitchFamily="34" charset="-122"/>
                <a:cs typeface="华文黑体" pitchFamily="2" charset="-122"/>
                <a:sym typeface="+mn-ea"/>
              </a:rPr>
              <a:t>聚集类企业办公用房支持</a:t>
            </a:r>
            <a:r>
              <a:rPr dirty="0">
                <a:solidFill>
                  <a:schemeClr val="tx1"/>
                </a:solidFill>
              </a:rPr>
              <a:t> </a:t>
            </a:r>
            <a:r>
              <a:rPr dirty="0"/>
              <a:t> </a:t>
            </a:r>
            <a:r>
              <a:rPr lang="en-US" dirty="0" smtClean="0"/>
              <a:t> </a:t>
            </a:r>
            <a:r>
              <a:rPr lang="zh-CN" altLang="zh-CN" dirty="0">
                <a:solidFill>
                  <a:schemeClr val="tx1"/>
                </a:solidFill>
                <a:sym typeface="+mn-ea"/>
              </a:rPr>
              <a:t>  </a:t>
            </a:r>
            <a:r>
              <a:rPr lang="zh-CN" altLang="en-US" sz="1500" dirty="0">
                <a:solidFill>
                  <a:schemeClr val="tx1"/>
                </a:solidFill>
                <a:latin typeface="微软雅黑" panose="020B0503020204020204" pitchFamily="34" charset="-122"/>
                <a:ea typeface="微软雅黑" panose="020B0503020204020204" pitchFamily="34" charset="-122"/>
                <a:sym typeface="+mn-ea"/>
              </a:rPr>
              <a:t>上年度福田区综合贡献较大，按照</a:t>
            </a:r>
            <a:r>
              <a:rPr lang="zh-CN" altLang="en-US" sz="1500" b="1" dirty="0">
                <a:solidFill>
                  <a:schemeClr val="accent2"/>
                </a:solidFill>
                <a:latin typeface="微软雅黑" panose="020B0503020204020204" pitchFamily="34" charset="-122"/>
                <a:ea typeface="微软雅黑" panose="020B0503020204020204" pitchFamily="34" charset="-122"/>
                <a:sym typeface="+mn-ea"/>
              </a:rPr>
              <a:t>30元/平方米/月，</a:t>
            </a:r>
            <a:r>
              <a:rPr lang="zh-CN" altLang="en-US" sz="1500" dirty="0">
                <a:solidFill>
                  <a:schemeClr val="tx1"/>
                </a:solidFill>
                <a:latin typeface="微软雅黑" panose="020B0503020204020204" pitchFamily="34" charset="-122"/>
                <a:ea typeface="微软雅黑" panose="020B0503020204020204" pitchFamily="34" charset="-122"/>
                <a:sym typeface="+mn-ea"/>
              </a:rPr>
              <a:t>不超过1000平方米</a:t>
            </a:r>
            <a:r>
              <a:rPr lang="zh-CN" altLang="en-US" sz="1500" b="1" dirty="0">
                <a:solidFill>
                  <a:schemeClr val="tx1"/>
                </a:solidFill>
                <a:sym typeface="+mn-ea"/>
              </a:rPr>
              <a:t>。</a:t>
            </a:r>
            <a:endParaRPr lang="zh-CN" altLang="en-US" sz="1500" b="1" dirty="0" smtClean="0">
              <a:solidFill>
                <a:schemeClr val="tx1"/>
              </a:solidFill>
              <a:sym typeface="+mn-ea"/>
            </a:endParaRPr>
          </a:p>
        </p:txBody>
      </p:sp>
      <p:sp>
        <p:nvSpPr>
          <p:cNvPr id="12" name="文本框 11"/>
          <p:cNvSpPr txBox="1"/>
          <p:nvPr/>
        </p:nvSpPr>
        <p:spPr>
          <a:xfrm>
            <a:off x="1194118" y="-14129"/>
            <a:ext cx="4297680" cy="506730"/>
          </a:xfrm>
          <a:prstGeom prst="rect">
            <a:avLst/>
          </a:prstGeom>
          <a:noFill/>
        </p:spPr>
        <p:txBody>
          <a:bodyPr wrap="none" rtlCol="0" anchor="t">
            <a:spAutoFit/>
          </a:bodyPr>
          <a:lstStyle/>
          <a:p>
            <a:r>
              <a:rPr lang="zh-CN" altLang="zh-CN" sz="2700" b="1" dirty="0">
                <a:solidFill>
                  <a:schemeClr val="tx1"/>
                </a:solidFill>
                <a:latin typeface="+mn-ea"/>
                <a:sym typeface="+mn-ea"/>
              </a:rPr>
              <a:t>支持科技创新发展若干政策</a:t>
            </a:r>
            <a:endParaRPr lang="zh-CN" altLang="en-US" sz="2700" b="1" dirty="0">
              <a:solidFill>
                <a:schemeClr val="tx1"/>
              </a:solidFill>
              <a:latin typeface="+mn-ea"/>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2" name="文本框 1"/>
          <p:cNvSpPr txBox="1"/>
          <p:nvPr>
            <p:custDataLst>
              <p:tags r:id="rId2"/>
            </p:custDataLst>
          </p:nvPr>
        </p:nvSpPr>
        <p:spPr>
          <a:xfrm rot="16200000">
            <a:off x="532529" y="1916970"/>
            <a:ext cx="395288" cy="435772"/>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110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3"/>
            </p:custDataLst>
          </p:nvPr>
        </p:nvSpPr>
        <p:spPr>
          <a:xfrm rot="16200000">
            <a:off x="532529" y="2863371"/>
            <a:ext cx="395288" cy="435772"/>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111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4"/>
            </p:custDataLst>
          </p:nvPr>
        </p:nvSpPr>
        <p:spPr>
          <a:xfrm rot="16200000">
            <a:off x="532529" y="3797969"/>
            <a:ext cx="395288" cy="435772"/>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112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5"/>
            </p:custDataLst>
          </p:nvPr>
        </p:nvSpPr>
        <p:spPr>
          <a:xfrm rot="16200000">
            <a:off x="532529" y="4685064"/>
            <a:ext cx="395288" cy="435772"/>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113</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0"/>
            <a:ext cx="996950" cy="6880225"/>
            <a:chOff x="131337" y="-880892"/>
            <a:chExt cx="1183803" cy="3010565"/>
          </a:xfrm>
        </p:grpSpPr>
        <p:sp>
          <p:nvSpPr>
            <p:cNvPr id="16" name="矩形 15"/>
            <p:cNvSpPr/>
            <p:nvPr/>
          </p:nvSpPr>
          <p:spPr>
            <a:xfrm>
              <a:off x="131337" y="-880892"/>
              <a:ext cx="1183803" cy="301056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5386"/>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一</a:t>
              </a:r>
              <a:endParaRPr lang="zh-CN" altLang="en-US" sz="4500" b="1" dirty="0">
                <a:solidFill>
                  <a:schemeClr val="bg1"/>
                </a:solidFill>
                <a:latin typeface="+mn-lt"/>
                <a:ea typeface="+mn-lt"/>
              </a:endParaRPr>
            </a:p>
          </p:txBody>
        </p:sp>
      </p:grpSp>
      <p:sp>
        <p:nvSpPr>
          <p:cNvPr id="8" name="文本框 7"/>
          <p:cNvSpPr txBox="1"/>
          <p:nvPr/>
        </p:nvSpPr>
        <p:spPr>
          <a:xfrm>
            <a:off x="1400810" y="3018790"/>
            <a:ext cx="7214870" cy="598805"/>
          </a:xfrm>
          <a:prstGeom prst="rect">
            <a:avLst/>
          </a:prstGeom>
          <a:noFill/>
        </p:spPr>
        <p:txBody>
          <a:bodyPr wrap="square" rtlCol="0">
            <a:spAutoFit/>
          </a:bodyPr>
          <a:lstStyle/>
          <a:p>
            <a:r>
              <a:rPr lang="zh-CN" altLang="en-US" sz="3300" b="1" dirty="0">
                <a:solidFill>
                  <a:schemeClr val="tx1"/>
                </a:solidFill>
                <a:latin typeface="黑体" panose="02010609060101010101" charset="-122"/>
                <a:ea typeface="黑体" panose="02010609060101010101" charset="-122"/>
                <a:sym typeface="+mn-ea"/>
              </a:rPr>
              <a:t>支持</a:t>
            </a:r>
            <a:r>
              <a:rPr lang="zh-CN" altLang="en-US" sz="3300" b="1" dirty="0">
                <a:solidFill>
                  <a:srgbClr val="C00000"/>
                </a:solidFill>
                <a:latin typeface="黑体" panose="02010609060101010101" charset="-122"/>
                <a:ea typeface="黑体" panose="02010609060101010101" charset="-122"/>
                <a:sym typeface="+mn-ea"/>
              </a:rPr>
              <a:t>文化旅游体育产业发展</a:t>
            </a:r>
            <a:r>
              <a:rPr lang="zh-CN" altLang="en-US" sz="3300" b="1" dirty="0">
                <a:solidFill>
                  <a:schemeClr val="tx1"/>
                </a:solidFill>
                <a:latin typeface="黑体" panose="02010609060101010101" charset="-122"/>
                <a:ea typeface="黑体" panose="02010609060101010101" charset="-122"/>
                <a:sym typeface="+mn-ea"/>
              </a:rPr>
              <a:t>若干政策</a:t>
            </a:r>
            <a:endParaRPr lang="zh-CN" altLang="en-US" sz="3300" b="1" dirty="0">
              <a:solidFill>
                <a:schemeClr val="tx1"/>
              </a:solidFill>
              <a:latin typeface="黑体" panose="02010609060101010101" charset="-122"/>
              <a:ea typeface="黑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194118" y="-14129"/>
            <a:ext cx="56692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a:t>
            </a:r>
            <a:r>
              <a:rPr lang="zh-CN" altLang="en-US" sz="2700" b="1" dirty="0">
                <a:solidFill>
                  <a:schemeClr val="tx1"/>
                </a:solidFill>
                <a:sym typeface="+mn-ea"/>
              </a:rPr>
              <a:t>文化旅游体育产业发展</a:t>
            </a:r>
            <a:r>
              <a:rPr lang="zh-CN" altLang="zh-CN" sz="2700" b="1" dirty="0">
                <a:solidFill>
                  <a:schemeClr val="tx1"/>
                </a:solidFill>
                <a:latin typeface="+mn-ea"/>
                <a:sym typeface="+mn-ea"/>
              </a:rPr>
              <a:t>若干政策</a:t>
            </a:r>
            <a:endParaRPr lang="zh-CN" altLang="en-US" sz="2700" b="1" dirty="0">
              <a:solidFill>
                <a:schemeClr val="tx1"/>
              </a:solidFill>
              <a:latin typeface="+mn-ea"/>
              <a:sym typeface="+mn-ea"/>
            </a:endParaRPr>
          </a:p>
        </p:txBody>
      </p:sp>
      <p:sp>
        <p:nvSpPr>
          <p:cNvPr id="85" name="文本框 84"/>
          <p:cNvSpPr txBox="1"/>
          <p:nvPr/>
        </p:nvSpPr>
        <p:spPr>
          <a:xfrm>
            <a:off x="935831" y="1625048"/>
            <a:ext cx="3002756" cy="338554"/>
          </a:xfrm>
          <a:prstGeom prst="rect">
            <a:avLst/>
          </a:prstGeom>
          <a:noFill/>
        </p:spPr>
        <p:txBody>
          <a:bodyPr wrap="square" rtlCol="0">
            <a:spAutoFit/>
          </a:bodyPr>
          <a:lstStyle/>
          <a:p>
            <a:r>
              <a:rPr lang="zh-CN" altLang="en-US" sz="1600" b="1" dirty="0" smtClean="0">
                <a:solidFill>
                  <a:schemeClr val="tx1"/>
                </a:solidFill>
                <a:latin typeface="+mj-ea"/>
                <a:ea typeface="+mj-ea"/>
                <a:sym typeface="+mn-ea"/>
              </a:rPr>
              <a:t>文化创意园</a:t>
            </a:r>
            <a:r>
              <a:rPr lang="zh-CN" altLang="en-US" sz="1600" b="1" dirty="0">
                <a:sym typeface="+mn-ea"/>
              </a:rPr>
              <a:t>支持</a:t>
            </a:r>
            <a:endParaRPr lang="zh-CN" altLang="en-US" sz="1600" b="1" dirty="0">
              <a:sym typeface="+mn-ea"/>
            </a:endParaRPr>
          </a:p>
        </p:txBody>
      </p:sp>
      <p:sp>
        <p:nvSpPr>
          <p:cNvPr id="86" name="矩形 85"/>
          <p:cNvSpPr/>
          <p:nvPr/>
        </p:nvSpPr>
        <p:spPr>
          <a:xfrm>
            <a:off x="884873" y="2181522"/>
            <a:ext cx="7842409" cy="424732"/>
          </a:xfrm>
          <a:prstGeom prst="rect">
            <a:avLst/>
          </a:prstGeom>
        </p:spPr>
        <p:txBody>
          <a:bodyPr wrap="square">
            <a:spAutoFit/>
          </a:bodyPr>
          <a:lstStyle/>
          <a:p>
            <a:pPr algn="l">
              <a:lnSpc>
                <a:spcPct val="120000"/>
              </a:lnSpc>
            </a:pPr>
            <a:r>
              <a:rPr lang="zh-CN" altLang="en-US" b="1" dirty="0">
                <a:sym typeface="+mn-ea"/>
              </a:rPr>
              <a:t>产业园招商引资</a:t>
            </a:r>
            <a:r>
              <a:rPr lang="zh-CN" altLang="zh-CN" b="1" dirty="0">
                <a:sym typeface="+mn-ea"/>
              </a:rPr>
              <a:t>支持</a:t>
            </a:r>
            <a:r>
              <a:rPr dirty="0"/>
              <a:t>  </a:t>
            </a:r>
            <a:r>
              <a:rPr lang="en-US" dirty="0" smtClean="0">
                <a:solidFill>
                  <a:schemeClr val="tx1"/>
                </a:solidFill>
              </a:rPr>
              <a:t>   </a:t>
            </a:r>
            <a:r>
              <a:rPr lang="zh-CN" altLang="en-US" sz="1500" dirty="0" smtClean="0">
                <a:solidFill>
                  <a:schemeClr val="tx1"/>
                </a:solidFill>
                <a:latin typeface="微软雅黑" panose="020B0503020204020204" pitchFamily="34" charset="-122"/>
                <a:ea typeface="微软雅黑" panose="020B0503020204020204" pitchFamily="34" charset="-122"/>
                <a:sym typeface="+mn-ea"/>
              </a:rPr>
              <a:t>给予</a:t>
            </a:r>
            <a:r>
              <a:rPr lang="zh-CN" altLang="en-US" sz="1500" dirty="0">
                <a:solidFill>
                  <a:schemeClr val="tx1"/>
                </a:solidFill>
                <a:latin typeface="微软雅黑" panose="020B0503020204020204" pitchFamily="34" charset="-122"/>
                <a:ea typeface="微软雅黑" panose="020B0503020204020204" pitchFamily="34" charset="-122"/>
                <a:sym typeface="+mn-ea"/>
              </a:rPr>
              <a:t>运营公司</a:t>
            </a:r>
            <a:r>
              <a:rPr lang="zh-CN" altLang="en-US" sz="1500" b="1" dirty="0">
                <a:solidFill>
                  <a:schemeClr val="accent2"/>
                </a:solidFill>
                <a:sym typeface="+mn-ea"/>
              </a:rPr>
              <a:t>最</a:t>
            </a:r>
            <a:r>
              <a:rPr lang="zh-CN" altLang="en-US" sz="1500" b="1" dirty="0" smtClean="0">
                <a:solidFill>
                  <a:schemeClr val="accent2"/>
                </a:solidFill>
                <a:sym typeface="+mn-ea"/>
              </a:rPr>
              <a:t>高50</a:t>
            </a:r>
            <a:r>
              <a:rPr lang="zh-CN" altLang="en-US" sz="1500" b="1" dirty="0">
                <a:solidFill>
                  <a:schemeClr val="accent2"/>
                </a:solidFill>
                <a:sym typeface="+mn-ea"/>
              </a:rPr>
              <a:t>万</a:t>
            </a:r>
            <a:r>
              <a:rPr lang="zh-CN" altLang="en-US" sz="1500" b="1" dirty="0" smtClean="0">
                <a:solidFill>
                  <a:schemeClr val="accent2"/>
                </a:solidFill>
                <a:sym typeface="+mn-ea"/>
              </a:rPr>
              <a:t>元</a:t>
            </a:r>
            <a:r>
              <a:rPr lang="en-US" altLang="zh-CN" sz="1500" b="1" dirty="0" smtClean="0">
                <a:solidFill>
                  <a:schemeClr val="accent2"/>
                </a:solidFill>
                <a:sym typeface="+mn-ea"/>
              </a:rPr>
              <a:t>/</a:t>
            </a:r>
            <a:r>
              <a:rPr lang="zh-CN" altLang="en-US" sz="1500" b="1" dirty="0" smtClean="0">
                <a:solidFill>
                  <a:schemeClr val="accent2"/>
                </a:solidFill>
                <a:sym typeface="+mn-ea"/>
              </a:rPr>
              <a:t>家</a:t>
            </a:r>
            <a:r>
              <a:rPr lang="zh-CN" altLang="en-US" sz="1500" dirty="0" smtClean="0">
                <a:solidFill>
                  <a:schemeClr val="tx1"/>
                </a:solidFill>
                <a:sym typeface="+mn-ea"/>
              </a:rPr>
              <a:t>，</a:t>
            </a:r>
            <a:r>
              <a:rPr lang="zh-CN" altLang="en-US" sz="1500" dirty="0">
                <a:solidFill>
                  <a:schemeClr val="tx1"/>
                </a:solidFill>
                <a:latin typeface="微软雅黑" panose="020B0503020204020204" pitchFamily="34" charset="-122"/>
                <a:ea typeface="微软雅黑" panose="020B0503020204020204" pitchFamily="34" charset="-122"/>
                <a:sym typeface="+mn-ea"/>
              </a:rPr>
              <a:t>最高300万元</a:t>
            </a:r>
            <a:r>
              <a:rPr lang="zh-CN" altLang="en-US" sz="1500" b="1" dirty="0">
                <a:solidFill>
                  <a:schemeClr val="tx1"/>
                </a:solidFill>
                <a:latin typeface="微软雅黑" panose="020B0503020204020204" pitchFamily="34" charset="-122"/>
                <a:ea typeface="微软雅黑" panose="020B0503020204020204" pitchFamily="34" charset="-122"/>
                <a:sym typeface="+mn-ea"/>
              </a:rPr>
              <a:t>；</a:t>
            </a:r>
            <a:endParaRPr lang="zh-CN" altLang="en-US" sz="15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92" name="圆角矩形 91"/>
          <p:cNvSpPr/>
          <p:nvPr/>
        </p:nvSpPr>
        <p:spPr>
          <a:xfrm>
            <a:off x="747514" y="1730478"/>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2" name="直接连接符 1"/>
          <p:cNvCxnSpPr/>
          <p:nvPr>
            <p:custDataLst>
              <p:tags r:id="rId1"/>
            </p:custDataLst>
          </p:nvPr>
        </p:nvCxnSpPr>
        <p:spPr>
          <a:xfrm>
            <a:off x="947738" y="2011763"/>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891064" y="2737446"/>
            <a:ext cx="8026241" cy="424732"/>
          </a:xfrm>
          <a:prstGeom prst="rect">
            <a:avLst/>
          </a:prstGeom>
        </p:spPr>
        <p:txBody>
          <a:bodyPr wrap="square">
            <a:spAutoFit/>
          </a:bodyPr>
          <a:lstStyle/>
          <a:p>
            <a:pPr algn="l">
              <a:lnSpc>
                <a:spcPct val="120000"/>
              </a:lnSpc>
            </a:pPr>
            <a:r>
              <a:rPr lang="zh-CN" altLang="en-US" b="1" dirty="0">
                <a:sym typeface="+mn-ea"/>
              </a:rPr>
              <a:t>产业园建设</a:t>
            </a:r>
            <a:r>
              <a:rPr lang="zh-CN" altLang="zh-CN" b="1" dirty="0">
                <a:sym typeface="+mn-ea"/>
              </a:rPr>
              <a:t>支持</a:t>
            </a:r>
            <a:r>
              <a:rPr lang="zh-CN" altLang="en-US" b="1" dirty="0" smtClean="0">
                <a:solidFill>
                  <a:schemeClr val="tx1">
                    <a:lumMod val="75000"/>
                    <a:lumOff val="25000"/>
                  </a:schemeClr>
                </a:solidFill>
                <a:sym typeface="+mn-ea"/>
              </a:rPr>
              <a:t>   </a:t>
            </a:r>
            <a:r>
              <a:rPr lang="zh-CN" altLang="en-US" b="1" dirty="0" smtClean="0">
                <a:solidFill>
                  <a:schemeClr val="tx1"/>
                </a:solidFill>
                <a:sym typeface="+mn-ea"/>
              </a:rPr>
              <a:t>  </a:t>
            </a:r>
            <a:r>
              <a:rPr lang="zh-CN" altLang="en-US" sz="1500" dirty="0">
                <a:solidFill>
                  <a:schemeClr val="tx1"/>
                </a:solidFill>
                <a:latin typeface="微软雅黑" panose="020B0503020204020204" pitchFamily="34" charset="-122"/>
                <a:ea typeface="微软雅黑" panose="020B0503020204020204" pitchFamily="34" charset="-122"/>
                <a:sym typeface="+mn-ea"/>
              </a:rPr>
              <a:t>按照实际投资总额的50%</a:t>
            </a:r>
            <a:r>
              <a:rPr lang="zh-CN" altLang="en-US" sz="1500" dirty="0">
                <a:solidFill>
                  <a:schemeClr val="tx1"/>
                </a:solidFill>
                <a:sym typeface="+mn-ea"/>
              </a:rPr>
              <a:t>，</a:t>
            </a:r>
            <a:r>
              <a:rPr lang="zh-CN" altLang="en-US" sz="1500" b="1" dirty="0">
                <a:solidFill>
                  <a:schemeClr val="accent2"/>
                </a:solidFill>
                <a:sym typeface="+mn-ea"/>
              </a:rPr>
              <a:t>一次性最高300万元</a:t>
            </a:r>
            <a:r>
              <a:rPr lang="zh-CN" altLang="en-US" sz="1500" b="1" dirty="0">
                <a:latin typeface="微软雅黑" panose="020B0503020204020204" pitchFamily="34" charset="-122"/>
                <a:ea typeface="微软雅黑" panose="020B0503020204020204" pitchFamily="34" charset="-122"/>
                <a:sym typeface="+mn-ea"/>
              </a:rPr>
              <a:t>；</a:t>
            </a:r>
            <a:endParaRPr lang="zh-CN" altLang="en-US" sz="1500" dirty="0">
              <a:solidFill>
                <a:schemeClr val="tx1"/>
              </a:solidFill>
              <a:sym typeface="+mn-ea"/>
            </a:endParaRPr>
          </a:p>
        </p:txBody>
      </p:sp>
      <p:sp>
        <p:nvSpPr>
          <p:cNvPr id="25" name="矩形 24"/>
          <p:cNvSpPr/>
          <p:nvPr/>
        </p:nvSpPr>
        <p:spPr>
          <a:xfrm>
            <a:off x="867252" y="3275823"/>
            <a:ext cx="7588852" cy="752514"/>
          </a:xfrm>
          <a:prstGeom prst="rect">
            <a:avLst/>
          </a:prstGeom>
        </p:spPr>
        <p:txBody>
          <a:bodyPr wrap="square">
            <a:spAutoFit/>
          </a:bodyPr>
          <a:lstStyle/>
          <a:p>
            <a:pPr algn="l">
              <a:lnSpc>
                <a:spcPct val="130000"/>
              </a:lnSpc>
              <a:buClrTx/>
              <a:buSzTx/>
              <a:buFontTx/>
            </a:pPr>
            <a:r>
              <a:rPr lang="zh-CN" altLang="en-US" b="1" dirty="0">
                <a:sym typeface="+mn-ea"/>
              </a:rPr>
              <a:t>产业园认定</a:t>
            </a:r>
            <a:r>
              <a:rPr lang="zh-CN" altLang="en-US" b="1" dirty="0">
                <a:solidFill>
                  <a:schemeClr val="tx1"/>
                </a:solidFill>
                <a:latin typeface="+mj-ea"/>
                <a:ea typeface="+mj-ea"/>
                <a:sym typeface="+mn-ea"/>
              </a:rPr>
              <a:t>支持</a:t>
            </a:r>
            <a:r>
              <a:rPr dirty="0">
                <a:solidFill>
                  <a:schemeClr val="tx1"/>
                </a:solidFill>
              </a:rPr>
              <a:t> </a:t>
            </a:r>
            <a:r>
              <a:rPr dirty="0"/>
              <a:t> </a:t>
            </a:r>
            <a:r>
              <a:rPr lang="en-US" dirty="0" smtClean="0"/>
              <a:t>   </a:t>
            </a:r>
            <a:r>
              <a:rPr lang="zh-CN" altLang="en-US" sz="1500" dirty="0">
                <a:solidFill>
                  <a:schemeClr val="tx1"/>
                </a:solidFill>
                <a:latin typeface="微软雅黑" panose="020B0503020204020204" pitchFamily="34" charset="-122"/>
                <a:ea typeface="微软雅黑" panose="020B0503020204020204" pitchFamily="34" charset="-122"/>
                <a:sym typeface="+mn-ea"/>
              </a:rPr>
              <a:t>认定为国家、省、市、区文化创意产业园，分别给予</a:t>
            </a:r>
            <a:r>
              <a:rPr lang="zh-CN" altLang="en-US" sz="1500" b="1" dirty="0">
                <a:solidFill>
                  <a:schemeClr val="accent2"/>
                </a:solidFill>
                <a:sym typeface="+mn-ea"/>
              </a:rPr>
              <a:t>运营企业100万元、70万元、50万元、30万元；</a:t>
            </a:r>
            <a:endParaRPr lang="zh-CN" altLang="en-US" sz="1500" b="1" dirty="0">
              <a:solidFill>
                <a:schemeClr val="accent2"/>
              </a:solidFill>
              <a:sym typeface="+mn-ea"/>
            </a:endParaRPr>
          </a:p>
        </p:txBody>
      </p:sp>
      <p:sp>
        <p:nvSpPr>
          <p:cNvPr id="26" name="矩形 25"/>
          <p:cNvSpPr/>
          <p:nvPr/>
        </p:nvSpPr>
        <p:spPr>
          <a:xfrm>
            <a:off x="883444" y="4104493"/>
            <a:ext cx="7842409" cy="396583"/>
          </a:xfrm>
          <a:prstGeom prst="rect">
            <a:avLst/>
          </a:prstGeom>
        </p:spPr>
        <p:txBody>
          <a:bodyPr wrap="square">
            <a:spAutoFit/>
          </a:bodyPr>
          <a:lstStyle/>
          <a:p>
            <a:pPr algn="just">
              <a:lnSpc>
                <a:spcPct val="120000"/>
              </a:lnSpc>
            </a:pPr>
            <a:r>
              <a:rPr lang="zh-CN" altLang="en-US" b="1" dirty="0">
                <a:sym typeface="+mn-ea"/>
              </a:rPr>
              <a:t>产业园运营支持</a:t>
            </a:r>
            <a:r>
              <a:rPr dirty="0"/>
              <a:t>  </a:t>
            </a:r>
            <a:r>
              <a:rPr lang="en-US" dirty="0" smtClean="0"/>
              <a:t> </a:t>
            </a:r>
            <a:r>
              <a:rPr lang="zh-CN" altLang="zh-CN" dirty="0">
                <a:solidFill>
                  <a:schemeClr val="tx1"/>
                </a:solidFill>
                <a:sym typeface="+mn-ea"/>
              </a:rPr>
              <a:t>  </a:t>
            </a:r>
            <a:r>
              <a:rPr lang="zh-CN" altLang="en-US" sz="1500" dirty="0">
                <a:solidFill>
                  <a:schemeClr val="tx1"/>
                </a:solidFill>
                <a:latin typeface="微软雅黑" panose="020B0503020204020204" pitchFamily="34" charset="-122"/>
                <a:ea typeface="微软雅黑" panose="020B0503020204020204" pitchFamily="34" charset="-122"/>
                <a:sym typeface="+mn-ea"/>
              </a:rPr>
              <a:t>文化产业园上一年度综合贡献，对其运营企业给予</a:t>
            </a:r>
            <a:r>
              <a:rPr lang="zh-CN" altLang="en-US" sz="1500" b="1" dirty="0">
                <a:solidFill>
                  <a:schemeClr val="accent2"/>
                </a:solidFill>
                <a:sym typeface="+mn-ea"/>
              </a:rPr>
              <a:t>每年最高300万元；</a:t>
            </a:r>
            <a:endParaRPr lang="zh-CN" altLang="en-US" sz="1500" b="1" dirty="0" smtClean="0">
              <a:solidFill>
                <a:srgbClr val="FF0000"/>
              </a:solidFill>
              <a:sym typeface="+mn-ea"/>
            </a:endParaRPr>
          </a:p>
        </p:txBody>
      </p:sp>
      <p:sp>
        <p:nvSpPr>
          <p:cNvPr id="30" name="矩形 29"/>
          <p:cNvSpPr/>
          <p:nvPr/>
        </p:nvSpPr>
        <p:spPr>
          <a:xfrm>
            <a:off x="876776" y="4636753"/>
            <a:ext cx="8026241" cy="396583"/>
          </a:xfrm>
          <a:prstGeom prst="rect">
            <a:avLst/>
          </a:prstGeom>
        </p:spPr>
        <p:txBody>
          <a:bodyPr wrap="square">
            <a:spAutoFit/>
          </a:bodyPr>
          <a:lstStyle/>
          <a:p>
            <a:pPr algn="just">
              <a:lnSpc>
                <a:spcPct val="120000"/>
              </a:lnSpc>
            </a:pPr>
            <a:r>
              <a:rPr lang="zh-CN" altLang="en-US" b="1" dirty="0">
                <a:sym typeface="+mn-ea"/>
              </a:rPr>
              <a:t>产业园入驻企业上市培育支持</a:t>
            </a:r>
            <a:r>
              <a:rPr lang="zh-CN" altLang="en-US" b="1" dirty="0" smtClean="0">
                <a:solidFill>
                  <a:schemeClr val="tx1">
                    <a:lumMod val="75000"/>
                    <a:lumOff val="25000"/>
                  </a:schemeClr>
                </a:solidFill>
                <a:sym typeface="+mn-ea"/>
              </a:rPr>
              <a:t>   </a:t>
            </a:r>
            <a:r>
              <a:rPr lang="zh-CN" altLang="en-US" b="1" dirty="0" smtClean="0">
                <a:solidFill>
                  <a:schemeClr val="tx1"/>
                </a:solidFill>
                <a:sym typeface="+mn-ea"/>
              </a:rPr>
              <a:t>  </a:t>
            </a:r>
            <a:r>
              <a:rPr lang="zh-CN" altLang="en-US" sz="1500" dirty="0">
                <a:solidFill>
                  <a:schemeClr val="tx1"/>
                </a:solidFill>
                <a:latin typeface="微软雅黑" panose="020B0503020204020204" pitchFamily="34" charset="-122"/>
                <a:ea typeface="微软雅黑" panose="020B0503020204020204" pitchFamily="34" charset="-122"/>
                <a:sym typeface="+mn-ea"/>
              </a:rPr>
              <a:t>在园内培育上市企业，</a:t>
            </a:r>
            <a:r>
              <a:rPr lang="zh-CN" altLang="en-US" sz="1500" b="1" dirty="0">
                <a:solidFill>
                  <a:schemeClr val="accent2"/>
                </a:solidFill>
                <a:sym typeface="+mn-ea"/>
              </a:rPr>
              <a:t>给予100万元/家。</a:t>
            </a:r>
            <a:endParaRPr lang="zh-CN" altLang="en-US" sz="1500" dirty="0">
              <a:solidFill>
                <a:schemeClr val="tx1"/>
              </a:solidFill>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4" name="文本框 3"/>
          <p:cNvSpPr txBox="1"/>
          <p:nvPr>
            <p:custDataLst>
              <p:tags r:id="rId2"/>
            </p:custDataLst>
          </p:nvPr>
        </p:nvSpPr>
        <p:spPr>
          <a:xfrm rot="16200000">
            <a:off x="468313" y="2221805"/>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120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3"/>
            </p:custDataLst>
          </p:nvPr>
        </p:nvSpPr>
        <p:spPr>
          <a:xfrm rot="16200000">
            <a:off x="468313" y="2776801"/>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121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4"/>
            </p:custDataLst>
          </p:nvPr>
        </p:nvSpPr>
        <p:spPr>
          <a:xfrm rot="16200000">
            <a:off x="460693" y="339726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122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custDataLst>
              <p:tags r:id="rId5"/>
            </p:custDataLst>
          </p:nvPr>
        </p:nvSpPr>
        <p:spPr>
          <a:xfrm rot="16200000">
            <a:off x="454343" y="4128157"/>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123</a:t>
            </a:r>
            <a:endParaRPr lang="en-US" altLang="zh-CN" b="1" dirty="0" smtClean="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7" name="文本框 6"/>
          <p:cNvSpPr txBox="1"/>
          <p:nvPr>
            <p:custDataLst>
              <p:tags r:id="rId6"/>
            </p:custDataLst>
          </p:nvPr>
        </p:nvSpPr>
        <p:spPr>
          <a:xfrm rot="16200000">
            <a:off x="468313" y="4683718"/>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124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8" name="文本框 7"/>
          <p:cNvSpPr txBox="1"/>
          <p:nvPr/>
        </p:nvSpPr>
        <p:spPr>
          <a:xfrm>
            <a:off x="1165860" y="867410"/>
            <a:ext cx="6812280" cy="368300"/>
          </a:xfrm>
          <a:prstGeom prst="rect">
            <a:avLst/>
          </a:prstGeom>
          <a:noFill/>
        </p:spPr>
        <p:txBody>
          <a:bodyPr wrap="square" rtlCol="0" anchor="t">
            <a:spAutoFit/>
          </a:bodyPr>
          <a:p>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支持企业创新创意发展，提升中心区文化核心竞争力和文化软实力。</a:t>
            </a:r>
            <a:endParaRPr lang="zh-CN" alt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957263" y="1835817"/>
            <a:ext cx="7788116" cy="368300"/>
          </a:xfrm>
          <a:prstGeom prst="rect">
            <a:avLst/>
          </a:prstGeom>
        </p:spPr>
        <p:txBody>
          <a:bodyPr wrap="square">
            <a:spAutoFit/>
          </a:bodyPr>
          <a:lstStyle/>
          <a:p>
            <a:pPr algn="just">
              <a:lnSpc>
                <a:spcPct val="120000"/>
              </a:lnSpc>
            </a:pP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引进支持</a:t>
            </a:r>
            <a:r>
              <a:rPr lang="zh-CN" altLang="en-US" sz="1500" b="1" dirty="0">
                <a:solidFill>
                  <a:schemeClr val="accent2"/>
                </a:solidFill>
                <a:latin typeface="微软雅黑" panose="020B0503020204020204" pitchFamily="34" charset="-122"/>
                <a:ea typeface="微软雅黑" panose="020B0503020204020204" pitchFamily="34" charset="-122"/>
                <a:sym typeface="+mn-ea"/>
              </a:rPr>
              <a:t>最高50万元/家，</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累计最高300万元；建设支持按</a:t>
            </a:r>
            <a:r>
              <a:rPr lang="zh-CN" altLang="en-US" sz="1500" b="1" dirty="0">
                <a:solidFill>
                  <a:schemeClr val="accent2"/>
                </a:solidFill>
                <a:latin typeface="微软雅黑" panose="020B0503020204020204" pitchFamily="34" charset="-122"/>
                <a:ea typeface="微软雅黑" panose="020B0503020204020204" pitchFamily="34" charset="-122"/>
                <a:sym typeface="+mn-ea"/>
              </a:rPr>
              <a:t>投资总额50%最高300万</a:t>
            </a:r>
            <a:r>
              <a:rPr lang="zh-CN" altLang="en-US" sz="1500" b="1" dirty="0" smtClean="0">
                <a:solidFill>
                  <a:schemeClr val="accent2"/>
                </a:solidFill>
                <a:latin typeface="微软雅黑" panose="020B0503020204020204" pitchFamily="34" charset="-122"/>
                <a:ea typeface="微软雅黑" panose="020B0503020204020204" pitchFamily="34" charset="-122"/>
                <a:sym typeface="+mn-ea"/>
              </a:rPr>
              <a:t>元</a:t>
            </a:r>
            <a:endParaRPr lang="zh-CN" altLang="en-US" sz="1500"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72" name="文本框 71"/>
          <p:cNvSpPr txBox="1"/>
          <p:nvPr/>
        </p:nvSpPr>
        <p:spPr>
          <a:xfrm>
            <a:off x="963454" y="2360238"/>
            <a:ext cx="4037648" cy="338554"/>
          </a:xfrm>
          <a:prstGeom prst="rect">
            <a:avLst/>
          </a:prstGeom>
          <a:noFill/>
        </p:spPr>
        <p:txBody>
          <a:bodyPr wrap="square" rtlCol="0">
            <a:spAutoFit/>
          </a:bodyPr>
          <a:lstStyle/>
          <a:p>
            <a:r>
              <a:rPr lang="zh-CN" altLang="en-US" sz="1600" b="1" dirty="0">
                <a:solidFill>
                  <a:schemeClr val="tx1"/>
                </a:solidFill>
                <a:sym typeface="+mn-ea"/>
              </a:rPr>
              <a:t>文博会分会场和配套文化活动</a:t>
            </a:r>
            <a:endParaRPr lang="zh-CN" altLang="en-US" sz="1600" b="1" dirty="0">
              <a:solidFill>
                <a:schemeClr val="tx1"/>
              </a:solidFill>
              <a:sym typeface="+mn-ea"/>
            </a:endParaRPr>
          </a:p>
        </p:txBody>
      </p:sp>
      <p:sp>
        <p:nvSpPr>
          <p:cNvPr id="73" name="矩形 72"/>
          <p:cNvSpPr/>
          <p:nvPr/>
        </p:nvSpPr>
        <p:spPr>
          <a:xfrm>
            <a:off x="987743" y="2764609"/>
            <a:ext cx="7758113" cy="344805"/>
          </a:xfrm>
          <a:prstGeom prst="rect">
            <a:avLst/>
          </a:prstGeom>
        </p:spPr>
        <p:txBody>
          <a:bodyPr wrap="square">
            <a:spAutoFit/>
          </a:bodyPr>
          <a:lstStyle/>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sym typeface="+mn-ea"/>
              </a:rPr>
              <a:t>优秀分会场</a:t>
            </a:r>
            <a:r>
              <a:rPr lang="zh-CN" altLang="en-US" sz="1500" dirty="0">
                <a:solidFill>
                  <a:schemeClr val="tx1"/>
                </a:solidFill>
                <a:latin typeface="微软雅黑" panose="020B0503020204020204" pitchFamily="34" charset="-122"/>
                <a:ea typeface="微软雅黑" panose="020B0503020204020204" pitchFamily="34" charset="-122"/>
                <a:sym typeface="+mn-ea"/>
              </a:rPr>
              <a:t>一等奖60万、二等奖50万、三等奖45万、其余40</a:t>
            </a:r>
            <a:r>
              <a:rPr lang="zh-CN" altLang="en-US" sz="1500" dirty="0" smtClean="0">
                <a:solidFill>
                  <a:schemeClr val="tx1"/>
                </a:solidFill>
                <a:latin typeface="微软雅黑" panose="020B0503020204020204" pitchFamily="34" charset="-122"/>
                <a:ea typeface="微软雅黑" panose="020B0503020204020204" pitchFamily="34" charset="-122"/>
                <a:sym typeface="+mn-ea"/>
              </a:rPr>
              <a:t>万；</a:t>
            </a:r>
            <a:r>
              <a:rPr lang="zh-CN" altLang="en-US" sz="1500" b="1" dirty="0">
                <a:solidFill>
                  <a:schemeClr val="tx1"/>
                </a:solidFill>
                <a:latin typeface="微软雅黑" panose="020B0503020204020204" pitchFamily="34" charset="-122"/>
                <a:ea typeface="微软雅黑" panose="020B0503020204020204" pitchFamily="34" charset="-122"/>
                <a:sym typeface="+mn-ea"/>
              </a:rPr>
              <a:t>配套活动</a:t>
            </a:r>
            <a:r>
              <a:rPr lang="zh-CN" altLang="en-US" sz="1500" b="1" dirty="0">
                <a:solidFill>
                  <a:schemeClr val="accent2"/>
                </a:solidFill>
                <a:latin typeface="微软雅黑" panose="020B0503020204020204" pitchFamily="34" charset="-122"/>
                <a:ea typeface="微软雅黑" panose="020B0503020204020204" pitchFamily="34" charset="-122"/>
                <a:sym typeface="+mn-ea"/>
              </a:rPr>
              <a:t>最高20万元/个；</a:t>
            </a:r>
            <a:endParaRPr lang="zh-CN" altLang="en-US" sz="1500" b="1" dirty="0">
              <a:solidFill>
                <a:schemeClr val="accent2"/>
              </a:solidFill>
            </a:endParaRPr>
          </a:p>
        </p:txBody>
      </p:sp>
      <p:sp>
        <p:nvSpPr>
          <p:cNvPr id="80" name="文本框 79"/>
          <p:cNvSpPr txBox="1"/>
          <p:nvPr/>
        </p:nvSpPr>
        <p:spPr>
          <a:xfrm>
            <a:off x="926783" y="3324124"/>
            <a:ext cx="2882741" cy="338554"/>
          </a:xfrm>
          <a:prstGeom prst="rect">
            <a:avLst/>
          </a:prstGeom>
          <a:noFill/>
        </p:spPr>
        <p:txBody>
          <a:bodyPr wrap="square" rtlCol="0">
            <a:spAutoFit/>
          </a:bodyPr>
          <a:lstStyle/>
          <a:p>
            <a:r>
              <a:rPr lang="zh-CN" altLang="en-US" sz="1600" b="1" dirty="0" smtClean="0">
                <a:solidFill>
                  <a:schemeClr val="tx1"/>
                </a:solidFill>
                <a:latin typeface="微软雅黑" panose="020B0503020204020204" pitchFamily="34" charset="-122"/>
                <a:ea typeface="微软雅黑" panose="020B0503020204020204" pitchFamily="34" charset="-122"/>
                <a:sym typeface="+mn-ea"/>
              </a:rPr>
              <a:t>重要大赛及论坛等支持</a:t>
            </a:r>
            <a:endParaRPr lang="zh-CN" altLang="en-US" sz="1600" b="1" dirty="0">
              <a:solidFill>
                <a:schemeClr val="tx1">
                  <a:lumMod val="75000"/>
                  <a:lumOff val="25000"/>
                </a:schemeClr>
              </a:solidFill>
            </a:endParaRPr>
          </a:p>
        </p:txBody>
      </p:sp>
      <p:sp>
        <p:nvSpPr>
          <p:cNvPr id="81" name="矩形 80"/>
          <p:cNvSpPr/>
          <p:nvPr/>
        </p:nvSpPr>
        <p:spPr>
          <a:xfrm>
            <a:off x="954405" y="3728178"/>
            <a:ext cx="8033385" cy="368300"/>
          </a:xfrm>
          <a:prstGeom prst="rect">
            <a:avLst/>
          </a:prstGeom>
        </p:spPr>
        <p:txBody>
          <a:bodyPr wrap="square">
            <a:spAutoFit/>
          </a:bodyPr>
          <a:lstStyle/>
          <a:p>
            <a:pPr>
              <a:lnSpc>
                <a:spcPct val="120000"/>
              </a:lnSpc>
            </a:pPr>
            <a:r>
              <a:rPr lang="zh-CN" altLang="en-US" sz="1500" dirty="0">
                <a:solidFill>
                  <a:schemeClr val="tx1"/>
                </a:solidFill>
                <a:latin typeface="微软雅黑" panose="020B0503020204020204" pitchFamily="34" charset="-122"/>
                <a:ea typeface="微软雅黑" panose="020B0503020204020204" pitchFamily="34" charset="-122"/>
                <a:sym typeface="+mn-ea"/>
              </a:rPr>
              <a:t>经认可，举办国际性、全国性大赛、论坛等重要文化活动，按</a:t>
            </a:r>
            <a:r>
              <a:rPr lang="zh-CN" altLang="en-US" sz="1500" b="1" dirty="0">
                <a:solidFill>
                  <a:schemeClr val="accent2"/>
                </a:solidFill>
                <a:latin typeface="微软雅黑" panose="020B0503020204020204" pitchFamily="34" charset="-122"/>
                <a:ea typeface="微软雅黑" panose="020B0503020204020204" pitchFamily="34" charset="-122"/>
                <a:sym typeface="+mn-ea"/>
              </a:rPr>
              <a:t>实际支出50%，最高100万元；</a:t>
            </a:r>
            <a:endParaRPr lang="zh-CN" altLang="en-US" sz="1500" b="1" dirty="0">
              <a:solidFill>
                <a:schemeClr val="accent2"/>
              </a:solidFill>
            </a:endParaRPr>
          </a:p>
        </p:txBody>
      </p:sp>
      <p:sp>
        <p:nvSpPr>
          <p:cNvPr id="86" name="文本框 85"/>
          <p:cNvSpPr txBox="1"/>
          <p:nvPr/>
        </p:nvSpPr>
        <p:spPr>
          <a:xfrm>
            <a:off x="957263" y="1425254"/>
            <a:ext cx="3439478" cy="338554"/>
          </a:xfrm>
          <a:prstGeom prst="rect">
            <a:avLst/>
          </a:prstGeom>
          <a:noFill/>
        </p:spPr>
        <p:txBody>
          <a:bodyPr wrap="square" rtlCol="0">
            <a:spAutoFit/>
          </a:bodyPr>
          <a:lstStyle/>
          <a:p>
            <a:r>
              <a:rPr lang="zh-CN" altLang="en-US" sz="1600" b="1" dirty="0">
                <a:solidFill>
                  <a:schemeClr val="tx1"/>
                </a:solidFill>
                <a:sym typeface="+mn-ea"/>
              </a:rPr>
              <a:t>艺术品投资、拍卖及交易平台</a:t>
            </a:r>
            <a:endParaRPr lang="zh-CN" altLang="en-US" sz="1600" b="1" dirty="0">
              <a:solidFill>
                <a:schemeClr val="tx1"/>
              </a:solidFill>
              <a:sym typeface="+mn-ea"/>
            </a:endParaRPr>
          </a:p>
        </p:txBody>
      </p:sp>
      <p:cxnSp>
        <p:nvCxnSpPr>
          <p:cNvPr id="87" name="直接连接符 86"/>
          <p:cNvCxnSpPr/>
          <p:nvPr>
            <p:custDataLst>
              <p:tags r:id="rId1"/>
            </p:custDataLst>
          </p:nvPr>
        </p:nvCxnSpPr>
        <p:spPr>
          <a:xfrm flipV="1">
            <a:off x="1046480" y="1766884"/>
            <a:ext cx="7661275" cy="2730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
            </p:custDataLst>
          </p:nvPr>
        </p:nvCxnSpPr>
        <p:spPr>
          <a:xfrm flipV="1">
            <a:off x="1054735" y="2757624"/>
            <a:ext cx="7675245" cy="1333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custDataLst>
              <p:tags r:id="rId3"/>
            </p:custDataLst>
          </p:nvPr>
        </p:nvCxnSpPr>
        <p:spPr>
          <a:xfrm flipV="1">
            <a:off x="1054735" y="3724368"/>
            <a:ext cx="7663815" cy="381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39165" y="4199472"/>
            <a:ext cx="2882741" cy="338554"/>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配套支持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966788" y="4556659"/>
            <a:ext cx="7791450" cy="1125565"/>
          </a:xfrm>
          <a:prstGeom prst="rect">
            <a:avLst/>
          </a:prstGeom>
        </p:spPr>
        <p:txBody>
          <a:bodyPr wrap="square">
            <a:spAutoFit/>
          </a:bodyPr>
          <a:lstStyle/>
          <a:p>
            <a:pPr>
              <a:lnSpc>
                <a:spcPts val="2800"/>
              </a:lnSpc>
            </a:pPr>
            <a:r>
              <a:rPr lang="en-US" altLang="zh-CN" sz="1500" dirty="0">
                <a:solidFill>
                  <a:sysClr val="windowText" lastClr="000000"/>
                </a:solidFill>
                <a:latin typeface="微软雅黑" panose="020B0503020204020204" pitchFamily="34" charset="-122"/>
                <a:ea typeface="微软雅黑" panose="020B0503020204020204" pitchFamily="34" charset="-122"/>
                <a:sym typeface="+mn-ea"/>
              </a:rPr>
              <a:t>——</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获</a:t>
            </a:r>
            <a:r>
              <a:rPr lang="zh-CN" altLang="en-US" sz="1500" dirty="0">
                <a:solidFill>
                  <a:schemeClr val="tx1"/>
                </a:solidFill>
                <a:latin typeface="微软雅黑" panose="020B0503020204020204" pitchFamily="34" charset="-122"/>
                <a:ea typeface="微软雅黑" panose="020B0503020204020204" pitchFamily="34" charset="-122"/>
                <a:sym typeface="+mn-ea"/>
              </a:rPr>
              <a:t>市级（含）以上文化（创意）产业发展资金支持，</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给予</a:t>
            </a:r>
            <a:r>
              <a:rPr lang="zh-CN" altLang="en-US" sz="1500" b="1" dirty="0">
                <a:solidFill>
                  <a:schemeClr val="accent2"/>
                </a:solidFill>
                <a:latin typeface="微软雅黑" panose="020B0503020204020204" pitchFamily="34" charset="-122"/>
                <a:ea typeface="微软雅黑" panose="020B0503020204020204" pitchFamily="34" charset="-122"/>
                <a:sym typeface="+mn-ea"/>
              </a:rPr>
              <a:t>50%配套，最高100万</a:t>
            </a:r>
            <a:r>
              <a:rPr lang="zh-CN" altLang="en-US" sz="1500" b="1" dirty="0" smtClean="0">
                <a:solidFill>
                  <a:schemeClr val="accent2"/>
                </a:solidFill>
                <a:latin typeface="微软雅黑" panose="020B0503020204020204" pitchFamily="34" charset="-122"/>
                <a:ea typeface="微软雅黑" panose="020B0503020204020204" pitchFamily="34" charset="-122"/>
                <a:sym typeface="+mn-ea"/>
              </a:rPr>
              <a:t>元；</a:t>
            </a:r>
            <a:endParaRPr lang="zh-CN" altLang="en-US" sz="1500" dirty="0">
              <a:solidFill>
                <a:schemeClr val="accent2"/>
              </a:solidFill>
              <a:latin typeface="微软雅黑" panose="020B0503020204020204" pitchFamily="34" charset="-122"/>
              <a:ea typeface="微软雅黑" panose="020B0503020204020204" pitchFamily="34" charset="-122"/>
            </a:endParaRPr>
          </a:p>
          <a:p>
            <a:pPr algn="l">
              <a:lnSpc>
                <a:spcPts val="2800"/>
              </a:lnSpc>
              <a:buClrTx/>
              <a:buSzTx/>
              <a:buFontTx/>
            </a:pPr>
            <a:r>
              <a:rPr lang="en-US" altLang="zh-CN" sz="1500" dirty="0">
                <a:solidFill>
                  <a:sysClr val="windowText" lastClr="000000"/>
                </a:solidFill>
                <a:latin typeface="微软雅黑" panose="020B0503020204020204" pitchFamily="34" charset="-122"/>
                <a:ea typeface="微软雅黑" panose="020B0503020204020204" pitchFamily="34" charset="-122"/>
                <a:sym typeface="+mn-ea"/>
              </a:rPr>
              <a:t>——</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获</a:t>
            </a:r>
            <a:r>
              <a:rPr lang="zh-CN" altLang="en-US" sz="1500" dirty="0">
                <a:solidFill>
                  <a:schemeClr val="tx1"/>
                </a:solidFill>
                <a:latin typeface="微软雅黑" panose="020B0503020204020204" pitchFamily="34" charset="-122"/>
                <a:ea typeface="微软雅黑" panose="020B0503020204020204" pitchFamily="34" charset="-122"/>
                <a:sym typeface="+mn-ea"/>
              </a:rPr>
              <a:t>国家、省、市认定</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的文化产业公共服务和技术平台、实验室、深圳市工业设计中心等，给予</a:t>
            </a:r>
            <a:r>
              <a:rPr lang="zh-CN" altLang="en-US" sz="1500" b="1" dirty="0">
                <a:solidFill>
                  <a:schemeClr val="accent2"/>
                </a:solidFill>
                <a:latin typeface="微软雅黑" panose="020B0503020204020204" pitchFamily="34" charset="-122"/>
                <a:ea typeface="微软雅黑" panose="020B0503020204020204" pitchFamily="34" charset="-122"/>
                <a:sym typeface="+mn-ea"/>
              </a:rPr>
              <a:t>50%配套，最高300万元。</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custDataLst>
              <p:tags r:id="rId4"/>
            </p:custDataLst>
          </p:nvPr>
        </p:nvCxnSpPr>
        <p:spPr>
          <a:xfrm flipV="1">
            <a:off x="1066800" y="4559358"/>
            <a:ext cx="7607935" cy="190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194118" y="-14129"/>
            <a:ext cx="56692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a:t>
            </a:r>
            <a:r>
              <a:rPr lang="zh-CN" altLang="en-US" sz="2700" b="1" dirty="0">
                <a:solidFill>
                  <a:schemeClr val="tx1"/>
                </a:solidFill>
                <a:sym typeface="+mn-ea"/>
              </a:rPr>
              <a:t>文化旅游体育产业发展</a:t>
            </a:r>
            <a:r>
              <a:rPr lang="zh-CN" altLang="zh-CN" sz="2700" b="1" dirty="0">
                <a:solidFill>
                  <a:schemeClr val="tx1"/>
                </a:solidFill>
                <a:latin typeface="+mn-ea"/>
                <a:sym typeface="+mn-ea"/>
              </a:rPr>
              <a:t>若干政策</a:t>
            </a:r>
            <a:endParaRPr lang="zh-CN" altLang="en-US" sz="2700" b="1" dirty="0">
              <a:solidFill>
                <a:schemeClr val="tx1"/>
              </a:solidFill>
              <a:latin typeface="+mn-ea"/>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9" name="文本框 8"/>
          <p:cNvSpPr txBox="1"/>
          <p:nvPr>
            <p:custDataLst>
              <p:tags r:id="rId5"/>
            </p:custDataLst>
          </p:nvPr>
        </p:nvSpPr>
        <p:spPr>
          <a:xfrm rot="16200000">
            <a:off x="-735499" y="2872122"/>
            <a:ext cx="2898775"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125</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smtClean="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3" name="矩形 22"/>
          <p:cNvSpPr/>
          <p:nvPr/>
        </p:nvSpPr>
        <p:spPr>
          <a:xfrm>
            <a:off x="390088" y="2299843"/>
            <a:ext cx="968928" cy="2585323"/>
          </a:xfrm>
          <a:prstGeom prst="rect">
            <a:avLst/>
          </a:prstGeom>
        </p:spPr>
        <p:txBody>
          <a:bodyPr wrap="square">
            <a:spAutoFit/>
          </a:bodyPr>
          <a:lstStyle/>
          <a:p>
            <a:endParaRPr lang="en-US" altLang="zh-CN" b="1" dirty="0" smtClean="0">
              <a:gradFill>
                <a:gsLst>
                  <a:gs pos="0">
                    <a:srgbClr val="FFC000"/>
                  </a:gs>
                  <a:gs pos="100000">
                    <a:srgbClr val="C00000"/>
                  </a:gs>
                </a:gsLst>
                <a:lin ang="10800000" scaled="0"/>
              </a:gradFill>
              <a:sym typeface="Arial" panose="020B0604020202020204" pitchFamily="34" charset="0"/>
            </a:endParaRPr>
          </a:p>
          <a:p>
            <a:r>
              <a:rPr lang="en-US" altLang="zh-CN" b="1" dirty="0" smtClean="0">
                <a:gradFill>
                  <a:gsLst>
                    <a:gs pos="0">
                      <a:srgbClr val="FFC000"/>
                    </a:gs>
                    <a:gs pos="100000">
                      <a:srgbClr val="C00000"/>
                    </a:gs>
                  </a:gsLst>
                  <a:lin ang="10800000" scaled="0"/>
                </a:gradFill>
                <a:sym typeface="Arial" panose="020B0604020202020204" pitchFamily="34" charset="0"/>
              </a:rPr>
              <a:t>126</a:t>
            </a:r>
            <a:endParaRPr lang="en-US" altLang="zh-CN" b="1" dirty="0" smtClean="0">
              <a:gradFill>
                <a:gsLst>
                  <a:gs pos="0">
                    <a:srgbClr val="FFC000"/>
                  </a:gs>
                  <a:gs pos="100000">
                    <a:srgbClr val="C00000"/>
                  </a:gs>
                </a:gsLst>
                <a:lin ang="10800000" scaled="0"/>
              </a:gradFill>
              <a:sym typeface="Arial" panose="020B0604020202020204" pitchFamily="34" charset="0"/>
            </a:endParaRPr>
          </a:p>
          <a:p>
            <a:endParaRPr lang="en-US" altLang="zh-CN" b="1" dirty="0" smtClean="0">
              <a:gradFill>
                <a:gsLst>
                  <a:gs pos="0">
                    <a:srgbClr val="FFC000"/>
                  </a:gs>
                  <a:gs pos="100000">
                    <a:srgbClr val="C00000"/>
                  </a:gs>
                </a:gsLst>
                <a:lin ang="10800000" scaled="0"/>
              </a:gradFill>
              <a:sym typeface="Arial" panose="020B0604020202020204" pitchFamily="34" charset="0"/>
            </a:endParaRPr>
          </a:p>
          <a:p>
            <a:endParaRPr lang="en-US" altLang="zh-CN" b="1" dirty="0" smtClean="0">
              <a:gradFill>
                <a:gsLst>
                  <a:gs pos="0">
                    <a:srgbClr val="FFC000"/>
                  </a:gs>
                  <a:gs pos="100000">
                    <a:srgbClr val="C00000"/>
                  </a:gs>
                </a:gsLst>
                <a:lin ang="10800000" scaled="0"/>
              </a:gradFill>
              <a:sym typeface="Arial" panose="020B0604020202020204" pitchFamily="34" charset="0"/>
            </a:endParaRPr>
          </a:p>
          <a:p>
            <a:r>
              <a:rPr lang="en-US" altLang="zh-CN" b="1" dirty="0" smtClean="0">
                <a:gradFill>
                  <a:gsLst>
                    <a:gs pos="0">
                      <a:srgbClr val="FFC000"/>
                    </a:gs>
                    <a:gs pos="100000">
                      <a:srgbClr val="C00000"/>
                    </a:gs>
                  </a:gsLst>
                  <a:lin ang="10800000" scaled="0"/>
                </a:gradFill>
                <a:sym typeface="Arial" panose="020B0604020202020204" pitchFamily="34" charset="0"/>
              </a:rPr>
              <a:t>127</a:t>
            </a:r>
            <a:endParaRPr lang="en-US" altLang="zh-CN" b="1" dirty="0" smtClean="0">
              <a:gradFill>
                <a:gsLst>
                  <a:gs pos="0">
                    <a:srgbClr val="FFC000"/>
                  </a:gs>
                  <a:gs pos="100000">
                    <a:srgbClr val="C00000"/>
                  </a:gs>
                </a:gsLst>
                <a:lin ang="10800000" scaled="0"/>
              </a:gradFill>
              <a:sym typeface="Arial" panose="020B0604020202020204" pitchFamily="34" charset="0"/>
            </a:endParaRPr>
          </a:p>
          <a:p>
            <a:endParaRPr lang="en-US" altLang="zh-CN" b="1" dirty="0" smtClean="0">
              <a:gradFill>
                <a:gsLst>
                  <a:gs pos="0">
                    <a:srgbClr val="FFC000"/>
                  </a:gs>
                  <a:gs pos="100000">
                    <a:srgbClr val="C00000"/>
                  </a:gs>
                </a:gsLst>
                <a:lin ang="10800000" scaled="0"/>
              </a:gradFill>
              <a:sym typeface="Arial" panose="020B0604020202020204" pitchFamily="34" charset="0"/>
            </a:endParaRPr>
          </a:p>
          <a:p>
            <a:endParaRPr lang="en-US" altLang="zh-CN" b="1" dirty="0" smtClean="0">
              <a:gradFill>
                <a:gsLst>
                  <a:gs pos="0">
                    <a:srgbClr val="FFC000"/>
                  </a:gs>
                  <a:gs pos="100000">
                    <a:srgbClr val="C00000"/>
                  </a:gs>
                </a:gsLst>
                <a:lin ang="10800000" scaled="0"/>
              </a:gradFill>
              <a:sym typeface="Arial" panose="020B0604020202020204" pitchFamily="34" charset="0"/>
            </a:endParaRPr>
          </a:p>
          <a:p>
            <a:endParaRPr lang="en-US" altLang="zh-CN" b="1" dirty="0" smtClean="0">
              <a:gradFill>
                <a:gsLst>
                  <a:gs pos="0">
                    <a:srgbClr val="FFC000"/>
                  </a:gs>
                  <a:gs pos="100000">
                    <a:srgbClr val="C00000"/>
                  </a:gs>
                </a:gsLst>
                <a:lin ang="10800000" scaled="0"/>
              </a:gradFill>
              <a:sym typeface="Arial" panose="020B0604020202020204" pitchFamily="34" charset="0"/>
            </a:endParaRPr>
          </a:p>
          <a:p>
            <a:r>
              <a:rPr lang="en-US" altLang="zh-CN" b="1" dirty="0" smtClean="0">
                <a:gradFill>
                  <a:gsLst>
                    <a:gs pos="0">
                      <a:srgbClr val="FFC000"/>
                    </a:gs>
                    <a:gs pos="100000">
                      <a:srgbClr val="C00000"/>
                    </a:gs>
                  </a:gsLst>
                  <a:lin ang="10800000" scaled="0"/>
                </a:gradFill>
                <a:sym typeface="Arial" panose="020B0604020202020204" pitchFamily="34" charset="0"/>
              </a:rPr>
              <a:t>128</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1334768" y="1899189"/>
            <a:ext cx="7788116" cy="391160"/>
          </a:xfrm>
          <a:prstGeom prst="rect">
            <a:avLst/>
          </a:prstGeom>
        </p:spPr>
        <p:txBody>
          <a:bodyPr wrap="square">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小微企业，利息50%，</a:t>
            </a:r>
            <a:r>
              <a:rPr lang="zh-CN" altLang="en-US" sz="1500" b="1" dirty="0" smtClean="0">
                <a:solidFill>
                  <a:schemeClr val="accent2"/>
                </a:solidFill>
                <a:sym typeface="+mn-ea"/>
              </a:rPr>
              <a:t>最高10万元</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；非小微企业，利息的30%，</a:t>
            </a:r>
            <a:r>
              <a:rPr lang="zh-CN" altLang="en-US" sz="1500" b="1" dirty="0" smtClean="0">
                <a:solidFill>
                  <a:schemeClr val="accent2"/>
                </a:solidFill>
                <a:sym typeface="+mn-ea"/>
              </a:rPr>
              <a:t>最高150万元；</a:t>
            </a:r>
            <a:endParaRPr lang="zh-CN" altLang="en-US" sz="1500"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72" name="文本框 71"/>
          <p:cNvSpPr txBox="1"/>
          <p:nvPr/>
        </p:nvSpPr>
        <p:spPr>
          <a:xfrm>
            <a:off x="1340959" y="2413644"/>
            <a:ext cx="4037648" cy="338554"/>
          </a:xfrm>
          <a:prstGeom prst="rect">
            <a:avLst/>
          </a:prstGeom>
          <a:noFill/>
        </p:spPr>
        <p:txBody>
          <a:bodyPr wrap="square" rtlCol="0">
            <a:spAutoFit/>
          </a:bodyPr>
          <a:lstStyle/>
          <a:p>
            <a:r>
              <a:rPr lang="zh-CN" altLang="en-US" sz="1600" b="1" dirty="0">
                <a:solidFill>
                  <a:srgbClr val="C00000"/>
                </a:solidFill>
                <a:sym typeface="+mn-ea"/>
              </a:rPr>
              <a:t>综合贡献支持</a:t>
            </a:r>
            <a:endParaRPr lang="zh-CN" altLang="en-US" sz="1600" b="1" dirty="0">
              <a:solidFill>
                <a:srgbClr val="C00000"/>
              </a:solidFill>
              <a:sym typeface="+mn-ea"/>
            </a:endParaRPr>
          </a:p>
        </p:txBody>
      </p:sp>
      <p:sp>
        <p:nvSpPr>
          <p:cNvPr id="73" name="矩形 72"/>
          <p:cNvSpPr/>
          <p:nvPr/>
        </p:nvSpPr>
        <p:spPr>
          <a:xfrm>
            <a:off x="1365248" y="2828969"/>
            <a:ext cx="7758113" cy="344805"/>
          </a:xfrm>
          <a:prstGeom prst="rect">
            <a:avLst/>
          </a:prstGeom>
        </p:spPr>
        <p:txBody>
          <a:bodyPr wrap="square">
            <a:spAutoFit/>
          </a:bodyPr>
          <a:lstStyle/>
          <a:p>
            <a:pPr>
              <a:lnSpc>
                <a:spcPct val="110000"/>
              </a:lnSpc>
            </a:pP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根据文化企业上一年度的综合贡献，每年</a:t>
            </a:r>
            <a:r>
              <a:rPr lang="zh-CN" altLang="en-US" sz="1500" b="1" dirty="0" smtClean="0">
                <a:solidFill>
                  <a:schemeClr val="accent2"/>
                </a:solidFill>
                <a:sym typeface="+mn-ea"/>
              </a:rPr>
              <a:t>最高300万元；</a:t>
            </a:r>
            <a:endParaRPr lang="zh-CN" altLang="en-US" sz="1500" b="1" dirty="0">
              <a:solidFill>
                <a:schemeClr val="accent2"/>
              </a:solidFill>
            </a:endParaRPr>
          </a:p>
        </p:txBody>
      </p:sp>
      <p:sp>
        <p:nvSpPr>
          <p:cNvPr id="80" name="文本框 79"/>
          <p:cNvSpPr txBox="1"/>
          <p:nvPr/>
        </p:nvSpPr>
        <p:spPr>
          <a:xfrm>
            <a:off x="1304288" y="3349506"/>
            <a:ext cx="4264819" cy="338554"/>
          </a:xfrm>
          <a:prstGeom prst="rect">
            <a:avLst/>
          </a:prstGeom>
          <a:noFill/>
        </p:spPr>
        <p:txBody>
          <a:bodyPr wrap="square" rtlCol="0">
            <a:spAutoFit/>
          </a:bodyPr>
          <a:lstStyle/>
          <a:p>
            <a:r>
              <a:rPr lang="zh-CN" altLang="en-US" sz="1600" b="1" dirty="0">
                <a:sym typeface="+mn-ea"/>
              </a:rPr>
              <a:t>影视动漫演艺类企业引进</a:t>
            </a:r>
            <a:r>
              <a:rPr lang="zh-CN" altLang="en-US" sz="1600" b="1" dirty="0" smtClean="0">
                <a:solidFill>
                  <a:schemeClr val="tx1"/>
                </a:solidFill>
                <a:latin typeface="微软雅黑" panose="020B0503020204020204" pitchFamily="34" charset="-122"/>
                <a:ea typeface="微软雅黑" panose="020B0503020204020204" pitchFamily="34" charset="-122"/>
                <a:sym typeface="+mn-ea"/>
              </a:rPr>
              <a:t>支持</a:t>
            </a:r>
            <a:endParaRPr lang="zh-CN" altLang="en-US" sz="1600" b="1" dirty="0">
              <a:solidFill>
                <a:schemeClr val="tx1">
                  <a:lumMod val="75000"/>
                  <a:lumOff val="25000"/>
                </a:schemeClr>
              </a:solidFill>
            </a:endParaRPr>
          </a:p>
        </p:txBody>
      </p:sp>
      <p:sp>
        <p:nvSpPr>
          <p:cNvPr id="81" name="矩形 80"/>
          <p:cNvSpPr/>
          <p:nvPr/>
        </p:nvSpPr>
        <p:spPr>
          <a:xfrm>
            <a:off x="1331910" y="3711456"/>
            <a:ext cx="7791450" cy="368300"/>
          </a:xfrm>
          <a:prstGeom prst="rect">
            <a:avLst/>
          </a:prstGeom>
        </p:spPr>
        <p:txBody>
          <a:bodyPr wrap="square">
            <a:spAutoFit/>
          </a:bodyPr>
          <a:lstStyle/>
          <a:p>
            <a:pPr>
              <a:lnSpc>
                <a:spcPct val="120000"/>
              </a:lnSpc>
            </a:pPr>
            <a:r>
              <a:rPr lang="zh-CN" altLang="en-US" sz="1500" dirty="0">
                <a:latin typeface="微软雅黑" panose="020B0503020204020204" pitchFamily="34" charset="-122"/>
                <a:ea typeface="微软雅黑" panose="020B0503020204020204" pitchFamily="34" charset="-122"/>
                <a:sym typeface="+mn-ea"/>
              </a:rPr>
              <a:t>经认可，</a:t>
            </a:r>
            <a:r>
              <a:rPr lang="zh-CN" altLang="en-US" sz="1500" b="1" dirty="0" smtClean="0">
                <a:solidFill>
                  <a:schemeClr val="accent2"/>
                </a:solidFill>
                <a:sym typeface="+mn-ea"/>
              </a:rPr>
              <a:t>最高50万元/家，</a:t>
            </a:r>
            <a:r>
              <a:rPr lang="zh-CN" altLang="en-US" sz="1500" dirty="0">
                <a:solidFill>
                  <a:schemeClr val="tx1"/>
                </a:solidFill>
                <a:latin typeface="微软雅黑" panose="020B0503020204020204" pitchFamily="34" charset="-122"/>
                <a:ea typeface="微软雅黑" panose="020B0503020204020204" pitchFamily="34" charset="-122"/>
                <a:sym typeface="+mn-ea"/>
              </a:rPr>
              <a:t>累积最高300万元；</a:t>
            </a:r>
            <a:endParaRPr lang="zh-CN" altLang="en-US" sz="1500" dirty="0">
              <a:solidFill>
                <a:schemeClr val="tx1"/>
              </a:solidFill>
              <a:latin typeface="微软雅黑" panose="020B0503020204020204" pitchFamily="34" charset="-122"/>
              <a:ea typeface="微软雅黑" panose="020B0503020204020204" pitchFamily="34" charset="-122"/>
              <a:sym typeface="+mn-ea"/>
            </a:endParaRPr>
          </a:p>
        </p:txBody>
      </p:sp>
      <p:sp>
        <p:nvSpPr>
          <p:cNvPr id="86" name="文本框 85"/>
          <p:cNvSpPr txBox="1"/>
          <p:nvPr/>
        </p:nvSpPr>
        <p:spPr>
          <a:xfrm>
            <a:off x="1334768" y="1530571"/>
            <a:ext cx="3439478" cy="338554"/>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贷款贴息支持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cxnSp>
        <p:nvCxnSpPr>
          <p:cNvPr id="87" name="直接连接符 86"/>
          <p:cNvCxnSpPr/>
          <p:nvPr>
            <p:custDataLst>
              <p:tags r:id="rId1"/>
            </p:custDataLst>
          </p:nvPr>
        </p:nvCxnSpPr>
        <p:spPr>
          <a:xfrm>
            <a:off x="1423826" y="1899189"/>
            <a:ext cx="6781324" cy="3334"/>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
            </p:custDataLst>
          </p:nvPr>
        </p:nvCxnSpPr>
        <p:spPr>
          <a:xfrm>
            <a:off x="1406756" y="2790650"/>
            <a:ext cx="6696075"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custDataLst>
              <p:tags r:id="rId3"/>
            </p:custDataLst>
          </p:nvPr>
        </p:nvCxnSpPr>
        <p:spPr>
          <a:xfrm flipV="1">
            <a:off x="1440312" y="3669034"/>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316670" y="4252104"/>
            <a:ext cx="2882741" cy="338554"/>
          </a:xfrm>
          <a:prstGeom prst="rect">
            <a:avLst/>
          </a:prstGeom>
          <a:noFill/>
        </p:spPr>
        <p:txBody>
          <a:bodyPr wrap="square" rtlCol="0">
            <a:spAutoFit/>
          </a:bodyPr>
          <a:lstStyle/>
          <a:p>
            <a:r>
              <a:rPr lang="zh-CN" altLang="en-US" sz="1600" b="1" dirty="0">
                <a:sym typeface="+mn-ea"/>
              </a:rPr>
              <a:t>电视台首播</a:t>
            </a:r>
            <a:r>
              <a:rPr lang="zh-CN" altLang="en-US" sz="1600" b="1" dirty="0" smtClean="0">
                <a:solidFill>
                  <a:schemeClr val="tx1"/>
                </a:solidFill>
                <a:latin typeface="微软雅黑" panose="020B0503020204020204" pitchFamily="34" charset="-122"/>
                <a:ea typeface="微软雅黑" panose="020B0503020204020204" pitchFamily="34" charset="-122"/>
                <a:sym typeface="+mn-ea"/>
              </a:rPr>
              <a:t>支持</a:t>
            </a:r>
            <a:endParaRPr lang="zh-CN" altLang="en-US" sz="1600" b="1" dirty="0">
              <a:solidFill>
                <a:schemeClr val="tx1">
                  <a:lumMod val="75000"/>
                  <a:lumOff val="25000"/>
                </a:schemeClr>
              </a:solidFill>
            </a:endParaRPr>
          </a:p>
        </p:txBody>
      </p:sp>
      <p:sp>
        <p:nvSpPr>
          <p:cNvPr id="4" name="矩形 3"/>
          <p:cNvSpPr/>
          <p:nvPr/>
        </p:nvSpPr>
        <p:spPr>
          <a:xfrm>
            <a:off x="1319126" y="4720914"/>
            <a:ext cx="7791450" cy="344805"/>
          </a:xfrm>
          <a:prstGeom prst="rect">
            <a:avLst/>
          </a:prstGeom>
        </p:spPr>
        <p:txBody>
          <a:bodyPr wrap="square">
            <a:spAutoFit/>
          </a:bodyPr>
          <a:lstStyle/>
          <a:p>
            <a:pPr>
              <a:lnSpc>
                <a:spcPct val="110000"/>
              </a:lnSpc>
            </a:pPr>
            <a:r>
              <a:rPr lang="zh-CN" altLang="en-US" sz="1500" dirty="0">
                <a:latin typeface="微软雅黑" panose="020B0503020204020204" pitchFamily="34" charset="-122"/>
                <a:ea typeface="微软雅黑" panose="020B0503020204020204" pitchFamily="34" charset="-122"/>
                <a:sym typeface="+mn-ea"/>
              </a:rPr>
              <a:t>福田企业作为制作发行主体，在对应的频道不同的时段</a:t>
            </a:r>
            <a:r>
              <a:rPr lang="zh-CN" altLang="en-US" sz="1500" b="1" dirty="0" smtClean="0">
                <a:solidFill>
                  <a:schemeClr val="accent2"/>
                </a:solidFill>
                <a:sym typeface="+mn-ea"/>
              </a:rPr>
              <a:t>首播的给予最高100万元；</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custDataLst>
              <p:tags r:id="rId4"/>
            </p:custDataLst>
          </p:nvPr>
        </p:nvCxnSpPr>
        <p:spPr>
          <a:xfrm flipV="1">
            <a:off x="1444305" y="4613578"/>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313336" y="5115506"/>
            <a:ext cx="2882741" cy="338554"/>
          </a:xfrm>
          <a:prstGeom prst="rect">
            <a:avLst/>
          </a:prstGeom>
          <a:noFill/>
        </p:spPr>
        <p:txBody>
          <a:bodyPr wrap="square" rtlCol="0">
            <a:spAutoFit/>
          </a:bodyPr>
          <a:lstStyle/>
          <a:p>
            <a:r>
              <a:rPr lang="zh-CN" altLang="en-US" sz="1600" b="1" dirty="0">
                <a:sym typeface="+mn-ea"/>
              </a:rPr>
              <a:t>院线放映票房</a:t>
            </a:r>
            <a:r>
              <a:rPr lang="zh-CN" altLang="en-US" sz="1600" b="1" dirty="0" smtClean="0">
                <a:solidFill>
                  <a:schemeClr val="tx1"/>
                </a:solidFill>
                <a:latin typeface="微软雅黑" panose="020B0503020204020204" pitchFamily="34" charset="-122"/>
                <a:ea typeface="微软雅黑" panose="020B0503020204020204" pitchFamily="34" charset="-122"/>
                <a:sym typeface="+mn-ea"/>
              </a:rPr>
              <a:t>支持</a:t>
            </a:r>
            <a:endParaRPr lang="zh-CN" altLang="en-US" sz="1600" b="1" dirty="0">
              <a:solidFill>
                <a:schemeClr val="tx1">
                  <a:lumMod val="75000"/>
                  <a:lumOff val="25000"/>
                </a:schemeClr>
              </a:solidFill>
            </a:endParaRPr>
          </a:p>
        </p:txBody>
      </p:sp>
      <p:sp>
        <p:nvSpPr>
          <p:cNvPr id="10" name="矩形 9"/>
          <p:cNvSpPr/>
          <p:nvPr/>
        </p:nvSpPr>
        <p:spPr>
          <a:xfrm>
            <a:off x="1340959" y="5592705"/>
            <a:ext cx="7791450" cy="344805"/>
          </a:xfrm>
          <a:prstGeom prst="rect">
            <a:avLst/>
          </a:prstGeom>
        </p:spPr>
        <p:txBody>
          <a:bodyPr wrap="square">
            <a:spAutoFit/>
          </a:bodyPr>
          <a:lstStyle/>
          <a:p>
            <a:pPr>
              <a:lnSpc>
                <a:spcPct val="110000"/>
              </a:lnSpc>
            </a:pPr>
            <a:r>
              <a:rPr lang="zh-CN" altLang="en-US" sz="1500" dirty="0">
                <a:latin typeface="微软雅黑" panose="020B0503020204020204" pitchFamily="34" charset="-122"/>
                <a:ea typeface="微软雅黑" panose="020B0503020204020204" pitchFamily="34" charset="-122"/>
                <a:sym typeface="+mn-ea"/>
              </a:rPr>
              <a:t>在院线放映，按票房收入1%，</a:t>
            </a:r>
            <a:r>
              <a:rPr lang="zh-CN" altLang="en-US" sz="1500" b="1" dirty="0" smtClean="0">
                <a:solidFill>
                  <a:schemeClr val="accent2"/>
                </a:solidFill>
                <a:sym typeface="+mn-ea"/>
              </a:rPr>
              <a:t>最高300万元。</a:t>
            </a:r>
            <a:endParaRPr lang="zh-CN" altLang="en-US" sz="1500" b="1" dirty="0" smtClean="0">
              <a:solidFill>
                <a:schemeClr val="accent2"/>
              </a:solidFill>
              <a:sym typeface="+mn-ea"/>
            </a:endParaRPr>
          </a:p>
        </p:txBody>
      </p:sp>
      <p:cxnSp>
        <p:nvCxnSpPr>
          <p:cNvPr id="15" name="直接连接符 14"/>
          <p:cNvCxnSpPr/>
          <p:nvPr>
            <p:custDataLst>
              <p:tags r:id="rId5"/>
            </p:custDataLst>
          </p:nvPr>
        </p:nvCxnSpPr>
        <p:spPr>
          <a:xfrm flipV="1">
            <a:off x="1395251" y="5504712"/>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94118" y="-14129"/>
            <a:ext cx="56692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a:t>
            </a:r>
            <a:r>
              <a:rPr lang="zh-CN" altLang="en-US" sz="2700" b="1" dirty="0">
                <a:solidFill>
                  <a:schemeClr val="tx1"/>
                </a:solidFill>
                <a:sym typeface="+mn-ea"/>
              </a:rPr>
              <a:t>文化旅游体育产业发展</a:t>
            </a:r>
            <a:r>
              <a:rPr lang="zh-CN" altLang="zh-CN" sz="2700" b="1" dirty="0">
                <a:solidFill>
                  <a:schemeClr val="tx1"/>
                </a:solidFill>
                <a:latin typeface="+mn-ea"/>
                <a:sym typeface="+mn-ea"/>
              </a:rPr>
              <a:t>若干政策</a:t>
            </a:r>
            <a:endParaRPr lang="zh-CN" altLang="en-US" sz="2700" b="1" dirty="0">
              <a:solidFill>
                <a:schemeClr val="tx1"/>
              </a:solidFill>
              <a:latin typeface="+mn-ea"/>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12" name="文本框 11"/>
          <p:cNvSpPr txBox="1"/>
          <p:nvPr>
            <p:custDataLst>
              <p:tags r:id="rId6"/>
            </p:custDataLst>
          </p:nvPr>
        </p:nvSpPr>
        <p:spPr>
          <a:xfrm rot="16200000">
            <a:off x="882013" y="1546287"/>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129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7"/>
            </p:custDataLst>
          </p:nvPr>
        </p:nvSpPr>
        <p:spPr>
          <a:xfrm rot="16200000">
            <a:off x="882013" y="2410627"/>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6" name="文本框 15"/>
          <p:cNvSpPr txBox="1"/>
          <p:nvPr>
            <p:custDataLst>
              <p:tags r:id="rId8"/>
            </p:custDataLst>
          </p:nvPr>
        </p:nvSpPr>
        <p:spPr>
          <a:xfrm rot="16200000">
            <a:off x="882013" y="3454439"/>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8" name="文本框 17"/>
          <p:cNvSpPr txBox="1"/>
          <p:nvPr>
            <p:custDataLst>
              <p:tags r:id="rId9"/>
            </p:custDataLst>
          </p:nvPr>
        </p:nvSpPr>
        <p:spPr>
          <a:xfrm rot="16200000">
            <a:off x="882013" y="4340369"/>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3" name="文本框 22"/>
          <p:cNvSpPr txBox="1"/>
          <p:nvPr>
            <p:custDataLst>
              <p:tags r:id="rId10"/>
            </p:custDataLst>
          </p:nvPr>
        </p:nvSpPr>
        <p:spPr>
          <a:xfrm rot="16200000">
            <a:off x="882013" y="5239838"/>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133</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1239605" y="1810650"/>
            <a:ext cx="7788116" cy="381258"/>
          </a:xfrm>
          <a:prstGeom prst="rect">
            <a:avLst/>
          </a:prstGeom>
        </p:spPr>
        <p:txBody>
          <a:bodyPr wrap="square">
            <a:spAutoFit/>
          </a:bodyPr>
          <a:lstStyle/>
          <a:p>
            <a:pPr>
              <a:lnSpc>
                <a:spcPct val="13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发行原创剧目、动漫作品，按合同</a:t>
            </a:r>
            <a:r>
              <a:rPr lang="zh-CN" altLang="en-US" sz="1600" b="1" dirty="0">
                <a:solidFill>
                  <a:schemeClr val="accent2"/>
                </a:solidFill>
                <a:sym typeface="+mn-ea"/>
              </a:rPr>
              <a:t>实际总成交额的1%，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累计</a:t>
            </a:r>
            <a:r>
              <a:rPr lang="zh-CN" altLang="en-US" sz="1600" b="1" dirty="0">
                <a:solidFill>
                  <a:schemeClr val="accent2"/>
                </a:solidFill>
                <a:sym typeface="+mn-ea"/>
              </a:rPr>
              <a:t>最高300万元；</a:t>
            </a:r>
            <a:endParaRPr lang="zh-CN" altLang="en-US" sz="1600"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72" name="文本框 71"/>
          <p:cNvSpPr txBox="1"/>
          <p:nvPr/>
        </p:nvSpPr>
        <p:spPr>
          <a:xfrm>
            <a:off x="1245796" y="2319761"/>
            <a:ext cx="4037648" cy="338554"/>
          </a:xfrm>
          <a:prstGeom prst="rect">
            <a:avLst/>
          </a:prstGeom>
          <a:noFill/>
        </p:spPr>
        <p:txBody>
          <a:bodyPr wrap="square" rtlCol="0">
            <a:spAutoFit/>
          </a:bodyPr>
          <a:lstStyle/>
          <a:p>
            <a:r>
              <a:rPr lang="zh-CN" altLang="en-US" sz="1600" b="1" dirty="0">
                <a:solidFill>
                  <a:schemeClr val="tx1"/>
                </a:solidFill>
                <a:sym typeface="+mn-ea"/>
              </a:rPr>
              <a:t>获奖支持</a:t>
            </a:r>
            <a:endParaRPr lang="zh-CN" altLang="en-US" sz="1600" b="1" dirty="0">
              <a:solidFill>
                <a:schemeClr val="tx1"/>
              </a:solidFill>
              <a:sym typeface="+mn-ea"/>
            </a:endParaRPr>
          </a:p>
        </p:txBody>
      </p:sp>
      <p:sp>
        <p:nvSpPr>
          <p:cNvPr id="73" name="矩形 72"/>
          <p:cNvSpPr/>
          <p:nvPr/>
        </p:nvSpPr>
        <p:spPr>
          <a:xfrm>
            <a:off x="1270086" y="2693141"/>
            <a:ext cx="7264314" cy="634020"/>
          </a:xfrm>
          <a:prstGeom prst="rect">
            <a:avLst/>
          </a:prstGeom>
        </p:spPr>
        <p:txBody>
          <a:bodyPr wrap="square">
            <a:spAutoFit/>
          </a:bodyPr>
          <a:lstStyle/>
          <a:p>
            <a:pPr>
              <a:lnSpc>
                <a:spcPct val="11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获美国奥斯卡金像奖、法国戛纳金棕榈奖等以及金鸡奖、百花奖</a:t>
            </a:r>
            <a:r>
              <a:rPr lang="zh-CN" sz="1600" dirty="0">
                <a:solidFill>
                  <a:schemeClr val="tx1"/>
                </a:solidFill>
                <a:latin typeface="微软雅黑" panose="020B0503020204020204" pitchFamily="34" charset="-122"/>
                <a:ea typeface="微软雅黑" panose="020B0503020204020204" pitchFamily="34" charset="-122"/>
                <a:sym typeface="+mn-ea"/>
              </a:rPr>
              <a:t>等国内奖项</a:t>
            </a:r>
            <a:r>
              <a:rPr lang="zh-CN" altLang="en-US" sz="1600" dirty="0">
                <a:solidFill>
                  <a:schemeClr val="tx1"/>
                </a:solidFill>
                <a:latin typeface="微软雅黑" panose="020B0503020204020204" pitchFamily="34" charset="-122"/>
                <a:ea typeface="微软雅黑" panose="020B0503020204020204" pitchFamily="34" charset="-122"/>
                <a:sym typeface="+mn-ea"/>
              </a:rPr>
              <a:t>，</a:t>
            </a:r>
            <a:r>
              <a:rPr lang="zh-CN" altLang="en-US" sz="1600" b="1" dirty="0">
                <a:solidFill>
                  <a:schemeClr val="accent2"/>
                </a:solidFill>
                <a:sym typeface="+mn-ea"/>
              </a:rPr>
              <a:t>最高</a:t>
            </a:r>
            <a:r>
              <a:rPr lang="zh-CN" altLang="en-US" sz="1600" b="1" dirty="0" smtClean="0">
                <a:solidFill>
                  <a:schemeClr val="accent2"/>
                </a:solidFill>
                <a:sym typeface="+mn-ea"/>
              </a:rPr>
              <a:t>50万；</a:t>
            </a:r>
            <a:endParaRPr lang="zh-CN" altLang="en-US" sz="1600" b="1" dirty="0">
              <a:solidFill>
                <a:schemeClr val="accent2"/>
              </a:solidFill>
            </a:endParaRPr>
          </a:p>
        </p:txBody>
      </p:sp>
      <p:sp>
        <p:nvSpPr>
          <p:cNvPr id="86" name="文本框 85"/>
          <p:cNvSpPr txBox="1"/>
          <p:nvPr/>
        </p:nvSpPr>
        <p:spPr>
          <a:xfrm>
            <a:off x="1239605" y="1442032"/>
            <a:ext cx="3439478" cy="338554"/>
          </a:xfrm>
          <a:prstGeom prst="rect">
            <a:avLst/>
          </a:prstGeom>
          <a:noFill/>
        </p:spPr>
        <p:txBody>
          <a:bodyPr wrap="square" rtlCol="0">
            <a:spAutoFit/>
          </a:bodyPr>
          <a:lstStyle/>
          <a:p>
            <a:r>
              <a:rPr lang="zh-CN" altLang="en-US" sz="1600" b="1" dirty="0" smtClean="0">
                <a:solidFill>
                  <a:schemeClr val="tx1"/>
                </a:solidFill>
                <a:latin typeface="微软雅黑" panose="020B0503020204020204" pitchFamily="34" charset="-122"/>
                <a:ea typeface="微软雅黑" panose="020B0503020204020204" pitchFamily="34" charset="-122"/>
                <a:sym typeface="+mn-ea"/>
              </a:rPr>
              <a:t>发行剧目支持</a:t>
            </a:r>
            <a:endParaRPr lang="zh-CN" altLang="en-US" sz="1600" b="1" dirty="0" smtClean="0">
              <a:solidFill>
                <a:schemeClr val="tx1"/>
              </a:solidFill>
              <a:latin typeface="微软雅黑" panose="020B0503020204020204" pitchFamily="34" charset="-122"/>
              <a:ea typeface="微软雅黑" panose="020B0503020204020204" pitchFamily="34" charset="-122"/>
              <a:sym typeface="+mn-ea"/>
            </a:endParaRPr>
          </a:p>
        </p:txBody>
      </p:sp>
      <p:cxnSp>
        <p:nvCxnSpPr>
          <p:cNvPr id="87" name="直接连接符 86"/>
          <p:cNvCxnSpPr/>
          <p:nvPr>
            <p:custDataLst>
              <p:tags r:id="rId1"/>
            </p:custDataLst>
          </p:nvPr>
        </p:nvCxnSpPr>
        <p:spPr>
          <a:xfrm>
            <a:off x="1383908" y="1799855"/>
            <a:ext cx="6781324" cy="3334"/>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
            </p:custDataLst>
          </p:nvPr>
        </p:nvCxnSpPr>
        <p:spPr>
          <a:xfrm>
            <a:off x="1392005" y="2677583"/>
            <a:ext cx="6696075"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21507" y="3395610"/>
            <a:ext cx="2882741" cy="338554"/>
          </a:xfrm>
          <a:prstGeom prst="rect">
            <a:avLst/>
          </a:prstGeom>
          <a:noFill/>
        </p:spPr>
        <p:txBody>
          <a:bodyPr wrap="square" rtlCol="0">
            <a:spAutoFit/>
          </a:bodyPr>
          <a:lstStyle/>
          <a:p>
            <a:r>
              <a:rPr lang="zh-CN" altLang="en-US" sz="1600" b="1" dirty="0">
                <a:sym typeface="+mn-ea"/>
              </a:rPr>
              <a:t>宣传福田元素</a:t>
            </a:r>
            <a:r>
              <a:rPr lang="zh-CN" altLang="en-US" sz="1600" b="1" dirty="0" smtClean="0">
                <a:solidFill>
                  <a:schemeClr val="tx1"/>
                </a:solidFill>
                <a:latin typeface="微软雅黑" panose="020B0503020204020204" pitchFamily="34" charset="-122"/>
                <a:ea typeface="微软雅黑" panose="020B0503020204020204" pitchFamily="34" charset="-122"/>
                <a:sym typeface="+mn-ea"/>
              </a:rPr>
              <a:t>支持</a:t>
            </a:r>
            <a:endParaRPr lang="zh-CN" altLang="en-US" sz="1600" b="1" dirty="0">
              <a:solidFill>
                <a:schemeClr val="tx1">
                  <a:lumMod val="75000"/>
                  <a:lumOff val="25000"/>
                </a:schemeClr>
              </a:solidFill>
            </a:endParaRPr>
          </a:p>
        </p:txBody>
      </p:sp>
      <p:sp>
        <p:nvSpPr>
          <p:cNvPr id="4" name="矩形 3"/>
          <p:cNvSpPr/>
          <p:nvPr/>
        </p:nvSpPr>
        <p:spPr>
          <a:xfrm>
            <a:off x="1249129" y="3763751"/>
            <a:ext cx="7247171" cy="733534"/>
          </a:xfrm>
          <a:prstGeom prst="rect">
            <a:avLst/>
          </a:prstGeom>
        </p:spPr>
        <p:txBody>
          <a:bodyPr wrap="square">
            <a:spAutoFit/>
          </a:bodyPr>
          <a:lstStyle/>
          <a:p>
            <a:pPr>
              <a:lnSpc>
                <a:spcPts val="25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制作发行含有福田元素的原创影视作品，在中央电视台、省级上星频道播出或在院线放映，经认定</a:t>
            </a:r>
            <a:r>
              <a:rPr lang="zh-CN" altLang="en-US" sz="1600" b="1" dirty="0">
                <a:solidFill>
                  <a:schemeClr val="accent2"/>
                </a:solidFill>
                <a:sym typeface="+mn-ea"/>
              </a:rPr>
              <a:t>给予50万元；</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custDataLst>
              <p:tags r:id="rId3"/>
            </p:custDataLst>
          </p:nvPr>
        </p:nvCxnSpPr>
        <p:spPr>
          <a:xfrm flipV="1">
            <a:off x="1404387" y="3746288"/>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18173" y="4665690"/>
            <a:ext cx="2882741" cy="338554"/>
          </a:xfrm>
          <a:prstGeom prst="rect">
            <a:avLst/>
          </a:prstGeom>
          <a:noFill/>
        </p:spPr>
        <p:txBody>
          <a:bodyPr wrap="square" rtlCol="0">
            <a:spAutoFit/>
          </a:bodyPr>
          <a:lstStyle/>
          <a:p>
            <a:r>
              <a:rPr lang="zh-CN" altLang="en-US" sz="1600" b="1" dirty="0">
                <a:sym typeface="+mn-ea"/>
              </a:rPr>
              <a:t>商业演出</a:t>
            </a:r>
            <a:r>
              <a:rPr lang="zh-CN" altLang="en-US" sz="1600" b="1" dirty="0" smtClean="0">
                <a:solidFill>
                  <a:schemeClr val="tx1"/>
                </a:solidFill>
                <a:latin typeface="微软雅黑" panose="020B0503020204020204" pitchFamily="34" charset="-122"/>
                <a:ea typeface="微软雅黑" panose="020B0503020204020204" pitchFamily="34" charset="-122"/>
                <a:sym typeface="+mn-ea"/>
              </a:rPr>
              <a:t>支持</a:t>
            </a:r>
            <a:endParaRPr lang="zh-CN" altLang="en-US" sz="1600" b="1" dirty="0">
              <a:solidFill>
                <a:schemeClr val="tx1">
                  <a:lumMod val="75000"/>
                  <a:lumOff val="25000"/>
                </a:schemeClr>
              </a:solidFill>
            </a:endParaRPr>
          </a:p>
        </p:txBody>
      </p:sp>
      <p:sp>
        <p:nvSpPr>
          <p:cNvPr id="10" name="矩形 9"/>
          <p:cNvSpPr/>
          <p:nvPr/>
        </p:nvSpPr>
        <p:spPr>
          <a:xfrm>
            <a:off x="1245796" y="5033831"/>
            <a:ext cx="7791450" cy="362792"/>
          </a:xfrm>
          <a:prstGeom prst="rect">
            <a:avLst/>
          </a:prstGeom>
        </p:spPr>
        <p:txBody>
          <a:bodyPr wrap="square">
            <a:spAutoFit/>
          </a:bodyPr>
          <a:lstStyle/>
          <a:p>
            <a:pPr algn="just">
              <a:lnSpc>
                <a:spcPct val="12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开展原创剧目商业演出活动，演出超过30场次，</a:t>
            </a:r>
            <a:r>
              <a:rPr lang="zh-CN" altLang="en-US" sz="1600" b="1" dirty="0">
                <a:solidFill>
                  <a:schemeClr val="accent2"/>
                </a:solidFill>
                <a:sym typeface="+mn-ea"/>
              </a:rPr>
              <a:t>最高50万元。</a:t>
            </a:r>
            <a:endParaRPr lang="zh-CN" altLang="en-US" sz="1600" b="1" dirty="0" smtClean="0">
              <a:solidFill>
                <a:schemeClr val="accent2"/>
              </a:solidFill>
              <a:sym typeface="+mn-ea"/>
            </a:endParaRPr>
          </a:p>
        </p:txBody>
      </p:sp>
      <p:cxnSp>
        <p:nvCxnSpPr>
          <p:cNvPr id="15" name="直接连接符 14"/>
          <p:cNvCxnSpPr/>
          <p:nvPr>
            <p:custDataLst>
              <p:tags r:id="rId4"/>
            </p:custDataLst>
          </p:nvPr>
        </p:nvCxnSpPr>
        <p:spPr>
          <a:xfrm flipV="1">
            <a:off x="1401053" y="5016369"/>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94118" y="-14129"/>
            <a:ext cx="56692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a:t>
            </a:r>
            <a:r>
              <a:rPr lang="zh-CN" altLang="en-US" sz="2700" b="1" dirty="0">
                <a:solidFill>
                  <a:schemeClr val="tx1"/>
                </a:solidFill>
                <a:sym typeface="+mn-ea"/>
              </a:rPr>
              <a:t>文化旅游体育产业发展</a:t>
            </a:r>
            <a:r>
              <a:rPr lang="zh-CN" altLang="zh-CN" sz="2700" b="1" dirty="0">
                <a:solidFill>
                  <a:schemeClr val="tx1"/>
                </a:solidFill>
                <a:latin typeface="+mn-ea"/>
                <a:sym typeface="+mn-ea"/>
              </a:rPr>
              <a:t>若干政策</a:t>
            </a:r>
            <a:endParaRPr lang="zh-CN" altLang="en-US" sz="2700" b="1" dirty="0">
              <a:solidFill>
                <a:schemeClr val="tx1"/>
              </a:solidFill>
              <a:latin typeface="+mn-ea"/>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3" name="文本框 2"/>
          <p:cNvSpPr txBox="1"/>
          <p:nvPr>
            <p:custDataLst>
              <p:tags r:id="rId5"/>
            </p:custDataLst>
          </p:nvPr>
        </p:nvSpPr>
        <p:spPr>
          <a:xfrm rot="16200000">
            <a:off x="-825069" y="3169704"/>
            <a:ext cx="3622675"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134</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135</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smtClean="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136</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smtClean="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137</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p:txBody>
      </p:sp>
    </p:spTree>
    <p:custDataLst>
      <p:tags r:id="rId6"/>
    </p:custData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TextBox 10"/>
          <p:cNvSpPr/>
          <p:nvPr/>
        </p:nvSpPr>
        <p:spPr>
          <a:xfrm>
            <a:off x="1041400" y="1268413"/>
            <a:ext cx="3619500" cy="398462"/>
          </a:xfrm>
          <a:prstGeom prst="rect">
            <a:avLst/>
          </a:prstGeom>
          <a:noFill/>
          <a:ln w="9525">
            <a:noFill/>
          </a:ln>
        </p:spPr>
        <p:txBody>
          <a:bodyPr anchor="t"/>
          <a:p>
            <a:pPr>
              <a:lnSpc>
                <a:spcPct val="90000"/>
              </a:lnSpc>
              <a:spcBef>
                <a:spcPts val="1000"/>
              </a:spcBef>
            </a:pPr>
            <a:r>
              <a:rPr lang="zh-CN" altLang="en-US" sz="3600" b="1" dirty="0">
                <a:solidFill>
                  <a:srgbClr val="FD5C0C"/>
                </a:solidFill>
                <a:latin typeface="宋体" panose="02010600030101010101" pitchFamily="2" charset="-122"/>
                <a:ea typeface="方正小标宋简体" panose="03000509000000000000" pitchFamily="1" charset="-122"/>
                <a:sym typeface="宋体" panose="02010600030101010101" pitchFamily="2" charset="-122"/>
              </a:rPr>
              <a:t>政策体系</a:t>
            </a:r>
            <a:endParaRPr lang="zh-CN" altLang="en-US" sz="3600" b="1" dirty="0">
              <a:solidFill>
                <a:srgbClr val="FD5C0C"/>
              </a:solidFill>
              <a:latin typeface="宋体" panose="02010600030101010101" pitchFamily="2" charset="-122"/>
              <a:ea typeface="方正小标宋简体" panose="03000509000000000000" pitchFamily="1" charset="-122"/>
              <a:sym typeface="宋体" panose="02010600030101010101" pitchFamily="2" charset="-122"/>
            </a:endParaRPr>
          </a:p>
        </p:txBody>
      </p:sp>
      <p:sp>
        <p:nvSpPr>
          <p:cNvPr id="5123" name="文本框 6147"/>
          <p:cNvSpPr/>
          <p:nvPr/>
        </p:nvSpPr>
        <p:spPr>
          <a:xfrm>
            <a:off x="2246630" y="3168650"/>
            <a:ext cx="4606925" cy="583565"/>
          </a:xfrm>
          <a:prstGeom prst="rect">
            <a:avLst/>
          </a:prstGeom>
          <a:noFill/>
          <a:ln w="9525">
            <a:noFill/>
          </a:ln>
        </p:spPr>
        <p:txBody>
          <a:bodyPr anchor="t">
            <a:spAutoFit/>
          </a:bodyPr>
          <a:p>
            <a:endPar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endParaRPr>
          </a:p>
          <a:p>
            <a:endPar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nvGrpSpPr>
          <p:cNvPr id="5124" name="组合 6148"/>
          <p:cNvGrpSpPr/>
          <p:nvPr/>
        </p:nvGrpSpPr>
        <p:grpSpPr>
          <a:xfrm rot="0">
            <a:off x="5386705" y="3242310"/>
            <a:ext cx="1613535" cy="1275715"/>
            <a:chOff x="0" y="0"/>
            <a:chExt cx="3073" cy="2008"/>
          </a:xfrm>
        </p:grpSpPr>
        <p:grpSp>
          <p:nvGrpSpPr>
            <p:cNvPr id="5125" name="Freeform 493"/>
            <p:cNvGrpSpPr/>
            <p:nvPr/>
          </p:nvGrpSpPr>
          <p:grpSpPr>
            <a:xfrm>
              <a:off x="0" y="0"/>
              <a:ext cx="3073" cy="2008"/>
              <a:chOff x="0" y="0"/>
              <a:chExt cx="1463040" cy="1274064"/>
            </a:xfrm>
          </p:grpSpPr>
          <p:pic>
            <p:nvPicPr>
              <p:cNvPr id="5126" name="Freeform 493"/>
              <p:cNvPicPr/>
              <p:nvPr/>
            </p:nvPicPr>
            <p:blipFill>
              <a:blip r:embed="rId1"/>
              <a:stretch>
                <a:fillRect/>
              </a:stretch>
            </p:blipFill>
            <p:spPr>
              <a:xfrm>
                <a:off x="0" y="0"/>
                <a:ext cx="1463040" cy="1274064"/>
              </a:xfrm>
              <a:prstGeom prst="rect">
                <a:avLst/>
              </a:prstGeom>
              <a:noFill/>
              <a:ln w="9525">
                <a:noFill/>
              </a:ln>
            </p:spPr>
          </p:pic>
          <p:sp>
            <p:nvSpPr>
              <p:cNvPr id="5127" name="文本框 6151"/>
              <p:cNvSpPr/>
              <p:nvPr/>
            </p:nvSpPr>
            <p:spPr>
              <a:xfrm>
                <a:off x="15876" y="18161"/>
                <a:ext cx="1433513" cy="1244600"/>
              </a:xfrm>
              <a:prstGeom prst="rect">
                <a:avLst/>
              </a:prstGeom>
              <a:noFill/>
              <a:ln w="9525">
                <a:noFill/>
              </a:ln>
            </p:spPr>
            <p:txBody>
              <a:bodyPr wrap="none" anchor="ctr"/>
              <a:p>
                <a:endParaRPr lang="zh-CN" altLang="en-US" sz="2000" b="1" dirty="0">
                  <a:solidFill>
                    <a:srgbClr val="000000"/>
                  </a:solidFill>
                  <a:latin typeface="楷体" panose="02010609060101010101" pitchFamily="1" charset="-122"/>
                  <a:ea typeface="楷体" panose="02010609060101010101" pitchFamily="1" charset="-122"/>
                  <a:sym typeface="Arial" panose="020B0604020202020204" pitchFamily="34" charset="0"/>
                </a:endParaRPr>
              </a:p>
            </p:txBody>
          </p:sp>
        </p:grpSp>
        <p:sp>
          <p:nvSpPr>
            <p:cNvPr id="5128" name="Freeform 502"/>
            <p:cNvSpPr/>
            <p:nvPr/>
          </p:nvSpPr>
          <p:spPr>
            <a:xfrm>
              <a:off x="203" y="135"/>
              <a:ext cx="2720" cy="890"/>
            </a:xfrm>
            <a:custGeom>
              <a:avLst/>
              <a:gdLst/>
              <a:ahLst/>
              <a:cxnLst>
                <a:cxn ang="0">
                  <a:pos x="0" y="8489"/>
                </a:cxn>
                <a:cxn ang="0">
                  <a:pos x="6326" y="0"/>
                </a:cxn>
                <a:cxn ang="0">
                  <a:pos x="19081" y="0"/>
                </a:cxn>
                <a:cxn ang="0">
                  <a:pos x="25403" y="8489"/>
                </a:cxn>
                <a:cxn ang="0">
                  <a:pos x="0" y="8489"/>
                </a:cxn>
              </a:cxnLst>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gs>
              </a:gsLst>
              <a:lin ang="5400000" scaled="1"/>
              <a:tileRect/>
            </a:gradFill>
            <a:ln w="9525">
              <a:noFill/>
            </a:ln>
          </p:spPr>
          <p:txBody>
            <a:bodyPr/>
            <a:p>
              <a:endParaRPr lang="zh-CN" altLang="en-US" sz="2000" b="1">
                <a:latin typeface="楷体" panose="02010609060101010101" pitchFamily="1" charset="-122"/>
                <a:ea typeface="楷体" panose="02010609060101010101" pitchFamily="1" charset="-122"/>
              </a:endParaRPr>
            </a:p>
          </p:txBody>
        </p:sp>
        <p:sp>
          <p:nvSpPr>
            <p:cNvPr id="5129" name="Text Box 509"/>
            <p:cNvSpPr/>
            <p:nvPr/>
          </p:nvSpPr>
          <p:spPr>
            <a:xfrm>
              <a:off x="350" y="532"/>
              <a:ext cx="2346" cy="1112"/>
            </a:xfrm>
            <a:prstGeom prst="rect">
              <a:avLst/>
            </a:prstGeom>
            <a:noFill/>
            <a:ln w="9525">
              <a:noFill/>
            </a:ln>
          </p:spPr>
          <p:txBody>
            <a:bodyPr anchor="t">
              <a:spAutoFit/>
            </a:bodyPr>
            <a:p>
              <a:pPr algn="ctr"/>
              <a:r>
                <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rPr>
                <a:t>产业空间</a:t>
              </a:r>
              <a:endPar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endParaRPr>
            </a:p>
            <a:p>
              <a:pPr algn="ctr"/>
              <a:r>
                <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rPr>
                <a:t>政策</a:t>
              </a:r>
              <a:endPar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endParaRPr>
            </a:p>
          </p:txBody>
        </p:sp>
      </p:grpSp>
      <p:sp>
        <p:nvSpPr>
          <p:cNvPr id="5130" name="Freeform 502"/>
          <p:cNvSpPr/>
          <p:nvPr/>
        </p:nvSpPr>
        <p:spPr>
          <a:xfrm>
            <a:off x="3865880" y="3272155"/>
            <a:ext cx="1362075" cy="518160"/>
          </a:xfrm>
          <a:custGeom>
            <a:avLst/>
            <a:gdLst/>
            <a:ahLst/>
            <a:cxnLst>
              <a:cxn ang="0">
                <a:pos x="0" y="7783"/>
              </a:cxn>
              <a:cxn ang="0">
                <a:pos x="4989" y="0"/>
              </a:cxn>
              <a:cxn ang="0">
                <a:pos x="15047" y="0"/>
              </a:cxn>
              <a:cxn ang="0">
                <a:pos x="20033" y="7783"/>
              </a:cxn>
              <a:cxn ang="0">
                <a:pos x="0" y="7783"/>
              </a:cxn>
            </a:cxnLst>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gs>
            </a:gsLst>
            <a:lin ang="5400000" scaled="1"/>
            <a:tileRect/>
          </a:gradFill>
          <a:ln w="9525">
            <a:noFill/>
          </a:ln>
        </p:spPr>
        <p:txBody>
          <a:bodyPr/>
          <a:p>
            <a:endParaRPr lang="zh-CN" altLang="en-US"/>
          </a:p>
        </p:txBody>
      </p:sp>
      <p:grpSp>
        <p:nvGrpSpPr>
          <p:cNvPr id="5131" name="组合 6155"/>
          <p:cNvGrpSpPr/>
          <p:nvPr/>
        </p:nvGrpSpPr>
        <p:grpSpPr>
          <a:xfrm rot="0">
            <a:off x="3585210" y="3258820"/>
            <a:ext cx="1696720" cy="1169670"/>
            <a:chOff x="0" y="0"/>
            <a:chExt cx="3232" cy="2454"/>
          </a:xfrm>
        </p:grpSpPr>
        <p:grpSp>
          <p:nvGrpSpPr>
            <p:cNvPr id="5132" name="Freeform 493"/>
            <p:cNvGrpSpPr/>
            <p:nvPr/>
          </p:nvGrpSpPr>
          <p:grpSpPr>
            <a:xfrm>
              <a:off x="0" y="0"/>
              <a:ext cx="3232" cy="2454"/>
              <a:chOff x="0" y="0"/>
              <a:chExt cx="1463040" cy="1274064"/>
            </a:xfrm>
          </p:grpSpPr>
          <p:pic>
            <p:nvPicPr>
              <p:cNvPr id="5133" name="Freeform 493"/>
              <p:cNvPicPr/>
              <p:nvPr/>
            </p:nvPicPr>
            <p:blipFill>
              <a:blip r:embed="rId1"/>
              <a:stretch>
                <a:fillRect/>
              </a:stretch>
            </p:blipFill>
            <p:spPr>
              <a:xfrm>
                <a:off x="0" y="0"/>
                <a:ext cx="1463040" cy="1274064"/>
              </a:xfrm>
              <a:prstGeom prst="rect">
                <a:avLst/>
              </a:prstGeom>
              <a:noFill/>
              <a:ln w="9525">
                <a:noFill/>
              </a:ln>
            </p:spPr>
          </p:pic>
          <p:sp>
            <p:nvSpPr>
              <p:cNvPr id="5134" name="文本框 6158"/>
              <p:cNvSpPr/>
              <p:nvPr/>
            </p:nvSpPr>
            <p:spPr>
              <a:xfrm>
                <a:off x="15876" y="18161"/>
                <a:ext cx="1433513" cy="1244600"/>
              </a:xfrm>
              <a:prstGeom prst="rect">
                <a:avLst/>
              </a:prstGeom>
              <a:noFill/>
              <a:ln w="9525">
                <a:noFill/>
              </a:ln>
            </p:spPr>
            <p:txBody>
              <a:bodyPr wrap="none" anchor="ctr"/>
              <a:p>
                <a:endPar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sp>
          <p:nvSpPr>
            <p:cNvPr id="5135" name="Text Box 509"/>
            <p:cNvSpPr/>
            <p:nvPr/>
          </p:nvSpPr>
          <p:spPr>
            <a:xfrm>
              <a:off x="392" y="500"/>
              <a:ext cx="2467" cy="1483"/>
            </a:xfrm>
            <a:prstGeom prst="rect">
              <a:avLst/>
            </a:prstGeom>
            <a:noFill/>
            <a:ln w="9525">
              <a:noFill/>
            </a:ln>
          </p:spPr>
          <p:txBody>
            <a:bodyPr anchor="t">
              <a:spAutoFit/>
            </a:bodyPr>
            <a:p>
              <a:pPr algn="ctr"/>
              <a:r>
                <a:rPr lang="zh-CN" altLang="en-US" sz="2000" b="1" dirty="0">
                  <a:solidFill>
                    <a:srgbClr val="FF0000"/>
                  </a:solidFill>
                  <a:latin typeface="Arial Black" panose="020B0A04020102020204" charset="0"/>
                  <a:ea typeface="楷体" panose="02010609060101010101" pitchFamily="1" charset="-122"/>
                  <a:sym typeface="Arial Black" panose="020B0A04020102020204" charset="0"/>
                </a:rPr>
                <a:t>福田政策体系</a:t>
              </a:r>
              <a:endParaRPr lang="zh-CN" altLang="en-US" sz="2000" b="1" dirty="0">
                <a:solidFill>
                  <a:srgbClr val="FF0000"/>
                </a:solidFill>
                <a:latin typeface="Arial Black" panose="020B0A04020102020204" charset="0"/>
                <a:ea typeface="楷体" panose="02010609060101010101" pitchFamily="1" charset="-122"/>
                <a:sym typeface="Arial Black" panose="020B0A04020102020204" charset="0"/>
              </a:endParaRPr>
            </a:p>
          </p:txBody>
        </p:sp>
      </p:grpSp>
      <p:grpSp>
        <p:nvGrpSpPr>
          <p:cNvPr id="5136" name="组合 6160"/>
          <p:cNvGrpSpPr/>
          <p:nvPr/>
        </p:nvGrpSpPr>
        <p:grpSpPr>
          <a:xfrm rot="0">
            <a:off x="3632200" y="4490720"/>
            <a:ext cx="1606550" cy="1236345"/>
            <a:chOff x="0" y="0"/>
            <a:chExt cx="3073" cy="2008"/>
          </a:xfrm>
        </p:grpSpPr>
        <p:grpSp>
          <p:nvGrpSpPr>
            <p:cNvPr id="5137" name="Freeform 493"/>
            <p:cNvGrpSpPr/>
            <p:nvPr/>
          </p:nvGrpSpPr>
          <p:grpSpPr>
            <a:xfrm>
              <a:off x="0" y="0"/>
              <a:ext cx="3073" cy="2008"/>
              <a:chOff x="0" y="0"/>
              <a:chExt cx="1463040" cy="1274064"/>
            </a:xfrm>
          </p:grpSpPr>
          <p:pic>
            <p:nvPicPr>
              <p:cNvPr id="5138" name="Freeform 493"/>
              <p:cNvPicPr/>
              <p:nvPr/>
            </p:nvPicPr>
            <p:blipFill>
              <a:blip r:embed="rId1"/>
              <a:stretch>
                <a:fillRect/>
              </a:stretch>
            </p:blipFill>
            <p:spPr>
              <a:xfrm>
                <a:off x="0" y="0"/>
                <a:ext cx="1463040" cy="1274064"/>
              </a:xfrm>
              <a:prstGeom prst="rect">
                <a:avLst/>
              </a:prstGeom>
              <a:noFill/>
              <a:ln w="9525">
                <a:noFill/>
              </a:ln>
            </p:spPr>
          </p:pic>
          <p:sp>
            <p:nvSpPr>
              <p:cNvPr id="5139" name="文本框 6163"/>
              <p:cNvSpPr/>
              <p:nvPr/>
            </p:nvSpPr>
            <p:spPr>
              <a:xfrm>
                <a:off x="15876" y="18161"/>
                <a:ext cx="1433513" cy="1244600"/>
              </a:xfrm>
              <a:prstGeom prst="rect">
                <a:avLst/>
              </a:prstGeom>
              <a:noFill/>
              <a:ln w="9525">
                <a:noFill/>
              </a:ln>
            </p:spPr>
            <p:txBody>
              <a:bodyPr wrap="none" anchor="ctr"/>
              <a:p>
                <a:endParaRPr lang="zh-CN" altLang="en-US" sz="2000" b="1" dirty="0">
                  <a:solidFill>
                    <a:srgbClr val="000000"/>
                  </a:solidFill>
                  <a:latin typeface="楷体" panose="02010609060101010101" pitchFamily="1" charset="-122"/>
                  <a:ea typeface="楷体" panose="02010609060101010101" pitchFamily="1" charset="-122"/>
                  <a:sym typeface="Arial" panose="020B0604020202020204" pitchFamily="34" charset="0"/>
                </a:endParaRPr>
              </a:p>
            </p:txBody>
          </p:sp>
        </p:grpSp>
        <p:sp>
          <p:nvSpPr>
            <p:cNvPr id="5140" name="Freeform 502"/>
            <p:cNvSpPr/>
            <p:nvPr/>
          </p:nvSpPr>
          <p:spPr>
            <a:xfrm>
              <a:off x="203" y="135"/>
              <a:ext cx="2720" cy="890"/>
            </a:xfrm>
            <a:custGeom>
              <a:avLst/>
              <a:gdLst/>
              <a:ahLst/>
              <a:cxnLst>
                <a:cxn ang="0">
                  <a:pos x="0" y="8489"/>
                </a:cxn>
                <a:cxn ang="0">
                  <a:pos x="6326" y="0"/>
                </a:cxn>
                <a:cxn ang="0">
                  <a:pos x="19081" y="0"/>
                </a:cxn>
                <a:cxn ang="0">
                  <a:pos x="25403" y="8489"/>
                </a:cxn>
                <a:cxn ang="0">
                  <a:pos x="0" y="8489"/>
                </a:cxn>
              </a:cxnLst>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gs>
              </a:gsLst>
              <a:lin ang="5400000" scaled="1"/>
              <a:tileRect/>
            </a:gradFill>
            <a:ln w="9525">
              <a:noFill/>
            </a:ln>
          </p:spPr>
          <p:txBody>
            <a:bodyPr/>
            <a:p>
              <a:endParaRPr lang="zh-CN" altLang="en-US" sz="2000" b="1">
                <a:latin typeface="楷体" panose="02010609060101010101" pitchFamily="1" charset="-122"/>
                <a:ea typeface="楷体" panose="02010609060101010101" pitchFamily="1" charset="-122"/>
              </a:endParaRPr>
            </a:p>
          </p:txBody>
        </p:sp>
        <p:sp>
          <p:nvSpPr>
            <p:cNvPr id="5141" name="Text Box 509"/>
            <p:cNvSpPr/>
            <p:nvPr/>
          </p:nvSpPr>
          <p:spPr>
            <a:xfrm>
              <a:off x="350" y="528"/>
              <a:ext cx="2346" cy="1148"/>
            </a:xfrm>
            <a:prstGeom prst="rect">
              <a:avLst/>
            </a:prstGeom>
            <a:noFill/>
            <a:ln w="9525">
              <a:noFill/>
            </a:ln>
          </p:spPr>
          <p:txBody>
            <a:bodyPr anchor="t">
              <a:spAutoFit/>
            </a:bodyPr>
            <a:p>
              <a:pPr algn="ctr"/>
              <a:r>
                <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rPr>
                <a:t>创投基金</a:t>
              </a:r>
              <a:endPar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endParaRPr>
            </a:p>
            <a:p>
              <a:pPr algn="ctr"/>
              <a:r>
                <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rPr>
                <a:t>政策</a:t>
              </a:r>
              <a:endPar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endParaRPr>
            </a:p>
          </p:txBody>
        </p:sp>
      </p:grpSp>
      <p:grpSp>
        <p:nvGrpSpPr>
          <p:cNvPr id="5142" name="组合 6166"/>
          <p:cNvGrpSpPr/>
          <p:nvPr/>
        </p:nvGrpSpPr>
        <p:grpSpPr>
          <a:xfrm rot="0">
            <a:off x="1763395" y="3267710"/>
            <a:ext cx="1687830" cy="1163955"/>
            <a:chOff x="0" y="0"/>
            <a:chExt cx="3073" cy="2008"/>
          </a:xfrm>
        </p:grpSpPr>
        <p:grpSp>
          <p:nvGrpSpPr>
            <p:cNvPr id="5143" name="Freeform 493"/>
            <p:cNvGrpSpPr/>
            <p:nvPr/>
          </p:nvGrpSpPr>
          <p:grpSpPr>
            <a:xfrm>
              <a:off x="0" y="0"/>
              <a:ext cx="3073" cy="2008"/>
              <a:chOff x="0" y="0"/>
              <a:chExt cx="1463040" cy="1274064"/>
            </a:xfrm>
          </p:grpSpPr>
          <p:pic>
            <p:nvPicPr>
              <p:cNvPr id="5144" name="Freeform 493"/>
              <p:cNvPicPr/>
              <p:nvPr/>
            </p:nvPicPr>
            <p:blipFill>
              <a:blip r:embed="rId1"/>
              <a:stretch>
                <a:fillRect/>
              </a:stretch>
            </p:blipFill>
            <p:spPr>
              <a:xfrm>
                <a:off x="0" y="0"/>
                <a:ext cx="1463040" cy="1274064"/>
              </a:xfrm>
              <a:prstGeom prst="rect">
                <a:avLst/>
              </a:prstGeom>
              <a:noFill/>
              <a:ln w="9525">
                <a:noFill/>
              </a:ln>
            </p:spPr>
          </p:pic>
          <p:sp>
            <p:nvSpPr>
              <p:cNvPr id="5145" name="文本框 6169"/>
              <p:cNvSpPr/>
              <p:nvPr/>
            </p:nvSpPr>
            <p:spPr>
              <a:xfrm>
                <a:off x="15876" y="18161"/>
                <a:ext cx="1433513" cy="1244600"/>
              </a:xfrm>
              <a:prstGeom prst="rect">
                <a:avLst/>
              </a:prstGeom>
              <a:noFill/>
              <a:ln w="9525">
                <a:noFill/>
              </a:ln>
            </p:spPr>
            <p:txBody>
              <a:bodyPr wrap="none" anchor="ctr"/>
              <a:p>
                <a:endParaRPr lang="zh-CN" altLang="en-US" sz="2000" b="1" dirty="0">
                  <a:solidFill>
                    <a:srgbClr val="000000"/>
                  </a:solidFill>
                  <a:latin typeface="楷体" panose="02010609060101010101" pitchFamily="1" charset="-122"/>
                  <a:ea typeface="楷体" panose="02010609060101010101" pitchFamily="1" charset="-122"/>
                  <a:sym typeface="Arial" panose="020B0604020202020204" pitchFamily="34" charset="0"/>
                </a:endParaRPr>
              </a:p>
            </p:txBody>
          </p:sp>
        </p:grpSp>
        <p:sp>
          <p:nvSpPr>
            <p:cNvPr id="5146" name="Freeform 502"/>
            <p:cNvSpPr/>
            <p:nvPr/>
          </p:nvSpPr>
          <p:spPr>
            <a:xfrm>
              <a:off x="203" y="135"/>
              <a:ext cx="2720" cy="890"/>
            </a:xfrm>
            <a:custGeom>
              <a:avLst/>
              <a:gdLst/>
              <a:ahLst/>
              <a:cxnLst>
                <a:cxn ang="0">
                  <a:pos x="0" y="8489"/>
                </a:cxn>
                <a:cxn ang="0">
                  <a:pos x="6326" y="0"/>
                </a:cxn>
                <a:cxn ang="0">
                  <a:pos x="19081" y="0"/>
                </a:cxn>
                <a:cxn ang="0">
                  <a:pos x="25403" y="8489"/>
                </a:cxn>
                <a:cxn ang="0">
                  <a:pos x="0" y="8489"/>
                </a:cxn>
              </a:cxnLst>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gs>
              </a:gsLst>
              <a:lin ang="5400000" scaled="1"/>
              <a:tileRect/>
            </a:gradFill>
            <a:ln w="9525">
              <a:noFill/>
            </a:ln>
          </p:spPr>
          <p:txBody>
            <a:bodyPr/>
            <a:p>
              <a:endParaRPr lang="zh-CN" altLang="en-US" sz="2000" b="1">
                <a:latin typeface="楷体" panose="02010609060101010101" pitchFamily="1" charset="-122"/>
                <a:ea typeface="楷体" panose="02010609060101010101" pitchFamily="1" charset="-122"/>
              </a:endParaRPr>
            </a:p>
          </p:txBody>
        </p:sp>
        <p:sp>
          <p:nvSpPr>
            <p:cNvPr id="5147" name="Text Box 509"/>
            <p:cNvSpPr/>
            <p:nvPr/>
          </p:nvSpPr>
          <p:spPr>
            <a:xfrm>
              <a:off x="350" y="521"/>
              <a:ext cx="2346" cy="1219"/>
            </a:xfrm>
            <a:prstGeom prst="rect">
              <a:avLst/>
            </a:prstGeom>
            <a:noFill/>
            <a:ln w="9525">
              <a:noFill/>
            </a:ln>
          </p:spPr>
          <p:txBody>
            <a:bodyPr anchor="t">
              <a:spAutoFit/>
            </a:bodyPr>
            <a:p>
              <a:pPr algn="ctr"/>
              <a:r>
                <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rPr>
                <a:t>人才发展</a:t>
              </a:r>
              <a:endPar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endParaRPr>
            </a:p>
            <a:p>
              <a:pPr algn="ctr"/>
              <a:r>
                <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rPr>
                <a:t>政策</a:t>
              </a:r>
              <a:endPar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endParaRPr>
            </a:p>
          </p:txBody>
        </p:sp>
      </p:grpSp>
      <p:grpSp>
        <p:nvGrpSpPr>
          <p:cNvPr id="5148" name="组合 6172"/>
          <p:cNvGrpSpPr/>
          <p:nvPr/>
        </p:nvGrpSpPr>
        <p:grpSpPr>
          <a:xfrm rot="0">
            <a:off x="3625850" y="1949450"/>
            <a:ext cx="1601470" cy="1255395"/>
            <a:chOff x="0" y="0"/>
            <a:chExt cx="3073" cy="2008"/>
          </a:xfrm>
        </p:grpSpPr>
        <p:pic>
          <p:nvPicPr>
            <p:cNvPr id="5150" name="Freeform 493"/>
            <p:cNvPicPr/>
            <p:nvPr/>
          </p:nvPicPr>
          <p:blipFill>
            <a:blip r:embed="rId1"/>
            <a:stretch>
              <a:fillRect/>
            </a:stretch>
          </p:blipFill>
          <p:spPr>
            <a:xfrm>
              <a:off x="0" y="0"/>
              <a:ext cx="3073" cy="2008"/>
            </a:xfrm>
            <a:prstGeom prst="rect">
              <a:avLst/>
            </a:prstGeom>
            <a:noFill/>
            <a:ln w="9525">
              <a:noFill/>
            </a:ln>
          </p:spPr>
        </p:pic>
        <p:sp>
          <p:nvSpPr>
            <p:cNvPr id="5152" name="Freeform 502"/>
            <p:cNvSpPr/>
            <p:nvPr/>
          </p:nvSpPr>
          <p:spPr>
            <a:xfrm>
              <a:off x="203" y="135"/>
              <a:ext cx="2720" cy="890"/>
            </a:xfrm>
            <a:custGeom>
              <a:avLst/>
              <a:gdLst/>
              <a:ahLst/>
              <a:cxnLst>
                <a:cxn ang="0">
                  <a:pos x="0" y="8489"/>
                </a:cxn>
                <a:cxn ang="0">
                  <a:pos x="6326" y="0"/>
                </a:cxn>
                <a:cxn ang="0">
                  <a:pos x="19081" y="0"/>
                </a:cxn>
                <a:cxn ang="0">
                  <a:pos x="25403" y="8489"/>
                </a:cxn>
                <a:cxn ang="0">
                  <a:pos x="0" y="8489"/>
                </a:cxn>
              </a:cxnLst>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gs>
              </a:gsLst>
              <a:lin ang="5400000" scaled="1"/>
              <a:tileRect/>
            </a:gradFill>
            <a:ln w="9525">
              <a:noFill/>
            </a:ln>
          </p:spPr>
          <p:txBody>
            <a:bodyPr/>
            <a:p>
              <a:endParaRPr lang="zh-CN" altLang="en-US" sz="2000" b="1">
                <a:latin typeface="楷体" panose="02010609060101010101" pitchFamily="1" charset="-122"/>
                <a:ea typeface="楷体" panose="02010609060101010101" pitchFamily="1" charset="-122"/>
              </a:endParaRPr>
            </a:p>
          </p:txBody>
        </p:sp>
        <p:sp>
          <p:nvSpPr>
            <p:cNvPr id="5153" name="Text Box 509"/>
            <p:cNvSpPr/>
            <p:nvPr/>
          </p:nvSpPr>
          <p:spPr>
            <a:xfrm>
              <a:off x="350" y="530"/>
              <a:ext cx="2346" cy="1130"/>
            </a:xfrm>
            <a:prstGeom prst="rect">
              <a:avLst/>
            </a:prstGeom>
            <a:noFill/>
            <a:ln w="9525">
              <a:noFill/>
            </a:ln>
          </p:spPr>
          <p:txBody>
            <a:bodyPr anchor="t">
              <a:spAutoFit/>
            </a:bodyPr>
            <a:p>
              <a:pPr algn="ctr"/>
              <a:r>
                <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rPr>
                <a:t>产业资金</a:t>
              </a:r>
              <a:endPar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endParaRPr>
            </a:p>
            <a:p>
              <a:pPr algn="ctr"/>
              <a:r>
                <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rPr>
                <a:t>政策</a:t>
              </a:r>
              <a:endParaRPr lang="zh-CN" altLang="en-US" sz="2000" b="1" dirty="0">
                <a:solidFill>
                  <a:srgbClr val="1D41D5"/>
                </a:solidFill>
                <a:latin typeface="楷体" panose="02010609060101010101" pitchFamily="1" charset="-122"/>
                <a:ea typeface="楷体" panose="02010609060101010101" pitchFamily="1" charset="-122"/>
                <a:sym typeface="Arial Black" panose="020B0A04020102020204" charset="0"/>
              </a:endParaRPr>
            </a:p>
          </p:txBody>
        </p:sp>
      </p:grpSp>
    </p:spTree>
  </p:cSld>
  <p:clrMapOvr>
    <a:masterClrMapping/>
  </p:clrMapOvr>
  <p:transition spd="med">
    <p:newsfla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957263" y="2024063"/>
            <a:ext cx="7788116" cy="391160"/>
          </a:xfrm>
          <a:prstGeom prst="rect">
            <a:avLst/>
          </a:prstGeom>
        </p:spPr>
        <p:txBody>
          <a:bodyPr wrap="square">
            <a:spAutoFit/>
          </a:bodyPr>
          <a:lstStyle/>
          <a:p>
            <a:pPr>
              <a:lnSpc>
                <a:spcPct val="130000"/>
              </a:lnSpc>
            </a:pPr>
            <a:r>
              <a:rPr lang="zh-CN" altLang="en-US" sz="1500" dirty="0">
                <a:latin typeface="微软雅黑" panose="020B0503020204020204" pitchFamily="34" charset="-122"/>
                <a:ea typeface="微软雅黑" panose="020B0503020204020204" pitchFamily="34" charset="-122"/>
                <a:sym typeface="+mn-ea"/>
              </a:rPr>
              <a:t>获得德国红点奖、德国iF奖等创意设计作品</a:t>
            </a:r>
            <a:r>
              <a:rPr lang="zh-CN" altLang="en-US" sz="1500" dirty="0" smtClean="0">
                <a:latin typeface="微软雅黑" panose="020B0503020204020204" pitchFamily="34" charset="-122"/>
                <a:ea typeface="微软雅黑" panose="020B0503020204020204" pitchFamily="34" charset="-122"/>
                <a:sym typeface="+mn-ea"/>
              </a:rPr>
              <a:t>，</a:t>
            </a:r>
            <a:r>
              <a:rPr lang="zh-CN" altLang="en-US" sz="1500" b="1" dirty="0" smtClean="0">
                <a:solidFill>
                  <a:schemeClr val="accent2"/>
                </a:solidFill>
                <a:latin typeface="微软雅黑" panose="020B0503020204020204" pitchFamily="34" charset="-122"/>
                <a:ea typeface="微软雅黑" panose="020B0503020204020204" pitchFamily="34" charset="-122"/>
                <a:sym typeface="+mn-ea"/>
              </a:rPr>
              <a:t>最高50</a:t>
            </a:r>
            <a:r>
              <a:rPr lang="zh-CN" altLang="en-US" sz="1500" b="1" dirty="0">
                <a:solidFill>
                  <a:schemeClr val="accent2"/>
                </a:solidFill>
                <a:latin typeface="微软雅黑" panose="020B0503020204020204" pitchFamily="34" charset="-122"/>
                <a:ea typeface="微软雅黑" panose="020B0503020204020204" pitchFamily="34" charset="-122"/>
                <a:sym typeface="+mn-ea"/>
              </a:rPr>
              <a:t>万</a:t>
            </a:r>
            <a:r>
              <a:rPr lang="zh-CN" altLang="en-US" sz="1500" b="1" dirty="0" smtClean="0">
                <a:solidFill>
                  <a:schemeClr val="accent2"/>
                </a:solidFill>
                <a:latin typeface="微软雅黑" panose="020B0503020204020204" pitchFamily="34" charset="-122"/>
                <a:ea typeface="微软雅黑" panose="020B0503020204020204" pitchFamily="34" charset="-122"/>
                <a:sym typeface="+mn-ea"/>
              </a:rPr>
              <a:t>元；</a:t>
            </a:r>
            <a:endParaRPr lang="en-US" altLang="zh-CN" sz="1500"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86" name="文本框 85"/>
          <p:cNvSpPr txBox="1"/>
          <p:nvPr/>
        </p:nvSpPr>
        <p:spPr>
          <a:xfrm>
            <a:off x="957263" y="1615440"/>
            <a:ext cx="3439478" cy="337185"/>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创意设计作品获奖支持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cxnSp>
        <p:nvCxnSpPr>
          <p:cNvPr id="87" name="直接连接符 86"/>
          <p:cNvCxnSpPr/>
          <p:nvPr>
            <p:custDataLst>
              <p:tags r:id="rId1"/>
            </p:custDataLst>
          </p:nvPr>
        </p:nvCxnSpPr>
        <p:spPr>
          <a:xfrm>
            <a:off x="1046321" y="2024063"/>
            <a:ext cx="6781324" cy="3334"/>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39165" y="3649504"/>
            <a:ext cx="2882741" cy="337185"/>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R&amp;D投入支持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966788" y="4046696"/>
            <a:ext cx="7791450" cy="344805"/>
          </a:xfrm>
          <a:prstGeom prst="rect">
            <a:avLst/>
          </a:prstGeom>
        </p:spPr>
        <p:txBody>
          <a:bodyPr wrap="square">
            <a:spAutoFit/>
          </a:bodyPr>
          <a:lstStyle/>
          <a:p>
            <a:pPr>
              <a:lnSpc>
                <a:spcPct val="110000"/>
              </a:lnSpc>
            </a:pPr>
            <a:r>
              <a:rPr lang="zh-CN" altLang="en-US" sz="1500" dirty="0" smtClean="0">
                <a:solidFill>
                  <a:sysClr val="windowText" lastClr="000000"/>
                </a:solidFill>
                <a:latin typeface="微软雅黑" panose="020B0503020204020204" pitchFamily="34" charset="-122"/>
                <a:ea typeface="微软雅黑" panose="020B0503020204020204" pitchFamily="34" charset="-122"/>
                <a:sym typeface="+mn-ea"/>
              </a:rPr>
              <a:t>经</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国家统计局核定年度R&amp;D经费投入超过50万元的文化企业，</a:t>
            </a:r>
            <a:r>
              <a:rPr lang="zh-CN" altLang="en-US" sz="1500" b="1" dirty="0">
                <a:solidFill>
                  <a:srgbClr val="C00000"/>
                </a:solidFill>
                <a:latin typeface="微软雅黑" panose="020B0503020204020204" pitchFamily="34" charset="-122"/>
                <a:ea typeface="微软雅黑" panose="020B0503020204020204" pitchFamily="34" charset="-122"/>
                <a:sym typeface="+mn-ea"/>
              </a:rPr>
              <a:t>按10%</a:t>
            </a:r>
            <a:r>
              <a:rPr lang="zh-CN" altLang="en-US" sz="1500" b="1" dirty="0" smtClean="0">
                <a:solidFill>
                  <a:srgbClr val="C00000"/>
                </a:solidFill>
                <a:latin typeface="微软雅黑" panose="020B0503020204020204" pitchFamily="34" charset="-122"/>
                <a:ea typeface="微软雅黑" panose="020B0503020204020204" pitchFamily="34" charset="-122"/>
                <a:sym typeface="+mn-ea"/>
              </a:rPr>
              <a:t>最高</a:t>
            </a:r>
            <a:r>
              <a:rPr lang="en-US" altLang="zh-CN" sz="1500" b="1" dirty="0" smtClean="0">
                <a:solidFill>
                  <a:srgbClr val="C00000"/>
                </a:solidFill>
                <a:latin typeface="微软雅黑" panose="020B0503020204020204" pitchFamily="34" charset="-122"/>
                <a:ea typeface="微软雅黑" panose="020B0503020204020204" pitchFamily="34" charset="-122"/>
                <a:sym typeface="+mn-ea"/>
              </a:rPr>
              <a:t>200</a:t>
            </a:r>
            <a:r>
              <a:rPr lang="zh-CN" altLang="en-US" sz="1500" b="1" dirty="0" smtClean="0">
                <a:solidFill>
                  <a:srgbClr val="C00000"/>
                </a:solidFill>
                <a:latin typeface="微软雅黑" panose="020B0503020204020204" pitchFamily="34" charset="-122"/>
                <a:ea typeface="微软雅黑" panose="020B0503020204020204" pitchFamily="34" charset="-122"/>
                <a:sym typeface="+mn-ea"/>
              </a:rPr>
              <a:t>万</a:t>
            </a:r>
            <a:r>
              <a:rPr lang="zh-CN" altLang="en-US" sz="1500" b="1" dirty="0">
                <a:solidFill>
                  <a:srgbClr val="C00000"/>
                </a:solidFill>
                <a:latin typeface="微软雅黑" panose="020B0503020204020204" pitchFamily="34" charset="-122"/>
                <a:ea typeface="微软雅黑" panose="020B0503020204020204" pitchFamily="34" charset="-122"/>
                <a:sym typeface="+mn-ea"/>
              </a:rPr>
              <a:t>元</a:t>
            </a:r>
            <a:r>
              <a:rPr lang="zh-CN" altLang="en-US" sz="1500" b="1" dirty="0">
                <a:solidFill>
                  <a:schemeClr val="accent2"/>
                </a:solidFill>
                <a:latin typeface="微软雅黑" panose="020B0503020204020204" pitchFamily="34" charset="-122"/>
                <a:ea typeface="微软雅黑" panose="020B0503020204020204" pitchFamily="34" charset="-122"/>
                <a:sym typeface="+mn-ea"/>
              </a:rPr>
              <a:t>；</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custDataLst>
              <p:tags r:id="rId2"/>
            </p:custDataLst>
          </p:nvPr>
        </p:nvCxnSpPr>
        <p:spPr>
          <a:xfrm flipV="1">
            <a:off x="1066800" y="4050983"/>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35831" y="2496026"/>
            <a:ext cx="2882741" cy="337185"/>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企业资质认定支持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963454" y="2893219"/>
            <a:ext cx="7369969" cy="645160"/>
          </a:xfrm>
          <a:prstGeom prst="rect">
            <a:avLst/>
          </a:prstGeom>
        </p:spPr>
        <p:txBody>
          <a:bodyPr wrap="square">
            <a:spAutoFit/>
          </a:bodyPr>
          <a:lstStyle/>
          <a:p>
            <a:pPr algn="just">
              <a:lnSpc>
                <a:spcPct val="120000"/>
              </a:lnSpc>
            </a:pP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新认定为广告、展览等行业一级以及国家重点动漫企业、国家文化出口重点企业等</a:t>
            </a:r>
            <a:r>
              <a:rPr lang="zh-CN" altLang="en-US" sz="1500" dirty="0" smtClean="0">
                <a:solidFill>
                  <a:sysClr val="windowText" lastClr="000000"/>
                </a:solidFill>
                <a:latin typeface="微软雅黑" panose="020B0503020204020204" pitchFamily="34" charset="-122"/>
                <a:ea typeface="微软雅黑" panose="020B0503020204020204" pitchFamily="34" charset="-122"/>
                <a:sym typeface="+mn-ea"/>
              </a:rPr>
              <a:t>，</a:t>
            </a:r>
            <a:r>
              <a:rPr lang="zh-CN" altLang="en-US" sz="1500" b="1" dirty="0">
                <a:solidFill>
                  <a:schemeClr val="accent2"/>
                </a:solidFill>
                <a:latin typeface="微软雅黑" panose="020B0503020204020204" pitchFamily="34" charset="-122"/>
                <a:ea typeface="微软雅黑" panose="020B0503020204020204" pitchFamily="34" charset="-122"/>
                <a:sym typeface="+mn-ea"/>
              </a:rPr>
              <a:t>20万元/个；</a:t>
            </a:r>
            <a:endParaRPr lang="zh-CN" altLang="en-US" sz="1500"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5" name="直接连接符 14"/>
          <p:cNvCxnSpPr/>
          <p:nvPr>
            <p:custDataLst>
              <p:tags r:id="rId3"/>
            </p:custDataLst>
          </p:nvPr>
        </p:nvCxnSpPr>
        <p:spPr>
          <a:xfrm flipV="1">
            <a:off x="1063466" y="2897505"/>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35831" y="4511516"/>
            <a:ext cx="2882741" cy="337185"/>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市场拓展支持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custDataLst>
              <p:tags r:id="rId4"/>
            </p:custDataLst>
          </p:nvPr>
        </p:nvCxnSpPr>
        <p:spPr>
          <a:xfrm flipV="1">
            <a:off x="1063466" y="4912995"/>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52500" y="4908709"/>
            <a:ext cx="7791450" cy="344805"/>
          </a:xfrm>
          <a:prstGeom prst="rect">
            <a:avLst/>
          </a:prstGeom>
        </p:spPr>
        <p:txBody>
          <a:bodyPr wrap="square">
            <a:spAutoFit/>
          </a:bodyPr>
          <a:lstStyle/>
          <a:p>
            <a:pPr>
              <a:lnSpc>
                <a:spcPct val="110000"/>
              </a:lnSpc>
            </a:pP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自行组织参加经认可的国内外交易展</a:t>
            </a:r>
            <a:r>
              <a:rPr lang="zh-CN" altLang="en-US" sz="1500" dirty="0" smtClean="0">
                <a:solidFill>
                  <a:sysClr val="windowText" lastClr="000000"/>
                </a:solidFill>
                <a:latin typeface="微软雅黑" panose="020B0503020204020204" pitchFamily="34" charset="-122"/>
                <a:ea typeface="微软雅黑" panose="020B0503020204020204" pitchFamily="34" charset="-122"/>
                <a:sym typeface="+mn-ea"/>
              </a:rPr>
              <a:t>会，按</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实际发生</a:t>
            </a:r>
            <a:r>
              <a:rPr lang="zh-CN" altLang="en-US" sz="1500" b="1" dirty="0">
                <a:solidFill>
                  <a:schemeClr val="accent2"/>
                </a:solidFill>
                <a:latin typeface="微软雅黑" panose="020B0503020204020204" pitchFamily="34" charset="-122"/>
                <a:ea typeface="微软雅黑" panose="020B0503020204020204" pitchFamily="34" charset="-122"/>
                <a:sym typeface="+mn-ea"/>
              </a:rPr>
              <a:t>展位费的50</a:t>
            </a:r>
            <a:r>
              <a:rPr lang="zh-CN" altLang="en-US" sz="1500" b="1" dirty="0" smtClean="0">
                <a:solidFill>
                  <a:schemeClr val="accent2"/>
                </a:solidFill>
                <a:latin typeface="微软雅黑" panose="020B0503020204020204" pitchFamily="34" charset="-122"/>
                <a:ea typeface="微软雅黑" panose="020B0503020204020204" pitchFamily="34" charset="-122"/>
                <a:sym typeface="+mn-ea"/>
              </a:rPr>
              <a:t>%</a:t>
            </a:r>
            <a:r>
              <a:rPr lang="zh-CN" altLang="en-US" sz="1500" dirty="0" smtClean="0">
                <a:solidFill>
                  <a:sysClr val="windowText" lastClr="000000"/>
                </a:solidFill>
                <a:latin typeface="微软雅黑" panose="020B0503020204020204" pitchFamily="34" charset="-122"/>
                <a:ea typeface="微软雅黑" panose="020B0503020204020204" pitchFamily="34" charset="-122"/>
                <a:sym typeface="+mn-ea"/>
              </a:rPr>
              <a:t>扶持，一年最</a:t>
            </a:r>
            <a:r>
              <a:rPr lang="zh-CN" altLang="en-US" sz="1500" dirty="0">
                <a:solidFill>
                  <a:sysClr val="windowText" lastClr="000000"/>
                </a:solidFill>
                <a:latin typeface="微软雅黑" panose="020B0503020204020204" pitchFamily="34" charset="-122"/>
                <a:ea typeface="微软雅黑" panose="020B0503020204020204" pitchFamily="34" charset="-122"/>
                <a:sym typeface="+mn-ea"/>
              </a:rPr>
              <a:t>多2</a:t>
            </a:r>
            <a:r>
              <a:rPr lang="zh-CN" altLang="en-US" sz="1500" dirty="0" smtClean="0">
                <a:solidFill>
                  <a:sysClr val="windowText" lastClr="000000"/>
                </a:solidFill>
                <a:latin typeface="微软雅黑" panose="020B0503020204020204" pitchFamily="34" charset="-122"/>
                <a:ea typeface="微软雅黑" panose="020B0503020204020204" pitchFamily="34" charset="-122"/>
                <a:sym typeface="+mn-ea"/>
              </a:rPr>
              <a:t>次</a:t>
            </a:r>
            <a:r>
              <a:rPr lang="en-US" altLang="zh-CN" sz="1500" dirty="0" smtClean="0">
                <a:solidFill>
                  <a:sysClr val="windowText" lastClr="000000"/>
                </a:solidFill>
                <a:latin typeface="微软雅黑" panose="020B0503020204020204" pitchFamily="34" charset="-122"/>
                <a:ea typeface="微软雅黑" panose="020B0503020204020204" pitchFamily="34" charset="-122"/>
                <a:sym typeface="+mn-ea"/>
              </a:rPr>
              <a:t>/</a:t>
            </a:r>
            <a:r>
              <a:rPr lang="zh-CN" altLang="en-US" sz="1500" dirty="0" smtClean="0">
                <a:solidFill>
                  <a:sysClr val="windowText" lastClr="000000"/>
                </a:solidFill>
                <a:latin typeface="微软雅黑" panose="020B0503020204020204" pitchFamily="34" charset="-122"/>
                <a:ea typeface="微软雅黑" panose="020B0503020204020204" pitchFamily="34" charset="-122"/>
                <a:sym typeface="+mn-ea"/>
              </a:rPr>
              <a:t>家。</a:t>
            </a:r>
            <a:endParaRPr lang="zh-CN" altLang="en-US" sz="1500" b="1" dirty="0" smtClean="0">
              <a:solidFill>
                <a:sysClr val="windowText" lastClr="00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194118" y="-14129"/>
            <a:ext cx="56692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a:t>
            </a:r>
            <a:r>
              <a:rPr lang="zh-CN" altLang="en-US" sz="2700" b="1" dirty="0">
                <a:solidFill>
                  <a:schemeClr val="tx1"/>
                </a:solidFill>
                <a:sym typeface="+mn-ea"/>
              </a:rPr>
              <a:t>文化旅游体育产业发展</a:t>
            </a:r>
            <a:r>
              <a:rPr lang="zh-CN" altLang="zh-CN" sz="2700" b="1" dirty="0">
                <a:solidFill>
                  <a:schemeClr val="tx1"/>
                </a:solidFill>
                <a:latin typeface="+mn-ea"/>
                <a:sym typeface="+mn-ea"/>
              </a:rPr>
              <a:t>若干政策</a:t>
            </a:r>
            <a:endParaRPr lang="zh-CN" altLang="en-US" sz="2700" b="1" dirty="0">
              <a:solidFill>
                <a:schemeClr val="tx1"/>
              </a:solidFill>
              <a:latin typeface="+mn-ea"/>
              <a:sym typeface="+mn-ea"/>
            </a:endParaRPr>
          </a:p>
        </p:txBody>
      </p:sp>
      <p:grpSp>
        <p:nvGrpSpPr>
          <p:cNvPr id="38" name="组合 37"/>
          <p:cNvGrpSpPr/>
          <p:nvPr/>
        </p:nvGrpSpPr>
        <p:grpSpPr>
          <a:xfrm rot="0">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3" name="文本框 2"/>
          <p:cNvSpPr txBox="1"/>
          <p:nvPr>
            <p:custDataLst>
              <p:tags r:id="rId5"/>
            </p:custDataLst>
          </p:nvPr>
        </p:nvSpPr>
        <p:spPr>
          <a:xfrm rot="16200000">
            <a:off x="-1115800" y="3274060"/>
            <a:ext cx="3622675" cy="449580"/>
          </a:xfrm>
          <a:prstGeom prst="rect">
            <a:avLst/>
          </a:prstGeom>
          <a:noFill/>
        </p:spPr>
        <p:txBody>
          <a:bodyPr vert="eaVert" wrap="square" lIns="0" tIns="0" rIns="0" bIns="0" rtlCol="0">
            <a:normAutofit fontScale="92500" lnSpcReduction="10000"/>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138</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139</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140</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141</a:t>
            </a:r>
            <a:endParaRPr lang="en-US" altLang="zh-CN" b="1" dirty="0">
              <a:gradFill>
                <a:gsLst>
                  <a:gs pos="0">
                    <a:srgbClr val="FFC000"/>
                  </a:gs>
                  <a:gs pos="100000">
                    <a:srgbClr val="C00000"/>
                  </a:gs>
                </a:gsLst>
                <a:lin ang="10800000" scaled="0"/>
              </a:gradFill>
              <a:sym typeface="Arial" panose="020B0604020202020204" pitchFamily="34" charset="0"/>
            </a:endParaRPr>
          </a:p>
          <a:p>
            <a:pPr indent="0" algn="l">
              <a:buNone/>
            </a:pPr>
            <a:endParaRPr lang="en-US" altLang="zh-CN" b="1" dirty="0">
              <a:gradFill>
                <a:gsLst>
                  <a:gs pos="0">
                    <a:srgbClr val="FFC000"/>
                  </a:gs>
                  <a:gs pos="100000">
                    <a:srgbClr val="C00000"/>
                  </a:gs>
                </a:gsLst>
                <a:lin ang="10800000" scaled="0"/>
              </a:gradFill>
              <a:sym typeface="Arial" panose="020B0604020202020204" pitchFamily="34" charset="0"/>
            </a:endParaRPr>
          </a:p>
        </p:txBody>
      </p:sp>
    </p:spTree>
    <p:custDataLst>
      <p:tags r:id="rId6"/>
    </p:custData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1091487" y="1835817"/>
            <a:ext cx="7788116" cy="391160"/>
          </a:xfrm>
          <a:prstGeom prst="rect">
            <a:avLst/>
          </a:prstGeom>
        </p:spPr>
        <p:txBody>
          <a:bodyPr wrap="square">
            <a:spAutoFit/>
          </a:bodyPr>
          <a:lstStyle/>
          <a:p>
            <a:pPr>
              <a:lnSpc>
                <a:spcPct val="130000"/>
              </a:lnSpc>
            </a:pPr>
            <a:r>
              <a:rPr lang="zh-CN" altLang="en-US" sz="1500" dirty="0" smtClean="0">
                <a:solidFill>
                  <a:sysClr val="windowText" lastClr="000000"/>
                </a:solidFill>
                <a:latin typeface="微软雅黑" panose="020B0503020204020204" pitchFamily="34" charset="-122"/>
                <a:ea typeface="微软雅黑" panose="020B0503020204020204" pitchFamily="34" charset="-122"/>
                <a:sym typeface="+mn-ea"/>
              </a:rPr>
              <a:t>对上一年度在福田区的综合贡献较大的文化企业给予人才奖励，每年</a:t>
            </a:r>
            <a:r>
              <a:rPr lang="zh-CN" altLang="en-US" sz="1500" b="1" dirty="0" smtClean="0">
                <a:solidFill>
                  <a:srgbClr val="C00000"/>
                </a:solidFill>
                <a:latin typeface="微软雅黑" panose="020B0503020204020204" pitchFamily="34" charset="-122"/>
                <a:ea typeface="微软雅黑" panose="020B0503020204020204" pitchFamily="34" charset="-122"/>
                <a:sym typeface="+mn-ea"/>
              </a:rPr>
              <a:t>最高</a:t>
            </a:r>
            <a:r>
              <a:rPr lang="en-US" altLang="zh-CN" sz="1500" b="1" dirty="0" smtClean="0">
                <a:solidFill>
                  <a:srgbClr val="C00000"/>
                </a:solidFill>
                <a:latin typeface="微软雅黑" panose="020B0503020204020204" pitchFamily="34" charset="-122"/>
                <a:ea typeface="微软雅黑" panose="020B0503020204020204" pitchFamily="34" charset="-122"/>
                <a:sym typeface="+mn-ea"/>
              </a:rPr>
              <a:t>1</a:t>
            </a:r>
            <a:r>
              <a:rPr lang="zh-CN" altLang="en-US" sz="1500" b="1" dirty="0" smtClean="0">
                <a:solidFill>
                  <a:srgbClr val="C00000"/>
                </a:solidFill>
                <a:latin typeface="微软雅黑" panose="020B0503020204020204" pitchFamily="34" charset="-122"/>
                <a:ea typeface="微软雅黑" panose="020B0503020204020204" pitchFamily="34" charset="-122"/>
                <a:sym typeface="+mn-ea"/>
              </a:rPr>
              <a:t>00万</a:t>
            </a:r>
            <a:r>
              <a:rPr lang="zh-CN" altLang="en-US" sz="1500" b="1" dirty="0">
                <a:solidFill>
                  <a:srgbClr val="C00000"/>
                </a:solidFill>
                <a:latin typeface="微软雅黑" panose="020B0503020204020204" pitchFamily="34" charset="-122"/>
                <a:ea typeface="微软雅黑" panose="020B0503020204020204" pitchFamily="34" charset="-122"/>
                <a:sym typeface="+mn-ea"/>
              </a:rPr>
              <a:t>元</a:t>
            </a:r>
            <a:r>
              <a:rPr lang="zh-CN" altLang="en-US" sz="1500" b="1" dirty="0">
                <a:solidFill>
                  <a:schemeClr val="accent2"/>
                </a:solidFill>
                <a:latin typeface="微软雅黑" panose="020B0503020204020204" pitchFamily="34" charset="-122"/>
                <a:ea typeface="微软雅黑" panose="020B0503020204020204" pitchFamily="34" charset="-122"/>
                <a:sym typeface="+mn-ea"/>
              </a:rPr>
              <a:t>；</a:t>
            </a:r>
            <a:endParaRPr lang="zh-CN" altLang="en-US" sz="1500"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72" name="文本框 71"/>
          <p:cNvSpPr txBox="1"/>
          <p:nvPr/>
        </p:nvSpPr>
        <p:spPr>
          <a:xfrm>
            <a:off x="1097678" y="2472152"/>
            <a:ext cx="2185035" cy="338554"/>
          </a:xfrm>
          <a:prstGeom prst="rect">
            <a:avLst/>
          </a:prstGeom>
          <a:noFill/>
        </p:spPr>
        <p:txBody>
          <a:bodyPr wrap="square" rtlCol="0">
            <a:spAutoFit/>
          </a:bodyPr>
          <a:lstStyle/>
          <a:p>
            <a:r>
              <a:rPr lang="zh-CN" altLang="en-US" sz="1600" b="1" dirty="0">
                <a:solidFill>
                  <a:srgbClr val="C00000"/>
                </a:solidFill>
                <a:sym typeface="+mn-ea"/>
              </a:rPr>
              <a:t>工匠大师引进支持</a:t>
            </a:r>
            <a:endParaRPr lang="zh-CN" altLang="en-US" sz="1600" b="1" dirty="0">
              <a:solidFill>
                <a:srgbClr val="C00000"/>
              </a:solidFill>
              <a:sym typeface="+mn-ea"/>
            </a:endParaRPr>
          </a:p>
        </p:txBody>
      </p:sp>
      <p:sp>
        <p:nvSpPr>
          <p:cNvPr id="73" name="矩形 72"/>
          <p:cNvSpPr/>
          <p:nvPr/>
        </p:nvSpPr>
        <p:spPr>
          <a:xfrm>
            <a:off x="1121967" y="2845532"/>
            <a:ext cx="7758113" cy="391160"/>
          </a:xfrm>
          <a:prstGeom prst="rect">
            <a:avLst/>
          </a:prstGeom>
        </p:spPr>
        <p:txBody>
          <a:bodyPr wrap="square">
            <a:spAutoFit/>
          </a:bodyPr>
          <a:lstStyle/>
          <a:p>
            <a:pPr>
              <a:lnSpc>
                <a:spcPct val="130000"/>
              </a:lnSpc>
            </a:pPr>
            <a:r>
              <a:rPr lang="zh-CN" altLang="en-US" sz="1500" dirty="0">
                <a:latin typeface="微软雅黑" panose="020B0503020204020204" pitchFamily="34" charset="-122"/>
                <a:ea typeface="微软雅黑" panose="020B0503020204020204" pitchFamily="34" charset="-122"/>
                <a:sym typeface="+mn-ea"/>
              </a:rPr>
              <a:t>国家级、省级、市级工艺美术大师在我区设立工作室的，按投资额</a:t>
            </a:r>
            <a:r>
              <a:rPr lang="zh-CN" altLang="en-US" sz="1500" b="1" dirty="0">
                <a:solidFill>
                  <a:schemeClr val="accent2"/>
                </a:solidFill>
                <a:latin typeface="微软雅黑" panose="020B0503020204020204" pitchFamily="34" charset="-122"/>
                <a:ea typeface="微软雅黑" panose="020B0503020204020204" pitchFamily="34" charset="-122"/>
                <a:sym typeface="+mn-ea"/>
              </a:rPr>
              <a:t>最</a:t>
            </a:r>
            <a:r>
              <a:rPr lang="zh-CN" altLang="en-US" sz="1500" b="1" dirty="0" smtClean="0">
                <a:solidFill>
                  <a:schemeClr val="accent2"/>
                </a:solidFill>
                <a:latin typeface="微软雅黑" panose="020B0503020204020204" pitchFamily="34" charset="-122"/>
                <a:ea typeface="微软雅黑" panose="020B0503020204020204" pitchFamily="34" charset="-122"/>
                <a:sym typeface="+mn-ea"/>
              </a:rPr>
              <a:t>高100万元；</a:t>
            </a:r>
            <a:endParaRPr lang="zh-CN" altLang="en-US" sz="1500" b="1" dirty="0">
              <a:solidFill>
                <a:schemeClr val="accent2"/>
              </a:solidFill>
            </a:endParaRPr>
          </a:p>
        </p:txBody>
      </p:sp>
      <p:sp>
        <p:nvSpPr>
          <p:cNvPr id="86" name="文本框 85"/>
          <p:cNvSpPr txBox="1"/>
          <p:nvPr/>
        </p:nvSpPr>
        <p:spPr>
          <a:xfrm>
            <a:off x="1091487" y="1467199"/>
            <a:ext cx="1420178" cy="338554"/>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人才奖励</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cxnSp>
        <p:nvCxnSpPr>
          <p:cNvPr id="87" name="直接连接符 86"/>
          <p:cNvCxnSpPr/>
          <p:nvPr>
            <p:custDataLst>
              <p:tags r:id="rId1"/>
            </p:custDataLst>
          </p:nvPr>
        </p:nvCxnSpPr>
        <p:spPr>
          <a:xfrm>
            <a:off x="1180545" y="1835817"/>
            <a:ext cx="6781324" cy="3334"/>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
            </p:custDataLst>
          </p:nvPr>
        </p:nvCxnSpPr>
        <p:spPr>
          <a:xfrm>
            <a:off x="1188642" y="2840770"/>
            <a:ext cx="6696075"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078444" y="4372307"/>
            <a:ext cx="2526983" cy="338554"/>
          </a:xfrm>
          <a:prstGeom prst="rect">
            <a:avLst/>
          </a:prstGeom>
          <a:noFill/>
        </p:spPr>
        <p:txBody>
          <a:bodyPr wrap="square" rtlCol="0">
            <a:spAutoFit/>
          </a:bodyPr>
          <a:lstStyle/>
          <a:p>
            <a:r>
              <a:rPr lang="zh-CN" altLang="en-US" sz="1600" b="1" dirty="0">
                <a:solidFill>
                  <a:srgbClr val="C00000"/>
                </a:solidFill>
                <a:sym typeface="+mn-ea"/>
              </a:rPr>
              <a:t>旅游企业经营</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1097678" y="4754662"/>
            <a:ext cx="7366814" cy="1322070"/>
          </a:xfrm>
          <a:prstGeom prst="rect">
            <a:avLst/>
          </a:prstGeom>
        </p:spPr>
        <p:txBody>
          <a:bodyPr wrap="square">
            <a:spAutoFit/>
          </a:bodyPr>
          <a:lstStyle/>
          <a:p>
            <a:pPr>
              <a:lnSpc>
                <a:spcPts val="3200"/>
              </a:lnSpc>
            </a:pPr>
            <a:r>
              <a:rPr lang="zh-CN" altLang="en-US" b="1" dirty="0">
                <a:latin typeface="新宋体" panose="02010609030101010101" charset="-122"/>
                <a:ea typeface="新宋体" panose="02010609030101010101" charset="-122"/>
                <a:sym typeface="+mn-ea"/>
              </a:rPr>
              <a:t>酒店入境经营支持，</a:t>
            </a:r>
            <a:r>
              <a:rPr lang="zh-CN" altLang="en-US" dirty="0">
                <a:latin typeface="新宋体" panose="02010609030101010101" charset="-122"/>
                <a:ea typeface="新宋体" panose="02010609030101010101" charset="-122"/>
                <a:sym typeface="+mn-ea"/>
              </a:rPr>
              <a:t>接待入境游客在1万人次以上，</a:t>
            </a:r>
            <a:r>
              <a:rPr lang="zh-CN" altLang="en-US" b="1" dirty="0">
                <a:solidFill>
                  <a:schemeClr val="accent2"/>
                </a:solidFill>
                <a:latin typeface="新宋体" panose="02010609030101010101" charset="-122"/>
                <a:ea typeface="新宋体" panose="02010609030101010101" charset="-122"/>
                <a:sym typeface="+mn-ea"/>
              </a:rPr>
              <a:t>最高30万元；</a:t>
            </a:r>
            <a:endParaRPr lang="zh-CN" altLang="en-US" dirty="0">
              <a:latin typeface="新宋体" panose="02010609030101010101" charset="-122"/>
              <a:ea typeface="新宋体" panose="02010609030101010101" charset="-122"/>
              <a:sym typeface="+mn-ea"/>
            </a:endParaRPr>
          </a:p>
          <a:p>
            <a:pPr>
              <a:lnSpc>
                <a:spcPts val="3200"/>
              </a:lnSpc>
            </a:pPr>
            <a:r>
              <a:rPr lang="zh-CN" altLang="en-US" b="1" dirty="0">
                <a:latin typeface="新宋体" panose="02010609030101010101" charset="-122"/>
                <a:ea typeface="新宋体" panose="02010609030101010101" charset="-122"/>
                <a:sym typeface="+mn-ea"/>
              </a:rPr>
              <a:t>旅游示范点经营支持，</a:t>
            </a:r>
            <a:r>
              <a:rPr lang="zh-CN" altLang="zh-CN" sz="1500" dirty="0">
                <a:solidFill>
                  <a:schemeClr val="tx1"/>
                </a:solidFill>
                <a:sym typeface="+mn-ea"/>
              </a:rPr>
              <a:t>经核定福田区特色旅游点</a:t>
            </a:r>
            <a:r>
              <a:rPr lang="zh-CN" altLang="zh-CN" sz="1500" dirty="0" smtClean="0">
                <a:solidFill>
                  <a:schemeClr val="tx1"/>
                </a:solidFill>
                <a:sym typeface="+mn-ea"/>
              </a:rPr>
              <a:t>，</a:t>
            </a:r>
            <a:r>
              <a:rPr lang="zh-CN" altLang="en-US" sz="1500" dirty="0" smtClean="0">
                <a:solidFill>
                  <a:schemeClr val="tx1"/>
                </a:solidFill>
                <a:sym typeface="+mn-ea"/>
              </a:rPr>
              <a:t>根据</a:t>
            </a:r>
            <a:r>
              <a:rPr lang="zh-CN" altLang="zh-CN" sz="1500" dirty="0" smtClean="0">
                <a:solidFill>
                  <a:schemeClr val="tx1"/>
                </a:solidFill>
                <a:sym typeface="+mn-ea"/>
              </a:rPr>
              <a:t>企</a:t>
            </a:r>
            <a:r>
              <a:rPr lang="zh-CN" altLang="zh-CN" sz="1500" dirty="0">
                <a:solidFill>
                  <a:schemeClr val="tx1"/>
                </a:solidFill>
                <a:sym typeface="+mn-ea"/>
              </a:rPr>
              <a:t>业在接待设施、硬件投入、服务项目、人员培训等实际投入50%，</a:t>
            </a:r>
            <a:r>
              <a:rPr lang="zh-CN" altLang="en-US" sz="1500" b="1" dirty="0">
                <a:solidFill>
                  <a:schemeClr val="accent2"/>
                </a:solidFill>
                <a:latin typeface="微软雅黑" panose="020B0503020204020204" pitchFamily="34" charset="-122"/>
                <a:ea typeface="微软雅黑" panose="020B0503020204020204" pitchFamily="34" charset="-122"/>
                <a:sym typeface="+mn-ea"/>
              </a:rPr>
              <a:t>最高50万元。</a:t>
            </a:r>
            <a:endParaRPr lang="zh-CN" altLang="en-US" sz="1500" b="1" dirty="0" smtClean="0">
              <a:solidFill>
                <a:schemeClr val="accent2"/>
              </a:solidFill>
              <a:sym typeface="+mn-ea"/>
            </a:endParaRPr>
          </a:p>
        </p:txBody>
      </p:sp>
      <p:cxnSp>
        <p:nvCxnSpPr>
          <p:cNvPr id="15" name="直接连接符 14"/>
          <p:cNvCxnSpPr/>
          <p:nvPr>
            <p:custDataLst>
              <p:tags r:id="rId3"/>
            </p:custDataLst>
          </p:nvPr>
        </p:nvCxnSpPr>
        <p:spPr>
          <a:xfrm flipV="1">
            <a:off x="1197690" y="4758948"/>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94344" y="3432963"/>
            <a:ext cx="4037648" cy="338554"/>
          </a:xfrm>
          <a:prstGeom prst="rect">
            <a:avLst/>
          </a:prstGeom>
          <a:noFill/>
        </p:spPr>
        <p:txBody>
          <a:bodyPr wrap="square" rtlCol="0">
            <a:spAutoFit/>
          </a:bodyPr>
          <a:lstStyle/>
          <a:p>
            <a:r>
              <a:rPr lang="zh-CN" altLang="en-US" sz="1600" b="1" dirty="0">
                <a:solidFill>
                  <a:srgbClr val="C00000"/>
                </a:solidFill>
                <a:sym typeface="+mn-ea"/>
              </a:rPr>
              <a:t>产业空间培育支持</a:t>
            </a:r>
            <a:endParaRPr lang="zh-CN" altLang="en-US" sz="1600" b="1" dirty="0">
              <a:solidFill>
                <a:srgbClr val="C00000"/>
              </a:solidFill>
              <a:sym typeface="+mn-ea"/>
            </a:endParaRPr>
          </a:p>
        </p:txBody>
      </p:sp>
      <p:sp>
        <p:nvSpPr>
          <p:cNvPr id="19" name="矩形 18"/>
          <p:cNvSpPr/>
          <p:nvPr/>
        </p:nvSpPr>
        <p:spPr>
          <a:xfrm>
            <a:off x="1118633" y="3806343"/>
            <a:ext cx="7758113" cy="391160"/>
          </a:xfrm>
          <a:prstGeom prst="rect">
            <a:avLst/>
          </a:prstGeom>
        </p:spPr>
        <p:txBody>
          <a:bodyPr wrap="square">
            <a:spAutoFit/>
          </a:bodyPr>
          <a:lstStyle/>
          <a:p>
            <a:pPr>
              <a:lnSpc>
                <a:spcPct val="130000"/>
              </a:lnSpc>
            </a:pPr>
            <a:r>
              <a:rPr sz="1500" dirty="0">
                <a:latin typeface="微软雅黑" panose="020B0503020204020204" pitchFamily="34" charset="-122"/>
                <a:ea typeface="微软雅黑" panose="020B0503020204020204" pitchFamily="34" charset="-122"/>
                <a:sym typeface="+mn-ea"/>
              </a:rPr>
              <a:t>社会自有物业建设文化产业众创空间，经备案，按10万元</a:t>
            </a:r>
            <a:r>
              <a:rPr lang="en-US" sz="1500" dirty="0">
                <a:latin typeface="微软雅黑" panose="020B0503020204020204" pitchFamily="34" charset="-122"/>
                <a:ea typeface="微软雅黑" panose="020B0503020204020204" pitchFamily="34" charset="-122"/>
                <a:sym typeface="+mn-ea"/>
              </a:rPr>
              <a:t>/</a:t>
            </a:r>
            <a:r>
              <a:rPr lang="zh-CN" altLang="en-US" sz="1500" dirty="0">
                <a:latin typeface="微软雅黑" panose="020B0503020204020204" pitchFamily="34" charset="-122"/>
                <a:ea typeface="微软雅黑" panose="020B0503020204020204" pitchFamily="34" charset="-122"/>
                <a:sym typeface="+mn-ea"/>
              </a:rPr>
              <a:t>千平米</a:t>
            </a:r>
            <a:r>
              <a:rPr sz="1500" dirty="0">
                <a:latin typeface="微软雅黑" panose="020B0503020204020204" pitchFamily="34" charset="-122"/>
                <a:ea typeface="微软雅黑" panose="020B0503020204020204" pitchFamily="34" charset="-122"/>
                <a:sym typeface="+mn-ea"/>
              </a:rPr>
              <a:t>，最高给予50万元</a:t>
            </a:r>
            <a:r>
              <a:rPr lang="zh-CN" sz="1500" dirty="0">
                <a:latin typeface="微软雅黑" panose="020B0503020204020204" pitchFamily="34" charset="-122"/>
                <a:ea typeface="微软雅黑" panose="020B0503020204020204" pitchFamily="34" charset="-122"/>
                <a:sym typeface="+mn-ea"/>
              </a:rPr>
              <a:t>；</a:t>
            </a:r>
            <a:endParaRPr lang="zh-CN" sz="1500"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p:custDataLst>
              <p:tags r:id="rId4"/>
            </p:custDataLst>
          </p:nvPr>
        </p:nvCxnSpPr>
        <p:spPr>
          <a:xfrm>
            <a:off x="1185308" y="3801580"/>
            <a:ext cx="6696075"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94118" y="-14129"/>
            <a:ext cx="56692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a:t>
            </a:r>
            <a:r>
              <a:rPr lang="zh-CN" altLang="en-US" sz="2700" b="1" dirty="0">
                <a:solidFill>
                  <a:schemeClr val="tx1"/>
                </a:solidFill>
                <a:sym typeface="+mn-ea"/>
              </a:rPr>
              <a:t>文化旅游体育产业发展</a:t>
            </a:r>
            <a:r>
              <a:rPr lang="zh-CN" altLang="zh-CN" sz="2700" b="1" dirty="0">
                <a:solidFill>
                  <a:schemeClr val="tx1"/>
                </a:solidFill>
                <a:latin typeface="+mn-ea"/>
                <a:sym typeface="+mn-ea"/>
              </a:rPr>
              <a:t>若干政策</a:t>
            </a:r>
            <a:endParaRPr lang="zh-CN" altLang="en-US" sz="2700" b="1" dirty="0">
              <a:solidFill>
                <a:schemeClr val="tx1"/>
              </a:solidFill>
              <a:latin typeface="+mn-ea"/>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12" name="文本框 11"/>
          <p:cNvSpPr txBox="1"/>
          <p:nvPr>
            <p:custDataLst>
              <p:tags r:id="rId5"/>
            </p:custDataLst>
          </p:nvPr>
        </p:nvSpPr>
        <p:spPr>
          <a:xfrm rot="16200000">
            <a:off x="616501" y="1484185"/>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6"/>
            </p:custDataLst>
          </p:nvPr>
        </p:nvSpPr>
        <p:spPr>
          <a:xfrm rot="16200000">
            <a:off x="616501" y="2608584"/>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6" name="文本框 15"/>
          <p:cNvSpPr txBox="1"/>
          <p:nvPr>
            <p:custDataLst>
              <p:tags r:id="rId7"/>
            </p:custDataLst>
          </p:nvPr>
        </p:nvSpPr>
        <p:spPr>
          <a:xfrm rot="16200000">
            <a:off x="616501" y="3560117"/>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8"/>
            </p:custDataLst>
          </p:nvPr>
        </p:nvSpPr>
        <p:spPr>
          <a:xfrm rot="16200000">
            <a:off x="616501" y="4597049"/>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145</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1204913" y="1575758"/>
            <a:ext cx="7788116" cy="391160"/>
          </a:xfrm>
          <a:prstGeom prst="rect">
            <a:avLst/>
          </a:prstGeom>
        </p:spPr>
        <p:txBody>
          <a:bodyPr wrap="square">
            <a:spAutoFit/>
          </a:bodyPr>
          <a:lstStyle/>
          <a:p>
            <a:pPr>
              <a:lnSpc>
                <a:spcPct val="130000"/>
              </a:lnSpc>
            </a:pPr>
            <a:r>
              <a:rPr lang="zh-CN" altLang="en-US" sz="1500" dirty="0">
                <a:latin typeface="微软雅黑" panose="020B0503020204020204" pitchFamily="34" charset="-122"/>
                <a:ea typeface="微软雅黑" panose="020B0503020204020204" pitchFamily="34" charset="-122"/>
                <a:sym typeface="+mn-ea"/>
              </a:rPr>
              <a:t>从事粤港澳湾区文化产业发展的课题研究，经区政府采纳，</a:t>
            </a:r>
            <a:r>
              <a:rPr lang="zh-CN" altLang="en-US" sz="1500" b="1" dirty="0">
                <a:solidFill>
                  <a:schemeClr val="accent2"/>
                </a:solidFill>
                <a:latin typeface="微软雅黑" panose="020B0503020204020204" pitchFamily="34" charset="-122"/>
                <a:ea typeface="微软雅黑" panose="020B0503020204020204" pitchFamily="34" charset="-122"/>
                <a:sym typeface="+mn-ea"/>
              </a:rPr>
              <a:t>10万元；</a:t>
            </a:r>
            <a:endParaRPr lang="zh-CN" altLang="en-US" sz="1500"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72" name="文本框 71"/>
          <p:cNvSpPr txBox="1"/>
          <p:nvPr/>
        </p:nvSpPr>
        <p:spPr>
          <a:xfrm>
            <a:off x="1182529" y="2090907"/>
            <a:ext cx="4037648" cy="338554"/>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旅游企业认定支持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73" name="矩形 72"/>
          <p:cNvSpPr/>
          <p:nvPr/>
        </p:nvSpPr>
        <p:spPr>
          <a:xfrm>
            <a:off x="1206818" y="2464287"/>
            <a:ext cx="7299008" cy="1054135"/>
          </a:xfrm>
          <a:prstGeom prst="rect">
            <a:avLst/>
          </a:prstGeom>
        </p:spPr>
        <p:txBody>
          <a:bodyPr wrap="square">
            <a:spAutoFit/>
          </a:bodyPr>
          <a:lstStyle/>
          <a:p>
            <a:pPr>
              <a:lnSpc>
                <a:spcPts val="2500"/>
              </a:lnSpc>
            </a:pPr>
            <a:r>
              <a:rPr lang="zh-CN" altLang="en-US" sz="1500" dirty="0">
                <a:latin typeface="微软雅黑" panose="020B0503020204020204" pitchFamily="34" charset="-122"/>
                <a:ea typeface="微软雅黑" panose="020B0503020204020204" pitchFamily="34" charset="-122"/>
                <a:sym typeface="+mn-ea"/>
              </a:rPr>
              <a:t>国家“百强旅行社”最高</a:t>
            </a:r>
            <a:r>
              <a:rPr lang="zh-CN" altLang="en-US" sz="1500" b="1" dirty="0">
                <a:solidFill>
                  <a:schemeClr val="accent2"/>
                </a:solidFill>
                <a:latin typeface="微软雅黑" panose="020B0503020204020204" pitchFamily="34" charset="-122"/>
                <a:ea typeface="微软雅黑" panose="020B0503020204020204" pitchFamily="34" charset="-122"/>
                <a:sym typeface="+mn-ea"/>
              </a:rPr>
              <a:t>50万元</a:t>
            </a:r>
            <a:r>
              <a:rPr lang="zh-CN" altLang="en-US" sz="1500" dirty="0">
                <a:latin typeface="微软雅黑" panose="020B0503020204020204" pitchFamily="34" charset="-122"/>
                <a:ea typeface="微软雅黑" panose="020B0503020204020204" pitchFamily="34" charset="-122"/>
                <a:sym typeface="+mn-ea"/>
              </a:rPr>
              <a:t>、省“百强旅行社”</a:t>
            </a:r>
            <a:r>
              <a:rPr lang="zh-CN" altLang="en-US" sz="1500" b="1" dirty="0">
                <a:solidFill>
                  <a:schemeClr val="accent2"/>
                </a:solidFill>
                <a:latin typeface="微软雅黑" panose="020B0503020204020204" pitchFamily="34" charset="-122"/>
                <a:ea typeface="微软雅黑" panose="020B0503020204020204" pitchFamily="34" charset="-122"/>
                <a:sym typeface="+mn-ea"/>
              </a:rPr>
              <a:t>30万元</a:t>
            </a:r>
            <a:r>
              <a:rPr lang="zh-CN" altLang="en-US" sz="1500" dirty="0">
                <a:latin typeface="微软雅黑" panose="020B0503020204020204" pitchFamily="34" charset="-122"/>
                <a:ea typeface="微软雅黑" panose="020B0503020204020204" pitchFamily="34" charset="-122"/>
                <a:sym typeface="+mn-ea"/>
              </a:rPr>
              <a:t>、市“二十强旅行社”</a:t>
            </a:r>
            <a:r>
              <a:rPr lang="zh-CN" altLang="en-US" sz="1500" b="1" dirty="0">
                <a:solidFill>
                  <a:schemeClr val="accent2"/>
                </a:solidFill>
                <a:latin typeface="微软雅黑" panose="020B0503020204020204" pitchFamily="34" charset="-122"/>
                <a:ea typeface="微软雅黑" panose="020B0503020204020204" pitchFamily="34" charset="-122"/>
                <a:sym typeface="+mn-ea"/>
              </a:rPr>
              <a:t>20万元；</a:t>
            </a:r>
            <a:r>
              <a:rPr lang="zh-CN" altLang="en-US" sz="1500" dirty="0">
                <a:latin typeface="微软雅黑" panose="020B0503020204020204" pitchFamily="34" charset="-122"/>
                <a:ea typeface="微软雅黑" panose="020B0503020204020204" pitchFamily="34" charset="-122"/>
                <a:sym typeface="+mn-ea"/>
              </a:rPr>
              <a:t>“</a:t>
            </a:r>
            <a:r>
              <a:rPr lang="zh-CN" altLang="en-US" sz="1500" b="1" dirty="0">
                <a:latin typeface="微软雅黑" panose="020B0503020204020204" pitchFamily="34" charset="-122"/>
                <a:ea typeface="微软雅黑" panose="020B0503020204020204" pitchFamily="34" charset="-122"/>
                <a:sym typeface="+mn-ea"/>
              </a:rPr>
              <a:t>绿色饭店”认定</a:t>
            </a:r>
            <a:r>
              <a:rPr lang="zh-CN" altLang="en-US" sz="1500" dirty="0">
                <a:latin typeface="微软雅黑" panose="020B0503020204020204" pitchFamily="34" charset="-122"/>
                <a:ea typeface="微软雅黑" panose="020B0503020204020204" pitchFamily="34" charset="-122"/>
                <a:sym typeface="+mn-ea"/>
              </a:rPr>
              <a:t>支持，</a:t>
            </a:r>
            <a:r>
              <a:rPr lang="zh-CN" altLang="en-US" sz="1500" b="1" dirty="0">
                <a:solidFill>
                  <a:schemeClr val="accent2"/>
                </a:solidFill>
                <a:latin typeface="微软雅黑" panose="020B0503020204020204" pitchFamily="34" charset="-122"/>
                <a:ea typeface="微软雅黑" panose="020B0503020204020204" pitchFamily="34" charset="-122"/>
                <a:sym typeface="+mn-ea"/>
              </a:rPr>
              <a:t>20万元</a:t>
            </a:r>
            <a:r>
              <a:rPr lang="zh-CN" altLang="en-US" sz="1500" dirty="0">
                <a:latin typeface="微软雅黑" panose="020B0503020204020204" pitchFamily="34" charset="-122"/>
                <a:ea typeface="微软雅黑" panose="020B0503020204020204" pitchFamily="34" charset="-122"/>
                <a:sym typeface="+mn-ea"/>
              </a:rPr>
              <a:t>；</a:t>
            </a:r>
            <a:endParaRPr lang="zh-CN" altLang="en-US" sz="1500" dirty="0">
              <a:latin typeface="微软雅黑" panose="020B0503020204020204" pitchFamily="34" charset="-122"/>
              <a:ea typeface="微软雅黑" panose="020B0503020204020204" pitchFamily="34" charset="-122"/>
              <a:sym typeface="+mn-ea"/>
            </a:endParaRPr>
          </a:p>
          <a:p>
            <a:pPr>
              <a:lnSpc>
                <a:spcPts val="2500"/>
              </a:lnSpc>
            </a:pPr>
            <a:r>
              <a:rPr lang="zh-CN" altLang="en-US" sz="1500" dirty="0">
                <a:latin typeface="微软雅黑" panose="020B0503020204020204" pitchFamily="34" charset="-122"/>
                <a:ea typeface="微软雅黑" panose="020B0503020204020204" pitchFamily="34" charset="-122"/>
                <a:sym typeface="+mn-ea"/>
              </a:rPr>
              <a:t>景区认定支持，国家5A级</a:t>
            </a:r>
            <a:r>
              <a:rPr lang="zh-CN" altLang="en-US" sz="1500" b="1" dirty="0">
                <a:solidFill>
                  <a:schemeClr val="accent2"/>
                </a:solidFill>
                <a:latin typeface="微软雅黑" panose="020B0503020204020204" pitchFamily="34" charset="-122"/>
                <a:ea typeface="微软雅黑" panose="020B0503020204020204" pitchFamily="34" charset="-122"/>
                <a:sym typeface="+mn-ea"/>
              </a:rPr>
              <a:t>500万元</a:t>
            </a:r>
            <a:r>
              <a:rPr lang="zh-CN" altLang="en-US" sz="1500" dirty="0">
                <a:latin typeface="微软雅黑" panose="020B0503020204020204" pitchFamily="34" charset="-122"/>
                <a:ea typeface="微软雅黑" panose="020B0503020204020204" pitchFamily="34" charset="-122"/>
                <a:sym typeface="+mn-ea"/>
              </a:rPr>
              <a:t>、4A级</a:t>
            </a:r>
            <a:r>
              <a:rPr lang="zh-CN" altLang="en-US" sz="1500" b="1" dirty="0">
                <a:solidFill>
                  <a:schemeClr val="accent2"/>
                </a:solidFill>
                <a:latin typeface="微软雅黑" panose="020B0503020204020204" pitchFamily="34" charset="-122"/>
                <a:ea typeface="微软雅黑" panose="020B0503020204020204" pitchFamily="34" charset="-122"/>
                <a:sym typeface="+mn-ea"/>
              </a:rPr>
              <a:t>300万元</a:t>
            </a:r>
            <a:r>
              <a:rPr lang="zh-CN" altLang="en-US" sz="1500" dirty="0">
                <a:latin typeface="微软雅黑" panose="020B0503020204020204" pitchFamily="34" charset="-122"/>
                <a:ea typeface="微软雅黑" panose="020B0503020204020204" pitchFamily="34" charset="-122"/>
                <a:sym typeface="+mn-ea"/>
              </a:rPr>
              <a:t>、3A级</a:t>
            </a:r>
            <a:r>
              <a:rPr lang="zh-CN" altLang="en-US" sz="1500" b="1" dirty="0">
                <a:solidFill>
                  <a:schemeClr val="accent2"/>
                </a:solidFill>
                <a:latin typeface="微软雅黑" panose="020B0503020204020204" pitchFamily="34" charset="-122"/>
                <a:ea typeface="微软雅黑" panose="020B0503020204020204" pitchFamily="34" charset="-122"/>
                <a:sym typeface="+mn-ea"/>
              </a:rPr>
              <a:t>100万元</a:t>
            </a:r>
            <a:r>
              <a:rPr lang="zh-CN" altLang="en-US" sz="1500" dirty="0">
                <a:latin typeface="微软雅黑" panose="020B0503020204020204" pitchFamily="34" charset="-122"/>
                <a:ea typeface="微软雅黑" panose="020B0503020204020204" pitchFamily="34" charset="-122"/>
                <a:sym typeface="+mn-ea"/>
              </a:rPr>
              <a:t>。</a:t>
            </a:r>
            <a:endParaRPr lang="zh-CN" altLang="en-US" sz="1500" b="1" dirty="0">
              <a:solidFill>
                <a:schemeClr val="accent2"/>
              </a:solidFill>
            </a:endParaRPr>
          </a:p>
        </p:txBody>
      </p:sp>
      <p:sp>
        <p:nvSpPr>
          <p:cNvPr id="86" name="文本框 85"/>
          <p:cNvSpPr txBox="1"/>
          <p:nvPr/>
        </p:nvSpPr>
        <p:spPr>
          <a:xfrm>
            <a:off x="1176338" y="1207140"/>
            <a:ext cx="3439478" cy="338554"/>
          </a:xfrm>
          <a:prstGeom prst="rect">
            <a:avLst/>
          </a:prstGeom>
          <a:noFill/>
        </p:spPr>
        <p:txBody>
          <a:bodyPr wrap="squar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课题支持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cxnSp>
        <p:nvCxnSpPr>
          <p:cNvPr id="87" name="直接连接符 86"/>
          <p:cNvCxnSpPr/>
          <p:nvPr>
            <p:custDataLst>
              <p:tags r:id="rId1"/>
            </p:custDataLst>
          </p:nvPr>
        </p:nvCxnSpPr>
        <p:spPr>
          <a:xfrm>
            <a:off x="1265396" y="1575758"/>
            <a:ext cx="6781324" cy="3334"/>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
            </p:custDataLst>
          </p:nvPr>
        </p:nvCxnSpPr>
        <p:spPr>
          <a:xfrm>
            <a:off x="1273493" y="2459525"/>
            <a:ext cx="6696075"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154906" y="3705238"/>
            <a:ext cx="2882741" cy="338554"/>
          </a:xfrm>
          <a:prstGeom prst="rect">
            <a:avLst/>
          </a:prstGeom>
          <a:noFill/>
        </p:spPr>
        <p:txBody>
          <a:bodyPr wrap="square" rtlCol="0">
            <a:spAutoFit/>
          </a:bodyPr>
          <a:lstStyle/>
          <a:p>
            <a:r>
              <a:rPr lang="zh-CN" altLang="en-US" sz="1600" b="1" dirty="0">
                <a:solidFill>
                  <a:srgbClr val="C00000"/>
                </a:solidFill>
                <a:sym typeface="+mn-ea"/>
              </a:rPr>
              <a:t>新增入库</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1182530" y="4062425"/>
            <a:ext cx="7151846" cy="733534"/>
          </a:xfrm>
          <a:prstGeom prst="rect">
            <a:avLst/>
          </a:prstGeom>
        </p:spPr>
        <p:txBody>
          <a:bodyPr wrap="square">
            <a:spAutoFit/>
          </a:bodyPr>
          <a:lstStyle/>
          <a:p>
            <a:pPr>
              <a:lnSpc>
                <a:spcPts val="2500"/>
              </a:lnSpc>
            </a:pPr>
            <a:r>
              <a:rPr lang="zh-CN" altLang="en-US" sz="1500" dirty="0">
                <a:latin typeface="微软雅黑" panose="020B0503020204020204" pitchFamily="34" charset="-122"/>
                <a:ea typeface="微软雅黑" panose="020B0503020204020204" pitchFamily="34" charset="-122"/>
                <a:sym typeface="+mn-ea"/>
              </a:rPr>
              <a:t>对首次纳入规模以上营利性服务业企业统计数据库</a:t>
            </a:r>
            <a:r>
              <a:rPr lang="zh-CN" altLang="en-US" sz="1500" dirty="0" smtClean="0">
                <a:latin typeface="微软雅黑" panose="020B0503020204020204" pitchFamily="34" charset="-122"/>
                <a:ea typeface="微软雅黑" panose="020B0503020204020204" pitchFamily="34" charset="-122"/>
                <a:sym typeface="+mn-ea"/>
              </a:rPr>
              <a:t>，</a:t>
            </a:r>
            <a:r>
              <a:rPr lang="zh-CN" altLang="en-US" sz="1500" dirty="0" smtClean="0">
                <a:solidFill>
                  <a:srgbClr val="C00000"/>
                </a:solidFill>
                <a:latin typeface="微软雅黑" panose="020B0503020204020204" pitchFamily="34" charset="-122"/>
                <a:ea typeface="微软雅黑" panose="020B0503020204020204" pitchFamily="34" charset="-122"/>
                <a:sym typeface="+mn-ea"/>
              </a:rPr>
              <a:t>营业收入</a:t>
            </a:r>
            <a:r>
              <a:rPr lang="zh-CN" altLang="en-US" sz="1500" dirty="0" smtClean="0">
                <a:latin typeface="微软雅黑" panose="020B0503020204020204" pitchFamily="34" charset="-122"/>
                <a:ea typeface="微软雅黑" panose="020B0503020204020204" pitchFamily="34" charset="-122"/>
                <a:sym typeface="+mn-ea"/>
              </a:rPr>
              <a:t>1亿</a:t>
            </a:r>
            <a:r>
              <a:rPr lang="zh-CN" altLang="en-US" sz="1500" dirty="0">
                <a:latin typeface="微软雅黑" panose="020B0503020204020204" pitchFamily="34" charset="-122"/>
                <a:ea typeface="微软雅黑" panose="020B0503020204020204" pitchFamily="34" charset="-122"/>
                <a:sym typeface="+mn-ea"/>
              </a:rPr>
              <a:t>元以上</a:t>
            </a:r>
            <a:r>
              <a:rPr lang="zh-CN" altLang="en-US" sz="1500" dirty="0" smtClean="0">
                <a:latin typeface="微软雅黑" panose="020B0503020204020204" pitchFamily="34" charset="-122"/>
                <a:ea typeface="微软雅黑" panose="020B0503020204020204" pitchFamily="34" charset="-122"/>
                <a:sym typeface="+mn-ea"/>
              </a:rPr>
              <a:t>，营业额收入</a:t>
            </a:r>
            <a:r>
              <a:rPr lang="zh-CN" altLang="en-US" sz="1500" b="1" dirty="0" smtClean="0">
                <a:solidFill>
                  <a:schemeClr val="accent2"/>
                </a:solidFill>
                <a:latin typeface="微软雅黑" panose="020B0503020204020204" pitchFamily="34" charset="-122"/>
                <a:ea typeface="微软雅黑" panose="020B0503020204020204" pitchFamily="34" charset="-122"/>
                <a:sym typeface="+mn-ea"/>
              </a:rPr>
              <a:t>最高</a:t>
            </a:r>
            <a:r>
              <a:rPr lang="zh-CN" altLang="en-US" sz="1500" b="1" dirty="0">
                <a:solidFill>
                  <a:schemeClr val="accent2"/>
                </a:solidFill>
                <a:latin typeface="微软雅黑" panose="020B0503020204020204" pitchFamily="34" charset="-122"/>
                <a:ea typeface="微软雅黑" panose="020B0503020204020204" pitchFamily="34" charset="-122"/>
                <a:sym typeface="+mn-ea"/>
              </a:rPr>
              <a:t>100万元；</a:t>
            </a:r>
            <a:endParaRPr lang="zh-CN" altLang="en-US" sz="1500" b="1" dirty="0" smtClean="0">
              <a:solidFill>
                <a:schemeClr val="accent2"/>
              </a:solidFill>
              <a:sym typeface="+mn-ea"/>
            </a:endParaRPr>
          </a:p>
        </p:txBody>
      </p:sp>
      <p:cxnSp>
        <p:nvCxnSpPr>
          <p:cNvPr id="15" name="直接连接符 14"/>
          <p:cNvCxnSpPr/>
          <p:nvPr>
            <p:custDataLst>
              <p:tags r:id="rId3"/>
            </p:custDataLst>
          </p:nvPr>
        </p:nvCxnSpPr>
        <p:spPr>
          <a:xfrm flipV="1">
            <a:off x="1282541" y="4066712"/>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51573" y="4896151"/>
            <a:ext cx="2882741" cy="337185"/>
          </a:xfrm>
          <a:prstGeom prst="rect">
            <a:avLst/>
          </a:prstGeom>
          <a:noFill/>
        </p:spPr>
        <p:txBody>
          <a:bodyPr wrap="square" rtlCol="0">
            <a:spAutoFit/>
          </a:bodyPr>
          <a:lstStyle/>
          <a:p>
            <a:r>
              <a:rPr lang="zh-CN" altLang="en-US" sz="1600" b="1" dirty="0">
                <a:solidFill>
                  <a:srgbClr val="C00000"/>
                </a:solidFill>
                <a:sym typeface="+mn-ea"/>
              </a:rPr>
              <a:t>年度增长</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支持</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1179195" y="5253339"/>
            <a:ext cx="7383780" cy="733534"/>
          </a:xfrm>
          <a:prstGeom prst="rect">
            <a:avLst/>
          </a:prstGeom>
        </p:spPr>
        <p:txBody>
          <a:bodyPr wrap="square">
            <a:spAutoFit/>
          </a:bodyPr>
          <a:lstStyle/>
          <a:p>
            <a:pPr>
              <a:lnSpc>
                <a:spcPts val="2500"/>
              </a:lnSpc>
            </a:pPr>
            <a:r>
              <a:rPr lang="zh-CN" altLang="en-US" sz="1500" dirty="0">
                <a:latin typeface="微软雅黑" panose="020B0503020204020204" pitchFamily="34" charset="-122"/>
                <a:ea typeface="微软雅黑" panose="020B0503020204020204" pitchFamily="34" charset="-122"/>
                <a:sym typeface="+mn-ea"/>
              </a:rPr>
              <a:t>对纳入规模以上营利性服务业企业统计数据库，销售额（营业额）各季度均正增长，年度实现增长10%以上，</a:t>
            </a:r>
            <a:r>
              <a:rPr lang="zh-CN" altLang="en-US" sz="1500" b="1" dirty="0">
                <a:solidFill>
                  <a:schemeClr val="accent2"/>
                </a:solidFill>
                <a:latin typeface="微软雅黑" panose="020B0503020204020204" pitchFamily="34" charset="-122"/>
                <a:ea typeface="微软雅黑" panose="020B0503020204020204" pitchFamily="34" charset="-122"/>
                <a:sym typeface="+mn-ea"/>
              </a:rPr>
              <a:t>最高30万元。</a:t>
            </a:r>
            <a:endParaRPr lang="zh-CN" altLang="en-US" sz="1500"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26" name="直接连接符 25"/>
          <p:cNvCxnSpPr/>
          <p:nvPr>
            <p:custDataLst>
              <p:tags r:id="rId4"/>
            </p:custDataLst>
          </p:nvPr>
        </p:nvCxnSpPr>
        <p:spPr>
          <a:xfrm flipV="1">
            <a:off x="1279208" y="5257625"/>
            <a:ext cx="6895148" cy="476"/>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94118" y="-14129"/>
            <a:ext cx="5669280" cy="506730"/>
          </a:xfrm>
          <a:prstGeom prst="rect">
            <a:avLst/>
          </a:prstGeom>
          <a:noFill/>
        </p:spPr>
        <p:txBody>
          <a:bodyPr wrap="none" rtlCol="0" anchor="t">
            <a:spAutoFit/>
          </a:bodyPr>
          <a:lstStyle/>
          <a:p>
            <a:pPr algn="l"/>
            <a:r>
              <a:rPr lang="zh-CN" altLang="zh-CN" sz="2700" b="1" dirty="0">
                <a:solidFill>
                  <a:schemeClr val="tx1"/>
                </a:solidFill>
                <a:latin typeface="+mn-ea"/>
                <a:sym typeface="+mn-ea"/>
              </a:rPr>
              <a:t>支持</a:t>
            </a:r>
            <a:r>
              <a:rPr lang="zh-CN" altLang="en-US" sz="2700" b="1" dirty="0">
                <a:solidFill>
                  <a:schemeClr val="tx1"/>
                </a:solidFill>
                <a:sym typeface="+mn-ea"/>
              </a:rPr>
              <a:t>文化旅游体育产业发展</a:t>
            </a:r>
            <a:r>
              <a:rPr lang="zh-CN" altLang="zh-CN" sz="2700" b="1" dirty="0">
                <a:solidFill>
                  <a:schemeClr val="tx1"/>
                </a:solidFill>
                <a:latin typeface="+mn-ea"/>
                <a:sym typeface="+mn-ea"/>
              </a:rPr>
              <a:t>若干政策</a:t>
            </a:r>
            <a:endParaRPr lang="zh-CN" altLang="en-US" sz="2700" b="1" dirty="0">
              <a:solidFill>
                <a:schemeClr val="tx1"/>
              </a:solidFill>
              <a:latin typeface="+mn-ea"/>
              <a:sym typeface="+mn-ea"/>
            </a:endParaRPr>
          </a:p>
        </p:txBody>
      </p:sp>
      <p:grpSp>
        <p:nvGrpSpPr>
          <p:cNvPr id="38" name="组合 37"/>
          <p:cNvGrpSpPr/>
          <p:nvPr/>
        </p:nvGrpSpPr>
        <p:grpSpPr>
          <a:xfrm>
            <a:off x="0" y="-13970"/>
            <a:ext cx="9144000" cy="845820"/>
            <a:chOff x="0" y="-22"/>
            <a:chExt cx="14400" cy="1332"/>
          </a:xfrm>
        </p:grpSpPr>
        <p:sp>
          <p:nvSpPr>
            <p:cNvPr id="39" name="矩形 38"/>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40" name="组合 39"/>
            <p:cNvGrpSpPr/>
            <p:nvPr/>
          </p:nvGrpSpPr>
          <p:grpSpPr>
            <a:xfrm>
              <a:off x="5" y="-22"/>
              <a:ext cx="1510" cy="1332"/>
              <a:chOff x="-277015" y="-44449"/>
              <a:chExt cx="1138555" cy="1079500"/>
            </a:xfrm>
          </p:grpSpPr>
          <p:sp>
            <p:nvSpPr>
              <p:cNvPr id="41" name="矩形 4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2" name="文本框 4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12" name="文本框 11"/>
          <p:cNvSpPr txBox="1"/>
          <p:nvPr>
            <p:custDataLst>
              <p:tags r:id="rId5"/>
            </p:custDataLst>
          </p:nvPr>
        </p:nvSpPr>
        <p:spPr>
          <a:xfrm rot="16200000">
            <a:off x="684574" y="122412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6"/>
            </p:custDataLst>
          </p:nvPr>
        </p:nvSpPr>
        <p:spPr>
          <a:xfrm rot="16200000">
            <a:off x="718165" y="2482749"/>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6" name="文本框 15"/>
          <p:cNvSpPr txBox="1"/>
          <p:nvPr>
            <p:custDataLst>
              <p:tags r:id="rId7"/>
            </p:custDataLst>
          </p:nvPr>
        </p:nvSpPr>
        <p:spPr>
          <a:xfrm rot="16200000">
            <a:off x="679063" y="383379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 name="文本框 2"/>
          <p:cNvSpPr txBox="1"/>
          <p:nvPr>
            <p:custDataLst>
              <p:tags r:id="rId8"/>
            </p:custDataLst>
          </p:nvPr>
        </p:nvSpPr>
        <p:spPr>
          <a:xfrm rot="16200000">
            <a:off x="684609" y="5018444"/>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150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7" name="文本框 12"/>
          <p:cNvSpPr txBox="1"/>
          <p:nvPr>
            <p:custDataLst>
              <p:tags r:id="rId9"/>
            </p:custDataLst>
          </p:nvPr>
        </p:nvSpPr>
        <p:spPr>
          <a:xfrm rot="16200000">
            <a:off x="721835" y="3177725"/>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148</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0"/>
            <a:ext cx="996950" cy="6880225"/>
            <a:chOff x="131337" y="-880892"/>
            <a:chExt cx="1183803" cy="3010565"/>
          </a:xfrm>
        </p:grpSpPr>
        <p:sp>
          <p:nvSpPr>
            <p:cNvPr id="16" name="矩形 15"/>
            <p:cNvSpPr/>
            <p:nvPr/>
          </p:nvSpPr>
          <p:spPr>
            <a:xfrm>
              <a:off x="131337" y="-880892"/>
              <a:ext cx="1183803" cy="301056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5386"/>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一</a:t>
              </a:r>
              <a:endParaRPr lang="zh-CN" altLang="en-US" sz="4500" b="1" dirty="0">
                <a:solidFill>
                  <a:schemeClr val="bg1"/>
                </a:solidFill>
                <a:latin typeface="+mn-lt"/>
                <a:ea typeface="+mn-lt"/>
              </a:endParaRPr>
            </a:p>
          </p:txBody>
        </p:sp>
      </p:grpSp>
      <p:sp>
        <p:nvSpPr>
          <p:cNvPr id="8" name="文本框 7"/>
          <p:cNvSpPr txBox="1"/>
          <p:nvPr/>
        </p:nvSpPr>
        <p:spPr>
          <a:xfrm>
            <a:off x="1400651" y="3018473"/>
            <a:ext cx="7257098" cy="598805"/>
          </a:xfrm>
          <a:prstGeom prst="rect">
            <a:avLst/>
          </a:prstGeom>
          <a:noFill/>
        </p:spPr>
        <p:txBody>
          <a:bodyPr wrap="square" rtlCol="0">
            <a:spAutoFit/>
          </a:bodyPr>
          <a:lstStyle/>
          <a:p>
            <a:r>
              <a:rPr lang="zh-CN" altLang="en-US" sz="3300" b="1" dirty="0">
                <a:solidFill>
                  <a:srgbClr val="C00000"/>
                </a:solidFill>
                <a:sym typeface="微软雅黑" panose="020B0503020204020204" pitchFamily="34" charset="-122"/>
              </a:rPr>
              <a:t>建筑装饰设计行业</a:t>
            </a:r>
            <a:r>
              <a:rPr lang="zh-CN" altLang="en-US" sz="3300" b="1" dirty="0">
                <a:solidFill>
                  <a:schemeClr val="tx1"/>
                </a:solidFill>
                <a:sym typeface="微软雅黑" panose="020B0503020204020204" pitchFamily="34" charset="-122"/>
              </a:rPr>
              <a:t>发展若干措施</a:t>
            </a:r>
            <a:endParaRPr lang="zh-CN" altLang="en-US" sz="3300" b="1" dirty="0">
              <a:solidFill>
                <a:schemeClr val="tx1"/>
              </a:solidFill>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ïšḻïďê-Straight Arrow Connector 20"/>
          <p:cNvCxnSpPr/>
          <p:nvPr/>
        </p:nvCxnSpPr>
        <p:spPr>
          <a:xfrm>
            <a:off x="210979" y="3619500"/>
            <a:ext cx="8659178" cy="20955"/>
          </a:xfrm>
          <a:prstGeom prst="straightConnector1">
            <a:avLst/>
          </a:prstGeom>
          <a:noFill/>
          <a:ln w="28575" cap="flat" cmpd="sng">
            <a:solidFill>
              <a:schemeClr val="accent1">
                <a:shade val="50000"/>
              </a:schemeClr>
            </a:solidFill>
            <a:prstDash val="solid"/>
            <a:round/>
            <a:headEnd type="none" w="med" len="med"/>
            <a:tailEnd type="none" w="med" len="med"/>
          </a:ln>
        </p:spPr>
      </p:cxnSp>
      <p:cxnSp>
        <p:nvCxnSpPr>
          <p:cNvPr id="22" name="ïšḻïďê-Straight Arrow Connector 21"/>
          <p:cNvCxnSpPr/>
          <p:nvPr/>
        </p:nvCxnSpPr>
        <p:spPr>
          <a:xfrm>
            <a:off x="3002756" y="1889760"/>
            <a:ext cx="12859" cy="3096578"/>
          </a:xfrm>
          <a:prstGeom prst="straightConnector1">
            <a:avLst/>
          </a:prstGeom>
          <a:noFill/>
          <a:ln w="12700" cap="flat" cmpd="sng">
            <a:solidFill>
              <a:schemeClr val="bg1">
                <a:lumMod val="65000"/>
              </a:schemeClr>
            </a:solidFill>
            <a:prstDash val="solid"/>
            <a:round/>
            <a:headEnd type="none" w="med" len="med"/>
            <a:tailEnd type="none" w="med" len="med"/>
          </a:ln>
        </p:spPr>
      </p:cxnSp>
      <p:cxnSp>
        <p:nvCxnSpPr>
          <p:cNvPr id="23" name="ïšḻïďê-Straight Arrow Connector 22"/>
          <p:cNvCxnSpPr/>
          <p:nvPr/>
        </p:nvCxnSpPr>
        <p:spPr>
          <a:xfrm>
            <a:off x="6062186" y="1862138"/>
            <a:ext cx="11906" cy="3124200"/>
          </a:xfrm>
          <a:prstGeom prst="straightConnector1">
            <a:avLst/>
          </a:prstGeom>
          <a:noFill/>
          <a:ln w="22225" cap="flat" cmpd="sng">
            <a:solidFill>
              <a:schemeClr val="bg1">
                <a:lumMod val="65000"/>
              </a:schemeClr>
            </a:solidFill>
            <a:prstDash val="solid"/>
            <a:miter lim="800000"/>
            <a:headEnd type="none" w="med" len="med"/>
            <a:tailEnd type="none" w="med" len="med"/>
          </a:ln>
        </p:spPr>
      </p:cxnSp>
      <p:grpSp>
        <p:nvGrpSpPr>
          <p:cNvPr id="31" name="组合 30"/>
          <p:cNvGrpSpPr/>
          <p:nvPr/>
        </p:nvGrpSpPr>
        <p:grpSpPr>
          <a:xfrm>
            <a:off x="230981" y="2007394"/>
            <a:ext cx="2794159" cy="1519397"/>
            <a:chOff x="792578" y="1889167"/>
            <a:chExt cx="3322320" cy="2025862"/>
          </a:xfrm>
        </p:grpSpPr>
        <p:sp>
          <p:nvSpPr>
            <p:cNvPr id="29" name="矩形 28"/>
            <p:cNvSpPr/>
            <p:nvPr/>
          </p:nvSpPr>
          <p:spPr>
            <a:xfrm>
              <a:off x="792578" y="2593382"/>
              <a:ext cx="3322320" cy="1321647"/>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500">
                  <a:sym typeface="+mn-ea"/>
                </a:rPr>
                <a:t>经认可，每引进一家给予</a:t>
              </a:r>
              <a:r>
                <a:rPr lang="zh-CN" altLang="en-US" sz="1500" b="1">
                  <a:solidFill>
                    <a:schemeClr val="accent2"/>
                  </a:solidFill>
                  <a:sym typeface="+mn-ea"/>
                </a:rPr>
                <a:t>最高50万元</a:t>
              </a:r>
              <a:r>
                <a:rPr lang="zh-CN" altLang="en-US" sz="1500">
                  <a:sym typeface="+mn-ea"/>
                </a:rPr>
                <a:t>，累计不超过300万元；</a:t>
              </a:r>
              <a:endParaRPr lang="zh-CN" altLang="en-US" sz="1500" dirty="0">
                <a:solidFill>
                  <a:schemeClr val="tx1">
                    <a:lumMod val="50000"/>
                    <a:lumOff val="50000"/>
                  </a:schemeClr>
                </a:solidFill>
              </a:endParaRPr>
            </a:p>
            <a:p>
              <a:pPr algn="just">
                <a:lnSpc>
                  <a:spcPct val="130000"/>
                </a:lnSpc>
              </a:pPr>
              <a:endPar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30" name="矩形 29"/>
            <p:cNvSpPr/>
            <p:nvPr/>
          </p:nvSpPr>
          <p:spPr>
            <a:xfrm>
              <a:off x="1915479" y="1889167"/>
              <a:ext cx="2084387" cy="564727"/>
            </a:xfrm>
            <a:prstGeom prst="rect">
              <a:avLst/>
            </a:prstGeom>
          </p:spPr>
          <p:txBody>
            <a:bodyPr wrap="square">
              <a:spAutoFit/>
              <a:scene3d>
                <a:camera prst="orthographicFront"/>
                <a:lightRig rig="threePt" dir="t"/>
              </a:scene3d>
              <a:sp3d contourW="12700"/>
            </a:bodyPr>
            <a:lstStyle/>
            <a:p>
              <a:pPr algn="l">
                <a:lnSpc>
                  <a:spcPct val="120000"/>
                </a:lnSpc>
              </a:pPr>
              <a:r>
                <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rPr>
                <a:t>引进支持</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32" name="组合 31"/>
          <p:cNvGrpSpPr/>
          <p:nvPr/>
        </p:nvGrpSpPr>
        <p:grpSpPr>
          <a:xfrm>
            <a:off x="3142565" y="2051240"/>
            <a:ext cx="2795588" cy="1378744"/>
            <a:chOff x="599538" y="2035217"/>
            <a:chExt cx="3727450" cy="1838325"/>
          </a:xfrm>
        </p:grpSpPr>
        <p:sp>
          <p:nvSpPr>
            <p:cNvPr id="33" name="矩形 32"/>
            <p:cNvSpPr/>
            <p:nvPr/>
          </p:nvSpPr>
          <p:spPr>
            <a:xfrm>
              <a:off x="599538" y="2644182"/>
              <a:ext cx="3727450" cy="12293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a:sym typeface="+mn-ea"/>
                </a:rPr>
                <a:t>按照投资总额50%，</a:t>
              </a:r>
              <a:r>
                <a:rPr lang="zh-CN" altLang="en-US" sz="1500" b="1">
                  <a:solidFill>
                    <a:schemeClr val="accent2"/>
                  </a:solidFill>
                  <a:sym typeface="+mn-ea"/>
                </a:rPr>
                <a:t>最高500万元，</a:t>
              </a:r>
              <a:r>
                <a:rPr lang="zh-CN" altLang="en-US" sz="1500">
                  <a:sym typeface="+mn-ea"/>
                </a:rPr>
                <a:t>主要用于园区环境建设、公共服务项目和信息化建设等。</a:t>
              </a:r>
              <a:endPar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34" name="矩形 33"/>
            <p:cNvSpPr/>
            <p:nvPr/>
          </p:nvSpPr>
          <p:spPr>
            <a:xfrm>
              <a:off x="1813023" y="2035217"/>
              <a:ext cx="2416810" cy="491067"/>
            </a:xfrm>
            <a:prstGeom prst="rect">
              <a:avLst/>
            </a:prstGeom>
          </p:spPr>
          <p:txBody>
            <a:bodyPr wrap="square">
              <a:spAutoFit/>
              <a:scene3d>
                <a:camera prst="orthographicFront"/>
                <a:lightRig rig="threePt" dir="t"/>
              </a:scene3d>
              <a:sp3d contourW="12700"/>
            </a:bodyPr>
            <a:lstStyle/>
            <a:p>
              <a:pPr algn="l"/>
              <a:r>
                <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rPr>
                <a:t>产业园建设支持</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35" name="组合 34"/>
          <p:cNvGrpSpPr/>
          <p:nvPr/>
        </p:nvGrpSpPr>
        <p:grpSpPr>
          <a:xfrm>
            <a:off x="6142508" y="2011712"/>
            <a:ext cx="3251835" cy="1410653"/>
            <a:chOff x="1111983" y="2035217"/>
            <a:chExt cx="4335779" cy="1880870"/>
          </a:xfrm>
        </p:grpSpPr>
        <p:sp>
          <p:nvSpPr>
            <p:cNvPr id="36" name="矩形 35"/>
            <p:cNvSpPr/>
            <p:nvPr/>
          </p:nvSpPr>
          <p:spPr>
            <a:xfrm>
              <a:off x="1111983" y="2686727"/>
              <a:ext cx="3637915" cy="12293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a:sym typeface="+mn-ea"/>
                </a:rPr>
                <a:t>经认可，举办行业权威性大赛、论坛等重要文化活动，</a:t>
              </a:r>
              <a:r>
                <a:rPr lang="zh-CN" altLang="en-US" sz="1500" b="1">
                  <a:solidFill>
                    <a:schemeClr val="accent2"/>
                  </a:solidFill>
                  <a:sym typeface="+mn-ea"/>
                </a:rPr>
                <a:t>最高300万元;</a:t>
              </a:r>
              <a:endParaRPr lang="zh-CN" altLang="en-US" sz="1500" b="1">
                <a:solidFill>
                  <a:schemeClr val="accent2"/>
                </a:solidFill>
                <a:sym typeface="+mn-ea"/>
              </a:endParaRPr>
            </a:p>
          </p:txBody>
        </p:sp>
        <p:sp>
          <p:nvSpPr>
            <p:cNvPr id="37" name="矩形 36"/>
            <p:cNvSpPr/>
            <p:nvPr/>
          </p:nvSpPr>
          <p:spPr>
            <a:xfrm>
              <a:off x="1702956" y="2035217"/>
              <a:ext cx="3744806" cy="491066"/>
            </a:xfrm>
            <a:prstGeom prst="rect">
              <a:avLst/>
            </a:prstGeom>
          </p:spPr>
          <p:txBody>
            <a:bodyPr wrap="square">
              <a:spAutoFit/>
              <a:scene3d>
                <a:camera prst="orthographicFront"/>
                <a:lightRig rig="threePt" dir="t"/>
              </a:scene3d>
              <a:sp3d contourW="12700"/>
            </a:bodyPr>
            <a:lstStyle/>
            <a:p>
              <a:pPr algn="l"/>
              <a:r>
                <a:rPr lang="zh-CN" altLang="en-US" b="1" dirty="0">
                  <a:latin typeface="黑体" panose="02010609060101010101" charset="-122"/>
                  <a:ea typeface="黑体" panose="02010609060101010101" charset="-122"/>
                  <a:sym typeface="+mn-ea"/>
                </a:rPr>
                <a:t>重要大赛及论坛等</a:t>
              </a:r>
              <a:r>
                <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rPr>
                <a:t>支持</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38" name="组合 37"/>
          <p:cNvGrpSpPr/>
          <p:nvPr/>
        </p:nvGrpSpPr>
        <p:grpSpPr>
          <a:xfrm>
            <a:off x="230505" y="3786188"/>
            <a:ext cx="3040856" cy="965676"/>
            <a:chOff x="701398" y="2035217"/>
            <a:chExt cx="4214770" cy="2205572"/>
          </a:xfrm>
        </p:grpSpPr>
        <p:sp>
          <p:nvSpPr>
            <p:cNvPr id="39" name="矩形 38"/>
            <p:cNvSpPr/>
            <p:nvPr/>
          </p:nvSpPr>
          <p:spPr>
            <a:xfrm>
              <a:off x="701398" y="2767265"/>
              <a:ext cx="3767218" cy="147352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a:sym typeface="+mn-ea"/>
                </a:rPr>
                <a:t>该企业实际支付贷款利息30%，</a:t>
              </a:r>
              <a:r>
                <a:rPr lang="zh-CN" altLang="en-US" sz="1500" b="1">
                  <a:solidFill>
                    <a:schemeClr val="accent2"/>
                  </a:solidFill>
                  <a:sym typeface="+mn-ea"/>
                </a:rPr>
                <a:t>最高300万元；</a:t>
              </a:r>
              <a:endParaRPr lang="zh-CN" altLang="en-US" sz="1500" b="1">
                <a:solidFill>
                  <a:schemeClr val="accent2"/>
                </a:solidFill>
                <a:sym typeface="Calibri" panose="020F0502020204030204" pitchFamily="2" charset="-128"/>
              </a:endParaRPr>
            </a:p>
          </p:txBody>
        </p:sp>
        <p:sp>
          <p:nvSpPr>
            <p:cNvPr id="40" name="矩形 39"/>
            <p:cNvSpPr/>
            <p:nvPr/>
          </p:nvSpPr>
          <p:spPr>
            <a:xfrm>
              <a:off x="1915331" y="2035217"/>
              <a:ext cx="3000837" cy="841185"/>
            </a:xfrm>
            <a:prstGeom prst="rect">
              <a:avLst/>
            </a:prstGeom>
          </p:spPr>
          <p:txBody>
            <a:bodyPr wrap="square">
              <a:spAutoFit/>
              <a:scene3d>
                <a:camera prst="orthographicFront"/>
                <a:lightRig rig="threePt" dir="t"/>
              </a:scene3d>
              <a:sp3d contourW="12700"/>
            </a:bodyPr>
            <a:lstStyle/>
            <a:p>
              <a:pPr algn="l"/>
              <a:r>
                <a:rPr lang="zh-CN" altLang="en-US" b="1" dirty="0">
                  <a:solidFill>
                    <a:srgbClr val="C00000"/>
                  </a:solidFill>
                  <a:latin typeface="Calibri" panose="020F0502020204030204" pitchFamily="2" charset="-128"/>
                  <a:ea typeface="微软雅黑" panose="020B0503020204020204" pitchFamily="34" charset="-122"/>
                  <a:sym typeface="Calibri" panose="020F0502020204030204" pitchFamily="2" charset="-128"/>
                </a:rPr>
                <a:t>贷款贴息支持</a:t>
              </a:r>
              <a:endParaRPr lang="zh-CN" altLang="en-US" b="1" dirty="0">
                <a:solidFill>
                  <a:srgbClr val="C00000"/>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41" name="组合 40"/>
          <p:cNvGrpSpPr/>
          <p:nvPr/>
        </p:nvGrpSpPr>
        <p:grpSpPr>
          <a:xfrm>
            <a:off x="3307823" y="3786196"/>
            <a:ext cx="2384987" cy="1110139"/>
            <a:chOff x="819883" y="2035217"/>
            <a:chExt cx="3179983" cy="1480185"/>
          </a:xfrm>
        </p:grpSpPr>
        <p:sp>
          <p:nvSpPr>
            <p:cNvPr id="42" name="矩形 41"/>
            <p:cNvSpPr/>
            <p:nvPr/>
          </p:nvSpPr>
          <p:spPr>
            <a:xfrm>
              <a:off x="819883" y="2593382"/>
              <a:ext cx="3099435" cy="922020"/>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500">
                  <a:sym typeface="+mn-ea"/>
                </a:rPr>
                <a:t>分档给予支持，每年</a:t>
              </a:r>
              <a:r>
                <a:rPr lang="zh-CN" altLang="en-US" sz="1500" b="1">
                  <a:solidFill>
                    <a:schemeClr val="accent2"/>
                  </a:solidFill>
                  <a:sym typeface="+mn-ea"/>
                </a:rPr>
                <a:t>最高300万元；</a:t>
              </a:r>
              <a:endParaRPr lang="zh-CN" altLang="en-US" sz="1500" b="1">
                <a:solidFill>
                  <a:schemeClr val="accent2"/>
                </a:solidFill>
                <a:sym typeface="Calibri" panose="020F0502020204030204" pitchFamily="2" charset="-128"/>
              </a:endParaRPr>
            </a:p>
          </p:txBody>
        </p:sp>
        <p:sp>
          <p:nvSpPr>
            <p:cNvPr id="43" name="矩形 42"/>
            <p:cNvSpPr/>
            <p:nvPr/>
          </p:nvSpPr>
          <p:spPr>
            <a:xfrm>
              <a:off x="1915479" y="2035217"/>
              <a:ext cx="2084387" cy="491067"/>
            </a:xfrm>
            <a:prstGeom prst="rect">
              <a:avLst/>
            </a:prstGeom>
          </p:spPr>
          <p:txBody>
            <a:bodyPr wrap="square">
              <a:spAutoFit/>
              <a:scene3d>
                <a:camera prst="orthographicFront"/>
                <a:lightRig rig="threePt" dir="t"/>
              </a:scene3d>
              <a:sp3d contourW="12700"/>
            </a:bodyPr>
            <a:lstStyle/>
            <a:p>
              <a:pPr algn="l"/>
              <a:r>
                <a:rPr lang="zh-CN" altLang="en-US" b="1" dirty="0">
                  <a:solidFill>
                    <a:srgbClr val="C00000"/>
                  </a:solidFill>
                  <a:latin typeface="Calibri" panose="020F0502020204030204" pitchFamily="2" charset="-128"/>
                  <a:ea typeface="微软雅黑" panose="020B0503020204020204" pitchFamily="34" charset="-122"/>
                  <a:sym typeface="Calibri" panose="020F0502020204030204" pitchFamily="2" charset="-128"/>
                </a:rPr>
                <a:t>综合贡献支持</a:t>
              </a:r>
              <a:endParaRPr lang="zh-CN" altLang="en-US" b="1" dirty="0">
                <a:solidFill>
                  <a:srgbClr val="C00000"/>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44" name="组合 43"/>
          <p:cNvGrpSpPr/>
          <p:nvPr/>
        </p:nvGrpSpPr>
        <p:grpSpPr>
          <a:xfrm>
            <a:off x="6142673" y="3786188"/>
            <a:ext cx="2606993" cy="1409735"/>
            <a:chOff x="1111983" y="2035217"/>
            <a:chExt cx="3002817" cy="1879145"/>
          </a:xfrm>
        </p:grpSpPr>
        <p:sp>
          <p:nvSpPr>
            <p:cNvPr id="45" name="矩形 44"/>
            <p:cNvSpPr/>
            <p:nvPr/>
          </p:nvSpPr>
          <p:spPr>
            <a:xfrm>
              <a:off x="1111983" y="2593068"/>
              <a:ext cx="3002817" cy="132129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500">
                  <a:sym typeface="+mn-ea"/>
                </a:rPr>
                <a:t>在福田区的综合贡献较大的建筑装饰设计企业给予人才奖励，每年</a:t>
              </a:r>
              <a:r>
                <a:rPr lang="zh-CN" altLang="en-US" sz="1500" b="1">
                  <a:solidFill>
                    <a:srgbClr val="C00000"/>
                  </a:solidFill>
                  <a:sym typeface="+mn-ea"/>
                </a:rPr>
                <a:t>最高100万元</a:t>
              </a:r>
              <a:r>
                <a:rPr lang="zh-CN" altLang="en-US" sz="1500" b="1">
                  <a:solidFill>
                    <a:schemeClr val="accent2"/>
                  </a:solidFill>
                  <a:sym typeface="+mn-ea"/>
                </a:rPr>
                <a:t>。</a:t>
              </a:r>
              <a:endPar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46" name="矩形 45"/>
            <p:cNvSpPr/>
            <p:nvPr/>
          </p:nvSpPr>
          <p:spPr>
            <a:xfrm>
              <a:off x="1915479" y="2035217"/>
              <a:ext cx="2084387" cy="490936"/>
            </a:xfrm>
            <a:prstGeom prst="rect">
              <a:avLst/>
            </a:prstGeom>
          </p:spPr>
          <p:txBody>
            <a:bodyPr wrap="square">
              <a:spAutoFit/>
              <a:scene3d>
                <a:camera prst="orthographicFront"/>
                <a:lightRig rig="threePt" dir="t"/>
              </a:scene3d>
              <a:sp3d contourW="12700"/>
            </a:bodyPr>
            <a:lstStyle/>
            <a:p>
              <a:pPr algn="l"/>
              <a:r>
                <a:rPr lang="zh-CN" altLang="en-US" b="1" dirty="0">
                  <a:solidFill>
                    <a:srgbClr val="C00000"/>
                  </a:solidFill>
                  <a:latin typeface="Calibri" panose="020F0502020204030204" pitchFamily="2" charset="-128"/>
                  <a:ea typeface="微软雅黑" panose="020B0503020204020204" pitchFamily="34" charset="-122"/>
                  <a:sym typeface="Calibri" panose="020F0502020204030204" pitchFamily="2" charset="-128"/>
                </a:rPr>
                <a:t>人才奖励</a:t>
              </a:r>
              <a:endParaRPr lang="zh-CN" altLang="en-US" b="1" dirty="0">
                <a:solidFill>
                  <a:srgbClr val="C00000"/>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6" name="组合 5"/>
          <p:cNvGrpSpPr/>
          <p:nvPr/>
        </p:nvGrpSpPr>
        <p:grpSpPr>
          <a:xfrm>
            <a:off x="0" y="-13970"/>
            <a:ext cx="9144000" cy="845820"/>
            <a:chOff x="0" y="-22"/>
            <a:chExt cx="14400" cy="1332"/>
          </a:xfrm>
        </p:grpSpPr>
        <p:sp>
          <p:nvSpPr>
            <p:cNvPr id="5" name="矩形 4"/>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7" name="组合 6"/>
            <p:cNvGrpSpPr/>
            <p:nvPr/>
          </p:nvGrpSpPr>
          <p:grpSpPr>
            <a:xfrm>
              <a:off x="5" y="-22"/>
              <a:ext cx="1510" cy="1332"/>
              <a:chOff x="-277015" y="-44449"/>
              <a:chExt cx="1138555" cy="1079500"/>
            </a:xfrm>
          </p:grpSpPr>
          <p:sp>
            <p:nvSpPr>
              <p:cNvPr id="11" name="矩形 10"/>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2" name="文本框 11"/>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13" name="文本框 12"/>
          <p:cNvSpPr txBox="1"/>
          <p:nvPr/>
        </p:nvSpPr>
        <p:spPr>
          <a:xfrm>
            <a:off x="1194118" y="16986"/>
            <a:ext cx="4983480" cy="506730"/>
          </a:xfrm>
          <a:prstGeom prst="rect">
            <a:avLst/>
          </a:prstGeom>
          <a:noFill/>
        </p:spPr>
        <p:txBody>
          <a:bodyPr wrap="none" rtlCol="0" anchor="t">
            <a:spAutoFit/>
          </a:bodyPr>
          <a:lstStyle/>
          <a:p>
            <a:pPr algn="l"/>
            <a:r>
              <a:rPr lang="zh-CN" sz="2700" b="1" dirty="0"/>
              <a:t>建筑装饰设计行业发展若干措施</a:t>
            </a:r>
            <a:endParaRPr lang="zh-CN" sz="2700" b="1" dirty="0"/>
          </a:p>
        </p:txBody>
      </p:sp>
      <p:sp>
        <p:nvSpPr>
          <p:cNvPr id="16" name="文本框 15"/>
          <p:cNvSpPr txBox="1"/>
          <p:nvPr>
            <p:custDataLst>
              <p:tags r:id="rId1"/>
            </p:custDataLst>
          </p:nvPr>
        </p:nvSpPr>
        <p:spPr>
          <a:xfrm rot="16200000">
            <a:off x="522129" y="206549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7" name="文本框 16"/>
          <p:cNvSpPr txBox="1"/>
          <p:nvPr>
            <p:custDataLst>
              <p:tags r:id="rId2"/>
            </p:custDataLst>
          </p:nvPr>
        </p:nvSpPr>
        <p:spPr>
          <a:xfrm rot="16200000">
            <a:off x="3456464" y="208581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8" name="文本框 17"/>
          <p:cNvSpPr txBox="1"/>
          <p:nvPr>
            <p:custDataLst>
              <p:tags r:id="rId3"/>
            </p:custDataLst>
          </p:nvPr>
        </p:nvSpPr>
        <p:spPr>
          <a:xfrm rot="16200000">
            <a:off x="6192520" y="2059940"/>
            <a:ext cx="385445"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9" name="文本框 18"/>
          <p:cNvSpPr txBox="1"/>
          <p:nvPr>
            <p:custDataLst>
              <p:tags r:id="rId4"/>
            </p:custDataLst>
          </p:nvPr>
        </p:nvSpPr>
        <p:spPr>
          <a:xfrm rot="16200000">
            <a:off x="678339" y="378253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1" name="文本框 20"/>
          <p:cNvSpPr txBox="1"/>
          <p:nvPr>
            <p:custDataLst>
              <p:tags r:id="rId5"/>
            </p:custDataLst>
          </p:nvPr>
        </p:nvSpPr>
        <p:spPr>
          <a:xfrm rot="16200000">
            <a:off x="3519329" y="378253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4" name="文本框 23"/>
          <p:cNvSpPr txBox="1"/>
          <p:nvPr>
            <p:custDataLst>
              <p:tags r:id="rId6"/>
            </p:custDataLst>
          </p:nvPr>
        </p:nvSpPr>
        <p:spPr>
          <a:xfrm rot="16200000">
            <a:off x="6267609" y="378253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nvSpPr>
        <p:spPr>
          <a:xfrm>
            <a:off x="1194435" y="760730"/>
            <a:ext cx="7314565" cy="645160"/>
          </a:xfrm>
          <a:prstGeom prst="rect">
            <a:avLst/>
          </a:prstGeom>
          <a:noFill/>
        </p:spPr>
        <p:txBody>
          <a:bodyPr wrap="square" rtlCol="0" anchor="t">
            <a:spAutoFit/>
          </a:bodyPr>
          <a:p>
            <a:r>
              <a:rPr lang="zh-CN" altLang="en-US">
                <a:solidFill>
                  <a:srgbClr val="FF0000"/>
                </a:solidFill>
                <a:latin typeface="楷体" panose="02010609060101010101" pitchFamily="1" charset="-122"/>
                <a:ea typeface="楷体" panose="02010609060101010101" pitchFamily="1" charset="-122"/>
                <a:cs typeface="仿宋" panose="02010609060101010101" charset="-122"/>
                <a:sym typeface="+mn-ea"/>
              </a:rPr>
              <a:t>建筑装饰</a:t>
            </a:r>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已上市企业</a:t>
            </a:r>
            <a:r>
              <a:rPr lang="en-US" altLang="zh-CN">
                <a:solidFill>
                  <a:srgbClr val="000000"/>
                </a:solidFill>
                <a:latin typeface="楷体" panose="02010609060101010101" pitchFamily="1" charset="-122"/>
                <a:ea typeface="楷体" panose="02010609060101010101" pitchFamily="1" charset="-122"/>
                <a:cs typeface="仿宋" panose="02010609060101010101" charset="-122"/>
                <a:sym typeface="+mn-ea"/>
              </a:rPr>
              <a:t>9</a:t>
            </a:r>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家，全国</a:t>
            </a:r>
            <a:r>
              <a:rPr lang="en-US" altLang="zh-CN">
                <a:solidFill>
                  <a:srgbClr val="000000"/>
                </a:solidFill>
                <a:latin typeface="楷体" panose="02010609060101010101" pitchFamily="1" charset="-122"/>
                <a:ea typeface="楷体" panose="02010609060101010101" pitchFamily="1" charset="-122"/>
                <a:cs typeface="仿宋" panose="02010609060101010101" charset="-122"/>
                <a:sym typeface="+mn-ea"/>
              </a:rPr>
              <a:t>100</a:t>
            </a:r>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强占</a:t>
            </a:r>
            <a:r>
              <a:rPr lang="en-US" altLang="zh-CN">
                <a:solidFill>
                  <a:srgbClr val="000000"/>
                </a:solidFill>
                <a:latin typeface="楷体" panose="02010609060101010101" pitchFamily="1" charset="-122"/>
                <a:ea typeface="楷体" panose="02010609060101010101" pitchFamily="1" charset="-122"/>
                <a:cs typeface="仿宋" panose="02010609060101010101" charset="-122"/>
                <a:sym typeface="+mn-ea"/>
              </a:rPr>
              <a:t>48</a:t>
            </a:r>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家，中国建装看深圳，深圳看福田，有创意设计作品、资质认定、</a:t>
            </a:r>
            <a:r>
              <a:rPr lang="en-US" altLang="zh-CN">
                <a:solidFill>
                  <a:srgbClr val="000000"/>
                </a:solidFill>
                <a:latin typeface="楷体" panose="02010609060101010101" pitchFamily="1" charset="-122"/>
                <a:ea typeface="楷体" panose="02010609060101010101" pitchFamily="1" charset="-122"/>
                <a:cs typeface="仿宋" panose="02010609060101010101" charset="-122"/>
                <a:sym typeface="+mn-ea"/>
              </a:rPr>
              <a:t>R&amp;D</a:t>
            </a:r>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等</a:t>
            </a:r>
            <a:r>
              <a:rPr lang="en-US" altLang="zh-CN">
                <a:solidFill>
                  <a:srgbClr val="000000"/>
                </a:solidFill>
                <a:latin typeface="楷体" panose="02010609060101010101" pitchFamily="1" charset="-122"/>
                <a:ea typeface="楷体" panose="02010609060101010101" pitchFamily="1" charset="-122"/>
                <a:cs typeface="仿宋" panose="02010609060101010101" charset="-122"/>
                <a:sym typeface="+mn-ea"/>
              </a:rPr>
              <a:t>10</a:t>
            </a:r>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个项目支持。</a:t>
            </a:r>
            <a:endParaRPr lang="zh-CN" altLang="en-US"/>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978535" y="1641475"/>
            <a:ext cx="3620770" cy="1694180"/>
          </a:xfrm>
          <a:prstGeom prst="rect">
            <a:avLst/>
          </a:prstGeom>
          <a:noFill/>
        </p:spPr>
        <p:txBody>
          <a:bodyPr wrap="square" rtlCol="0">
            <a:spAutoFit/>
          </a:bodyPr>
          <a:lstStyle/>
          <a:p>
            <a:pPr algn="just" fontAlgn="auto">
              <a:lnSpc>
                <a:spcPts val="2500"/>
              </a:lnSpc>
            </a:pPr>
            <a:r>
              <a:rPr lang="zh-CN" altLang="en-US" sz="1500">
                <a:sym typeface="+mn-ea"/>
              </a:rPr>
              <a:t>获得安德鲁马丁室内设计奖、亚太区室内设计大奖、全国优秀工程勘察设计行业奖、中国建筑装饰设计奖等国际知名创意设计奖项和国家级行业奖项的创意设计作品，按等级给予50万元、40万元、30万元；</a:t>
            </a:r>
            <a:endParaRPr lang="zh-CN" altLang="en-US" sz="1500">
              <a:latin typeface="微软雅黑" panose="020B0503020204020204" pitchFamily="34" charset="-122"/>
              <a:ea typeface="微软雅黑" panose="020B0503020204020204" pitchFamily="34" charset="-122"/>
              <a:sym typeface="+mn-ea"/>
            </a:endParaRPr>
          </a:p>
        </p:txBody>
      </p:sp>
      <p:sp>
        <p:nvSpPr>
          <p:cNvPr id="41" name="TextBox 40"/>
          <p:cNvSpPr txBox="1"/>
          <p:nvPr/>
        </p:nvSpPr>
        <p:spPr>
          <a:xfrm>
            <a:off x="991076" y="1275398"/>
            <a:ext cx="2863215" cy="415290"/>
          </a:xfrm>
          <a:prstGeom prst="rect">
            <a:avLst/>
          </a:prstGeom>
          <a:noFill/>
        </p:spPr>
        <p:txBody>
          <a:bodyPr wrap="square" tIns="0" bIns="0" rtlCol="0" anchor="t">
            <a:spAutoFit/>
          </a:bodyPr>
          <a:lstStyle/>
          <a:p>
            <a:pPr>
              <a:lnSpc>
                <a:spcPct val="150000"/>
              </a:lnSpc>
            </a:pPr>
            <a:r>
              <a:rPr lang="zh-CN" altLang="en-US" b="1" dirty="0">
                <a:solidFill>
                  <a:srgbClr val="C00000"/>
                </a:solidFill>
                <a:sym typeface="+mn-ea"/>
              </a:rPr>
              <a:t>创意设计作品获奖支持</a:t>
            </a:r>
            <a:endParaRPr lang="zh-CN" altLang="en-US" sz="1500" b="1" dirty="0">
              <a:solidFill>
                <a:srgbClr val="C00000"/>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4" name="TextBox 43"/>
          <p:cNvSpPr txBox="1"/>
          <p:nvPr/>
        </p:nvSpPr>
        <p:spPr>
          <a:xfrm>
            <a:off x="977900" y="4020185"/>
            <a:ext cx="3646805" cy="588645"/>
          </a:xfrm>
          <a:prstGeom prst="rect">
            <a:avLst/>
          </a:prstGeom>
          <a:noFill/>
        </p:spPr>
        <p:txBody>
          <a:bodyPr wrap="square" rtlCol="0">
            <a:spAutoFit/>
          </a:bodyPr>
          <a:lstStyle/>
          <a:p>
            <a:pPr algn="just">
              <a:lnSpc>
                <a:spcPct val="120000"/>
              </a:lnSpc>
            </a:pPr>
            <a:r>
              <a:rPr lang="zh-CN" altLang="en-US" sz="1350">
                <a:sym typeface="+mn-ea"/>
              </a:rPr>
              <a:t>新认定国家一级</a:t>
            </a:r>
            <a:r>
              <a:rPr lang="en-US" altLang="zh-CN" sz="1350">
                <a:sym typeface="+mn-ea"/>
              </a:rPr>
              <a:t>(</a:t>
            </a:r>
            <a:r>
              <a:rPr lang="zh-CN" altLang="en-US" sz="1350">
                <a:sym typeface="+mn-ea"/>
              </a:rPr>
              <a:t>甲级</a:t>
            </a:r>
            <a:r>
              <a:rPr lang="en-US" altLang="zh-CN" sz="1350">
                <a:sym typeface="+mn-ea"/>
              </a:rPr>
              <a:t>)</a:t>
            </a:r>
            <a:r>
              <a:rPr lang="zh-CN" altLang="en-US" sz="1350">
                <a:sym typeface="+mn-ea"/>
              </a:rPr>
              <a:t>资质的展览设计，建筑装饰设计企业，给予20万元</a:t>
            </a:r>
            <a:r>
              <a:rPr lang="en-US" altLang="zh-CN" sz="1350">
                <a:sym typeface="+mn-ea"/>
              </a:rPr>
              <a:t>/</a:t>
            </a:r>
            <a:r>
              <a:rPr lang="zh-CN" altLang="en-US" sz="1350">
                <a:sym typeface="+mn-ea"/>
              </a:rPr>
              <a:t>个；</a:t>
            </a:r>
            <a:endParaRPr lang="zh-CN" altLang="en-US" sz="1350" b="1">
              <a:solidFill>
                <a:schemeClr val="accent2"/>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984409" y="3558540"/>
            <a:ext cx="3014663" cy="380365"/>
          </a:xfrm>
          <a:prstGeom prst="rect">
            <a:avLst/>
          </a:prstGeom>
          <a:noFill/>
        </p:spPr>
        <p:txBody>
          <a:bodyPr wrap="square" tIns="0" bIns="0" rtlCol="0" anchor="t">
            <a:spAutoFit/>
          </a:bodyPr>
          <a:lstStyle/>
          <a:p>
            <a:pPr>
              <a:lnSpc>
                <a:spcPct val="150000"/>
              </a:lnSpc>
            </a:pPr>
            <a:r>
              <a:rPr lang="zh-CN" altLang="en-US" sz="1650" b="1">
                <a:solidFill>
                  <a:srgbClr val="C00000"/>
                </a:solidFill>
                <a:latin typeface="微软雅黑" panose="020B0503020204020204" pitchFamily="34" charset="-122"/>
                <a:ea typeface="微软雅黑" panose="020B0503020204020204" pitchFamily="34" charset="-122"/>
                <a:cs typeface="华文黑体" pitchFamily="2" charset="-122"/>
              </a:rPr>
              <a:t>企业资质认定支持</a:t>
            </a:r>
            <a:endParaRPr lang="zh-CN" altLang="en-US" sz="1650" b="1">
              <a:solidFill>
                <a:srgbClr val="C00000"/>
              </a:solidFill>
              <a:latin typeface="微软雅黑" panose="020B0503020204020204" pitchFamily="34" charset="-122"/>
              <a:ea typeface="微软雅黑" panose="020B0503020204020204" pitchFamily="34" charset="-122"/>
              <a:cs typeface="华文黑体" pitchFamily="2" charset="-122"/>
            </a:endParaRPr>
          </a:p>
        </p:txBody>
      </p:sp>
      <p:cxnSp>
        <p:nvCxnSpPr>
          <p:cNvPr id="47" name="直接箭头连接符 46"/>
          <p:cNvCxnSpPr>
            <a:stCxn id="35" idx="1"/>
          </p:cNvCxnSpPr>
          <p:nvPr/>
        </p:nvCxnSpPr>
        <p:spPr>
          <a:xfrm flipV="1">
            <a:off x="800100" y="3455194"/>
            <a:ext cx="3666173" cy="9525"/>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36" idx="1"/>
          </p:cNvCxnSpPr>
          <p:nvPr/>
        </p:nvCxnSpPr>
        <p:spPr>
          <a:xfrm flipV="1">
            <a:off x="786765" y="4737259"/>
            <a:ext cx="3647123" cy="9525"/>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421154" y="1811179"/>
            <a:ext cx="3161824" cy="1198880"/>
          </a:xfrm>
          <a:prstGeom prst="rect">
            <a:avLst/>
          </a:prstGeom>
          <a:noFill/>
        </p:spPr>
        <p:txBody>
          <a:bodyPr wrap="square" rtlCol="0">
            <a:spAutoFit/>
          </a:bodyPr>
          <a:lstStyle/>
          <a:p>
            <a:pPr algn="just">
              <a:lnSpc>
                <a:spcPct val="120000"/>
              </a:lnSpc>
            </a:pPr>
            <a:r>
              <a:rPr lang="zh-CN" altLang="en-US" sz="1500">
                <a:sym typeface="+mn-ea"/>
              </a:rPr>
              <a:t>对首次纳入规模以上企业统计数据库，销售额10亿元以上的建筑装饰设计企业按销售额（营业额），最高100万元；</a:t>
            </a:r>
            <a:endParaRPr lang="zh-CN" altLang="en-US" sz="1500">
              <a:latin typeface="微软雅黑" panose="020B0503020204020204" pitchFamily="34" charset="-122"/>
              <a:ea typeface="微软雅黑" panose="020B0503020204020204" pitchFamily="34" charset="-122"/>
              <a:sym typeface="+mn-ea"/>
            </a:endParaRPr>
          </a:p>
        </p:txBody>
      </p:sp>
      <p:sp>
        <p:nvSpPr>
          <p:cNvPr id="68" name="TextBox 67"/>
          <p:cNvSpPr txBox="1"/>
          <p:nvPr/>
        </p:nvSpPr>
        <p:spPr>
          <a:xfrm>
            <a:off x="5420678" y="1464945"/>
            <a:ext cx="3482816" cy="415290"/>
          </a:xfrm>
          <a:prstGeom prst="rect">
            <a:avLst/>
          </a:prstGeom>
          <a:noFill/>
        </p:spPr>
        <p:txBody>
          <a:bodyPr wrap="square" tIns="0" bIns="0" rtlCol="0" anchor="t">
            <a:spAutoFit/>
          </a:bodyPr>
          <a:lstStyle/>
          <a:p>
            <a:pPr>
              <a:lnSpc>
                <a:spcPct val="150000"/>
              </a:lnSpc>
            </a:pPr>
            <a:r>
              <a:rPr lang="zh-CN" altLang="en-US" b="1" smtClean="0">
                <a:solidFill>
                  <a:srgbClr val="C00000"/>
                </a:solidFill>
                <a:latin typeface="微软雅黑" panose="020B0503020204020204" pitchFamily="34" charset="-122"/>
                <a:ea typeface="微软雅黑" panose="020B0503020204020204" pitchFamily="34" charset="-122"/>
                <a:cs typeface="华文黑体" pitchFamily="2" charset="-122"/>
              </a:rPr>
              <a:t>新增入库支持</a:t>
            </a:r>
            <a:endParaRPr lang="zh-CN" altLang="en-US" b="1" smtClean="0">
              <a:solidFill>
                <a:srgbClr val="C00000"/>
              </a:solidFill>
              <a:latin typeface="微软雅黑" panose="020B0503020204020204" pitchFamily="34" charset="-122"/>
              <a:ea typeface="微软雅黑" panose="020B0503020204020204" pitchFamily="34" charset="-122"/>
              <a:cs typeface="华文黑体" pitchFamily="2" charset="-122"/>
            </a:endParaRPr>
          </a:p>
        </p:txBody>
      </p:sp>
      <p:cxnSp>
        <p:nvCxnSpPr>
          <p:cNvPr id="7" name="直接箭头连接符 6"/>
          <p:cNvCxnSpPr>
            <a:stCxn id="64" idx="1"/>
          </p:cNvCxnSpPr>
          <p:nvPr/>
        </p:nvCxnSpPr>
        <p:spPr>
          <a:xfrm>
            <a:off x="5318919" y="3013234"/>
            <a:ext cx="3371850" cy="9525"/>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64"/>
          <p:cNvSpPr txBox="1"/>
          <p:nvPr/>
        </p:nvSpPr>
        <p:spPr>
          <a:xfrm>
            <a:off x="978535" y="5217160"/>
            <a:ext cx="3646805" cy="837565"/>
          </a:xfrm>
          <a:prstGeom prst="rect">
            <a:avLst/>
          </a:prstGeom>
          <a:noFill/>
        </p:spPr>
        <p:txBody>
          <a:bodyPr wrap="square" rtlCol="0">
            <a:spAutoFit/>
          </a:bodyPr>
          <a:lstStyle/>
          <a:p>
            <a:pPr algn="just">
              <a:lnSpc>
                <a:spcPct val="120000"/>
              </a:lnSpc>
            </a:pPr>
            <a:r>
              <a:rPr lang="zh-CN" altLang="en-US" sz="1350">
                <a:sym typeface="+mn-ea"/>
              </a:rPr>
              <a:t>经备案认可的国内外交易展会的，经审计按费用50%给予支持，最高20万元，且不超过企业上一年度经济贡献；</a:t>
            </a:r>
            <a:endParaRPr lang="zh-CN" altLang="en-US" sz="1350" dirty="0">
              <a:latin typeface="微软雅黑" panose="020B0503020204020204" pitchFamily="34" charset="-122"/>
              <a:ea typeface="微软雅黑" panose="020B0503020204020204" pitchFamily="34" charset="-122"/>
            </a:endParaRPr>
          </a:p>
        </p:txBody>
      </p:sp>
      <p:sp>
        <p:nvSpPr>
          <p:cNvPr id="11" name="TextBox 65"/>
          <p:cNvSpPr txBox="1"/>
          <p:nvPr/>
        </p:nvSpPr>
        <p:spPr>
          <a:xfrm>
            <a:off x="974884" y="4764881"/>
            <a:ext cx="2163128" cy="415290"/>
          </a:xfrm>
          <a:prstGeom prst="rect">
            <a:avLst/>
          </a:prstGeom>
          <a:noFill/>
        </p:spPr>
        <p:txBody>
          <a:bodyPr wrap="square" tIns="0" bIns="0" rtlCol="0" anchor="t">
            <a:spAutoFit/>
          </a:bodyPr>
          <a:lstStyle/>
          <a:p>
            <a:pPr>
              <a:lnSpc>
                <a:spcPct val="150000"/>
              </a:lnSpc>
            </a:pPr>
            <a:r>
              <a:rPr lang="zh-CN" altLang="en-US" b="1" smtClean="0">
                <a:solidFill>
                  <a:srgbClr val="C00000"/>
                </a:solidFill>
                <a:latin typeface="微软雅黑" panose="020B0503020204020204" pitchFamily="34" charset="-122"/>
                <a:ea typeface="微软雅黑" panose="020B0503020204020204" pitchFamily="34" charset="-122"/>
                <a:cs typeface="华文黑体" pitchFamily="2" charset="-122"/>
              </a:rPr>
              <a:t>市场拓展支持</a:t>
            </a:r>
            <a:endParaRPr lang="zh-CN" altLang="en-US" b="1" smtClean="0">
              <a:solidFill>
                <a:srgbClr val="C00000"/>
              </a:solidFill>
              <a:latin typeface="微软雅黑" panose="020B0503020204020204" pitchFamily="34" charset="-122"/>
              <a:ea typeface="微软雅黑" panose="020B0503020204020204" pitchFamily="34" charset="-122"/>
              <a:cs typeface="华文黑体" pitchFamily="2" charset="-122"/>
            </a:endParaRPr>
          </a:p>
        </p:txBody>
      </p:sp>
      <p:cxnSp>
        <p:nvCxnSpPr>
          <p:cNvPr id="14" name="直接箭头连接符 13"/>
          <p:cNvCxnSpPr>
            <a:stCxn id="8" idx="1"/>
          </p:cNvCxnSpPr>
          <p:nvPr/>
        </p:nvCxnSpPr>
        <p:spPr>
          <a:xfrm>
            <a:off x="786765" y="6274118"/>
            <a:ext cx="3704273" cy="9525"/>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66"/>
          <p:cNvSpPr txBox="1"/>
          <p:nvPr/>
        </p:nvSpPr>
        <p:spPr>
          <a:xfrm>
            <a:off x="5475923" y="3632835"/>
            <a:ext cx="3107055" cy="1198880"/>
          </a:xfrm>
          <a:prstGeom prst="rect">
            <a:avLst/>
          </a:prstGeom>
          <a:noFill/>
        </p:spPr>
        <p:txBody>
          <a:bodyPr wrap="square" rtlCol="0">
            <a:spAutoFit/>
          </a:bodyPr>
          <a:lstStyle/>
          <a:p>
            <a:pPr algn="just">
              <a:lnSpc>
                <a:spcPct val="120000"/>
              </a:lnSpc>
            </a:pPr>
            <a:r>
              <a:rPr lang="zh-CN" altLang="en-US" sz="1500">
                <a:sym typeface="+mn-ea"/>
              </a:rPr>
              <a:t>对纳入规模以上企业统计数据库，销售额（营业额）各季度均实现正增长，年度实现增长10%以上的，最高30万元；</a:t>
            </a:r>
            <a:endParaRPr lang="zh-CN" altLang="en-US" sz="1500" b="1">
              <a:solidFill>
                <a:schemeClr val="accent2"/>
              </a:solidFill>
              <a:latin typeface="微软雅黑" panose="020B0503020204020204" pitchFamily="34" charset="-122"/>
              <a:ea typeface="微软雅黑" panose="020B0503020204020204" pitchFamily="34" charset="-122"/>
              <a:sym typeface="+mn-ea"/>
            </a:endParaRPr>
          </a:p>
        </p:txBody>
      </p:sp>
      <p:sp>
        <p:nvSpPr>
          <p:cNvPr id="20" name="TextBox 67"/>
          <p:cNvSpPr txBox="1"/>
          <p:nvPr/>
        </p:nvSpPr>
        <p:spPr>
          <a:xfrm>
            <a:off x="5469731" y="3267075"/>
            <a:ext cx="2750820" cy="415290"/>
          </a:xfrm>
          <a:prstGeom prst="rect">
            <a:avLst/>
          </a:prstGeom>
          <a:noFill/>
        </p:spPr>
        <p:txBody>
          <a:bodyPr wrap="square" tIns="0" bIns="0" rtlCol="0" anchor="t">
            <a:spAutoFit/>
          </a:bodyPr>
          <a:lstStyle/>
          <a:p>
            <a:pPr>
              <a:lnSpc>
                <a:spcPct val="150000"/>
              </a:lnSpc>
            </a:pPr>
            <a:r>
              <a:rPr lang="zh-CN" altLang="en-US" b="1" smtClean="0">
                <a:solidFill>
                  <a:srgbClr val="C00000"/>
                </a:solidFill>
                <a:latin typeface="微软雅黑" panose="020B0503020204020204" pitchFamily="34" charset="-122"/>
                <a:ea typeface="微软雅黑" panose="020B0503020204020204" pitchFamily="34" charset="-122"/>
                <a:cs typeface="华文黑体" pitchFamily="2" charset="-122"/>
                <a:sym typeface="+mn-ea"/>
              </a:rPr>
              <a:t>年度增长支持</a:t>
            </a:r>
            <a:endParaRPr lang="zh-CN" altLang="en-US" b="1" smtClean="0">
              <a:solidFill>
                <a:srgbClr val="C00000"/>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22" name="TextBox 69"/>
          <p:cNvSpPr txBox="1"/>
          <p:nvPr/>
        </p:nvSpPr>
        <p:spPr>
          <a:xfrm>
            <a:off x="5475446" y="5193030"/>
            <a:ext cx="2844641" cy="415290"/>
          </a:xfrm>
          <a:prstGeom prst="rect">
            <a:avLst/>
          </a:prstGeom>
          <a:noFill/>
        </p:spPr>
        <p:txBody>
          <a:bodyPr wrap="square" tIns="0" bIns="0" rtlCol="0" anchor="t">
            <a:spAutoFit/>
          </a:bodyPr>
          <a:lstStyle/>
          <a:p>
            <a:pPr>
              <a:lnSpc>
                <a:spcPct val="150000"/>
              </a:lnSpc>
            </a:pPr>
            <a:r>
              <a:rPr lang="zh-CN" altLang="en-US" b="1" smtClean="0">
                <a:solidFill>
                  <a:schemeClr val="tx1"/>
                </a:solidFill>
                <a:latin typeface="微软雅黑" panose="020B0503020204020204" pitchFamily="34" charset="-122"/>
                <a:ea typeface="微软雅黑" panose="020B0503020204020204" pitchFamily="34" charset="-122"/>
                <a:cs typeface="华文黑体" pitchFamily="2" charset="-122"/>
              </a:rPr>
              <a:t>综合项目支持</a:t>
            </a:r>
            <a:endParaRPr lang="zh-CN" altLang="en-US" b="1" smtClean="0">
              <a:solidFill>
                <a:schemeClr val="tx1"/>
              </a:solidFill>
              <a:latin typeface="微软雅黑" panose="020B0503020204020204" pitchFamily="34" charset="-122"/>
              <a:ea typeface="微软雅黑" panose="020B0503020204020204" pitchFamily="34" charset="-122"/>
              <a:cs typeface="华文黑体" pitchFamily="2" charset="-122"/>
            </a:endParaRPr>
          </a:p>
        </p:txBody>
      </p:sp>
      <p:cxnSp>
        <p:nvCxnSpPr>
          <p:cNvPr id="23" name="直接箭头连接符 22"/>
          <p:cNvCxnSpPr>
            <a:stCxn id="15" idx="1"/>
          </p:cNvCxnSpPr>
          <p:nvPr/>
        </p:nvCxnSpPr>
        <p:spPr>
          <a:xfrm>
            <a:off x="5278279" y="4942999"/>
            <a:ext cx="3375660" cy="9525"/>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8" idx="1"/>
          </p:cNvCxnSpPr>
          <p:nvPr/>
        </p:nvCxnSpPr>
        <p:spPr>
          <a:xfrm>
            <a:off x="5321141" y="5959316"/>
            <a:ext cx="3373279"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5538788" y="5670709"/>
            <a:ext cx="3195161" cy="321945"/>
          </a:xfrm>
          <a:prstGeom prst="rect">
            <a:avLst/>
          </a:prstGeom>
          <a:noFill/>
        </p:spPr>
        <p:txBody>
          <a:bodyPr wrap="square" rtlCol="0">
            <a:spAutoFit/>
          </a:bodyPr>
          <a:lstStyle/>
          <a:p>
            <a:r>
              <a:rPr lang="zh-CN" altLang="en-US" sz="1500"/>
              <a:t>一事一议。</a:t>
            </a:r>
            <a:endParaRPr lang="zh-CN" altLang="en-US" sz="1500"/>
          </a:p>
        </p:txBody>
      </p:sp>
      <p:grpSp>
        <p:nvGrpSpPr>
          <p:cNvPr id="26" name="组合 25"/>
          <p:cNvGrpSpPr/>
          <p:nvPr/>
        </p:nvGrpSpPr>
        <p:grpSpPr>
          <a:xfrm>
            <a:off x="0" y="-13970"/>
            <a:ext cx="9144000" cy="845820"/>
            <a:chOff x="0" y="-22"/>
            <a:chExt cx="14400" cy="1332"/>
          </a:xfrm>
        </p:grpSpPr>
        <p:sp>
          <p:nvSpPr>
            <p:cNvPr id="27" name="矩形 26"/>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28" name="组合 27"/>
            <p:cNvGrpSpPr/>
            <p:nvPr/>
          </p:nvGrpSpPr>
          <p:grpSpPr>
            <a:xfrm>
              <a:off x="5" y="-22"/>
              <a:ext cx="1510" cy="1332"/>
              <a:chOff x="-277015" y="-44449"/>
              <a:chExt cx="1138555" cy="1079500"/>
            </a:xfrm>
          </p:grpSpPr>
          <p:sp>
            <p:nvSpPr>
              <p:cNvPr id="29" name="矩形 2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30" name="文本框 29"/>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31" name="文本框 30"/>
          <p:cNvSpPr txBox="1"/>
          <p:nvPr/>
        </p:nvSpPr>
        <p:spPr>
          <a:xfrm>
            <a:off x="1194118" y="16986"/>
            <a:ext cx="4983480" cy="506730"/>
          </a:xfrm>
          <a:prstGeom prst="rect">
            <a:avLst/>
          </a:prstGeom>
          <a:noFill/>
        </p:spPr>
        <p:txBody>
          <a:bodyPr wrap="none" rtlCol="0" anchor="t">
            <a:spAutoFit/>
          </a:bodyPr>
          <a:lstStyle/>
          <a:p>
            <a:pPr algn="l"/>
            <a:r>
              <a:rPr lang="zh-CN" sz="2700" b="1" dirty="0"/>
              <a:t>建筑装饰设计行业发展若干措施</a:t>
            </a:r>
            <a:endParaRPr lang="zh-CN" sz="2700" b="1" dirty="0"/>
          </a:p>
        </p:txBody>
      </p:sp>
      <p:sp>
        <p:nvSpPr>
          <p:cNvPr id="3" name="文本框 2"/>
          <p:cNvSpPr txBox="1"/>
          <p:nvPr>
            <p:custDataLst>
              <p:tags r:id="rId1"/>
            </p:custDataLst>
          </p:nvPr>
        </p:nvSpPr>
        <p:spPr>
          <a:xfrm rot="16200000">
            <a:off x="530943" y="364664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2"/>
            </p:custDataLst>
          </p:nvPr>
        </p:nvSpPr>
        <p:spPr>
          <a:xfrm rot="16200000">
            <a:off x="530943" y="1377791"/>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3"/>
            </p:custDataLst>
          </p:nvPr>
        </p:nvSpPr>
        <p:spPr>
          <a:xfrm rot="16200000">
            <a:off x="531578" y="486838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0" name="文本框 9"/>
          <p:cNvSpPr txBox="1"/>
          <p:nvPr>
            <p:custDataLst>
              <p:tags r:id="rId4"/>
            </p:custDataLst>
          </p:nvPr>
        </p:nvSpPr>
        <p:spPr>
          <a:xfrm rot="16200000">
            <a:off x="4920139" y="157527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259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custDataLst>
              <p:tags r:id="rId5"/>
            </p:custDataLst>
          </p:nvPr>
        </p:nvSpPr>
        <p:spPr>
          <a:xfrm rot="16200000">
            <a:off x="4920774" y="3354546"/>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260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6"/>
            </p:custDataLst>
          </p:nvPr>
        </p:nvSpPr>
        <p:spPr>
          <a:xfrm rot="16200000">
            <a:off x="4920139" y="5295741"/>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261</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0"/>
            <a:ext cx="996950" cy="6880225"/>
            <a:chOff x="131337" y="-880892"/>
            <a:chExt cx="1183803" cy="3010565"/>
          </a:xfrm>
        </p:grpSpPr>
        <p:sp>
          <p:nvSpPr>
            <p:cNvPr id="16" name="矩形 15"/>
            <p:cNvSpPr/>
            <p:nvPr/>
          </p:nvSpPr>
          <p:spPr>
            <a:xfrm>
              <a:off x="131337" y="-880892"/>
              <a:ext cx="1183803" cy="301056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5386"/>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一</a:t>
              </a:r>
              <a:endParaRPr lang="zh-CN" altLang="en-US" sz="4500" b="1" dirty="0">
                <a:solidFill>
                  <a:schemeClr val="bg1"/>
                </a:solidFill>
                <a:latin typeface="+mn-lt"/>
                <a:ea typeface="+mn-lt"/>
              </a:endParaRPr>
            </a:p>
          </p:txBody>
        </p:sp>
      </p:grpSp>
      <p:sp>
        <p:nvSpPr>
          <p:cNvPr id="8" name="文本框 7"/>
          <p:cNvSpPr txBox="1"/>
          <p:nvPr/>
        </p:nvSpPr>
        <p:spPr>
          <a:xfrm>
            <a:off x="1400651" y="3018473"/>
            <a:ext cx="6351270" cy="598805"/>
          </a:xfrm>
          <a:prstGeom prst="rect">
            <a:avLst/>
          </a:prstGeom>
          <a:noFill/>
        </p:spPr>
        <p:txBody>
          <a:bodyPr wrap="square" rtlCol="0">
            <a:spAutoFit/>
          </a:bodyPr>
          <a:lstStyle/>
          <a:p>
            <a:r>
              <a:rPr lang="zh-CN" altLang="en-US" sz="3300" b="1" dirty="0">
                <a:solidFill>
                  <a:srgbClr val="C00000"/>
                </a:solidFill>
                <a:sym typeface="+mn-ea"/>
              </a:rPr>
              <a:t>供应链产业发展</a:t>
            </a:r>
            <a:r>
              <a:rPr lang="zh-CN" altLang="en-US" sz="3300" b="1" dirty="0">
                <a:solidFill>
                  <a:schemeClr val="tx1"/>
                </a:solidFill>
                <a:sym typeface="+mn-ea"/>
              </a:rPr>
              <a:t>若干措施</a:t>
            </a:r>
            <a:endParaRPr lang="zh-CN" altLang="en-US" sz="3300" b="1" dirty="0">
              <a:solidFill>
                <a:schemeClr val="tx1"/>
              </a:solidFill>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194118" y="16986"/>
            <a:ext cx="3954780" cy="506730"/>
          </a:xfrm>
          <a:prstGeom prst="rect">
            <a:avLst/>
          </a:prstGeom>
          <a:noFill/>
        </p:spPr>
        <p:txBody>
          <a:bodyPr wrap="none" rtlCol="0" anchor="t">
            <a:spAutoFit/>
          </a:bodyPr>
          <a:lstStyle/>
          <a:p>
            <a:r>
              <a:rPr lang="zh-CN" altLang="zh-CN" sz="2700" b="1" dirty="0">
                <a:solidFill>
                  <a:schemeClr val="tx1"/>
                </a:solidFill>
                <a:latin typeface="+mn-ea"/>
                <a:sym typeface="+mn-ea"/>
              </a:rPr>
              <a:t>供应链产业发展若干措施</a:t>
            </a:r>
            <a:endParaRPr lang="zh-CN" altLang="zh-CN" sz="2700" b="1" dirty="0">
              <a:solidFill>
                <a:schemeClr val="tx1"/>
              </a:solidFill>
              <a:latin typeface="+mn-ea"/>
              <a:sym typeface="+mn-ea"/>
            </a:endParaRPr>
          </a:p>
        </p:txBody>
      </p:sp>
      <p:cxnSp>
        <p:nvCxnSpPr>
          <p:cNvPr id="21" name="ïšḻïďê-Straight Arrow Connector 20"/>
          <p:cNvCxnSpPr/>
          <p:nvPr/>
        </p:nvCxnSpPr>
        <p:spPr>
          <a:xfrm flipV="1">
            <a:off x="927100" y="3710835"/>
            <a:ext cx="7550150" cy="24130"/>
          </a:xfrm>
          <a:prstGeom prst="straightConnector1">
            <a:avLst/>
          </a:prstGeom>
          <a:noFill/>
          <a:ln w="28575" cap="flat" cmpd="sng">
            <a:solidFill>
              <a:schemeClr val="accent1">
                <a:shade val="50000"/>
              </a:schemeClr>
            </a:solidFill>
            <a:prstDash val="solid"/>
            <a:round/>
            <a:headEnd type="none" w="med" len="med"/>
            <a:tailEnd type="none" w="med" len="med"/>
          </a:ln>
        </p:spPr>
      </p:cxnSp>
      <p:cxnSp>
        <p:nvCxnSpPr>
          <p:cNvPr id="22" name="ïšḻïďê-Straight Arrow Connector 21"/>
          <p:cNvCxnSpPr/>
          <p:nvPr/>
        </p:nvCxnSpPr>
        <p:spPr>
          <a:xfrm>
            <a:off x="3271361" y="2030625"/>
            <a:ext cx="12859" cy="3096578"/>
          </a:xfrm>
          <a:prstGeom prst="straightConnector1">
            <a:avLst/>
          </a:prstGeom>
          <a:noFill/>
          <a:ln w="12700" cap="flat" cmpd="sng">
            <a:solidFill>
              <a:schemeClr val="bg1">
                <a:lumMod val="65000"/>
              </a:schemeClr>
            </a:solidFill>
            <a:prstDash val="solid"/>
            <a:round/>
            <a:headEnd type="none" w="med" len="med"/>
            <a:tailEnd type="none" w="med" len="med"/>
          </a:ln>
        </p:spPr>
      </p:cxnSp>
      <p:cxnSp>
        <p:nvCxnSpPr>
          <p:cNvPr id="23" name="ïšḻïďê-Straight Arrow Connector 22"/>
          <p:cNvCxnSpPr/>
          <p:nvPr/>
        </p:nvCxnSpPr>
        <p:spPr>
          <a:xfrm>
            <a:off x="5958364" y="2003003"/>
            <a:ext cx="11906" cy="3124200"/>
          </a:xfrm>
          <a:prstGeom prst="straightConnector1">
            <a:avLst/>
          </a:prstGeom>
          <a:noFill/>
          <a:ln w="22225" cap="flat" cmpd="sng">
            <a:solidFill>
              <a:schemeClr val="bg1">
                <a:lumMod val="65000"/>
              </a:schemeClr>
            </a:solidFill>
            <a:prstDash val="solid"/>
            <a:miter lim="800000"/>
            <a:headEnd type="none" w="med" len="med"/>
            <a:tailEnd type="none" w="med" len="med"/>
          </a:ln>
        </p:spPr>
      </p:cxnSp>
      <p:grpSp>
        <p:nvGrpSpPr>
          <p:cNvPr id="31" name="组合 30"/>
          <p:cNvGrpSpPr/>
          <p:nvPr/>
        </p:nvGrpSpPr>
        <p:grpSpPr>
          <a:xfrm>
            <a:off x="833987" y="2039714"/>
            <a:ext cx="2252113" cy="1409623"/>
            <a:chOff x="1111983" y="2035217"/>
            <a:chExt cx="3002817" cy="1879497"/>
          </a:xfrm>
        </p:grpSpPr>
        <p:sp>
          <p:nvSpPr>
            <p:cNvPr id="29" name="矩形 28"/>
            <p:cNvSpPr/>
            <p:nvPr/>
          </p:nvSpPr>
          <p:spPr>
            <a:xfrm>
              <a:off x="1111983" y="2593068"/>
              <a:ext cx="3002817" cy="1321646"/>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综合贡献</a:t>
              </a:r>
              <a:r>
                <a:rPr lang="en-US" altLang="zh-CN"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200</a:t>
              </a: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万以上</a:t>
              </a:r>
              <a:r>
                <a:rPr lang="en-US" altLang="zh-CN"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a:t>
              </a: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或进出口额</a:t>
              </a:r>
              <a:r>
                <a:rPr lang="en-US" altLang="zh-CN"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10</a:t>
              </a: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亿元以上：</a:t>
              </a:r>
              <a:endPar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a:p>
              <a:pPr algn="just">
                <a:lnSpc>
                  <a:spcPct val="130000"/>
                </a:lnSpc>
              </a:pP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最高300万元/年；</a:t>
              </a:r>
              <a:endPar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30" name="矩形 29"/>
            <p:cNvSpPr/>
            <p:nvPr/>
          </p:nvSpPr>
          <p:spPr>
            <a:xfrm>
              <a:off x="1915479" y="2035217"/>
              <a:ext cx="2084387" cy="564727"/>
            </a:xfrm>
            <a:prstGeom prst="rect">
              <a:avLst/>
            </a:prstGeom>
          </p:spPr>
          <p:txBody>
            <a:bodyPr wrap="square">
              <a:spAutoFit/>
              <a:scene3d>
                <a:camera prst="orthographicFront"/>
                <a:lightRig rig="threePt" dir="t"/>
              </a:scene3d>
              <a:sp3d contourW="12700"/>
            </a:bodyPr>
            <a:lstStyle/>
            <a:p>
              <a:pPr algn="l">
                <a:lnSpc>
                  <a:spcPct val="120000"/>
                </a:lnSpc>
              </a:pPr>
              <a:r>
                <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rPr>
                <a:t>供应链经营</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32" name="组合 31"/>
          <p:cNvGrpSpPr/>
          <p:nvPr/>
        </p:nvGrpSpPr>
        <p:grpSpPr>
          <a:xfrm>
            <a:off x="3620243" y="2039714"/>
            <a:ext cx="2252113" cy="1109903"/>
            <a:chOff x="1111983" y="2035217"/>
            <a:chExt cx="3002817" cy="1479871"/>
          </a:xfrm>
        </p:grpSpPr>
        <p:sp>
          <p:nvSpPr>
            <p:cNvPr id="33" name="矩形 32"/>
            <p:cNvSpPr/>
            <p:nvPr/>
          </p:nvSpPr>
          <p:spPr>
            <a:xfrm>
              <a:off x="1111983" y="2593068"/>
              <a:ext cx="3002817" cy="922020"/>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购置，最高</a:t>
              </a: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500万元/年;</a:t>
              </a:r>
              <a:endPar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endParaRPr>
            </a:p>
            <a:p>
              <a:pPr algn="just">
                <a:lnSpc>
                  <a:spcPct val="130000"/>
                </a:lnSpc>
              </a:pP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租赁，最高</a:t>
              </a: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200万元/年；</a:t>
              </a:r>
              <a:endPar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34" name="矩形 33"/>
            <p:cNvSpPr/>
            <p:nvPr/>
          </p:nvSpPr>
          <p:spPr>
            <a:xfrm>
              <a:off x="1915479" y="2035217"/>
              <a:ext cx="2084387" cy="491067"/>
            </a:xfrm>
            <a:prstGeom prst="rect">
              <a:avLst/>
            </a:prstGeom>
          </p:spPr>
          <p:txBody>
            <a:bodyPr wrap="square">
              <a:spAutoFit/>
              <a:scene3d>
                <a:camera prst="orthographicFront"/>
                <a:lightRig rig="threePt" dir="t"/>
              </a:scene3d>
              <a:sp3d contourW="12700"/>
            </a:bodyPr>
            <a:lstStyle/>
            <a:p>
              <a:pPr algn="l"/>
              <a:r>
                <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rPr>
                <a:t>办公用房支持</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35" name="组合 34"/>
          <p:cNvGrpSpPr/>
          <p:nvPr/>
        </p:nvGrpSpPr>
        <p:grpSpPr>
          <a:xfrm>
            <a:off x="6412022" y="2000185"/>
            <a:ext cx="2436495" cy="1409859"/>
            <a:chOff x="1346868" y="2035217"/>
            <a:chExt cx="3248660" cy="1879812"/>
          </a:xfrm>
        </p:grpSpPr>
        <p:sp>
          <p:nvSpPr>
            <p:cNvPr id="36" name="矩形 35"/>
            <p:cNvSpPr/>
            <p:nvPr/>
          </p:nvSpPr>
          <p:spPr>
            <a:xfrm>
              <a:off x="1346868" y="2593382"/>
              <a:ext cx="3248660" cy="1321647"/>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购置，</a:t>
              </a: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最高300万元/年;</a:t>
              </a:r>
              <a:endPar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endParaRPr>
            </a:p>
            <a:p>
              <a:pPr algn="just">
                <a:lnSpc>
                  <a:spcPct val="130000"/>
                </a:lnSpc>
              </a:pP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租赁，</a:t>
              </a: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最高50万元/年;</a:t>
              </a:r>
              <a:endPar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endParaRPr>
            </a:p>
            <a:p>
              <a:pPr algn="just">
                <a:lnSpc>
                  <a:spcPct val="130000"/>
                </a:lnSpc>
              </a:pP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自建，</a:t>
              </a: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最高300万元；</a:t>
              </a:r>
              <a:endParaRPr lang="zh-CN" altLang="en-US" sz="1500"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37" name="矩形 36"/>
            <p:cNvSpPr/>
            <p:nvPr/>
          </p:nvSpPr>
          <p:spPr>
            <a:xfrm>
              <a:off x="1915479" y="2035217"/>
              <a:ext cx="2084387" cy="491067"/>
            </a:xfrm>
            <a:prstGeom prst="rect">
              <a:avLst/>
            </a:prstGeom>
          </p:spPr>
          <p:txBody>
            <a:bodyPr wrap="square">
              <a:spAutoFit/>
              <a:scene3d>
                <a:camera prst="orthographicFront"/>
                <a:lightRig rig="threePt" dir="t"/>
              </a:scene3d>
              <a:sp3d contourW="12700"/>
            </a:bodyPr>
            <a:lstStyle/>
            <a:p>
              <a:pPr algn="l"/>
              <a:r>
                <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rPr>
                <a:t>自用仓库支持</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38" name="组合 37"/>
          <p:cNvGrpSpPr/>
          <p:nvPr/>
        </p:nvGrpSpPr>
        <p:grpSpPr>
          <a:xfrm>
            <a:off x="920115" y="3994101"/>
            <a:ext cx="2166461" cy="764311"/>
            <a:chOff x="1111983" y="1862629"/>
            <a:chExt cx="3002817" cy="1745662"/>
          </a:xfrm>
        </p:grpSpPr>
        <p:sp>
          <p:nvSpPr>
            <p:cNvPr id="39" name="矩形 38"/>
            <p:cNvSpPr/>
            <p:nvPr/>
          </p:nvSpPr>
          <p:spPr>
            <a:xfrm>
              <a:off x="1111983" y="2767106"/>
              <a:ext cx="3002817" cy="84118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最高</a:t>
              </a:r>
              <a:r>
                <a:rPr lang="en-US" altLang="zh-CN"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100</a:t>
              </a: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万元</a:t>
              </a: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（备案）；</a:t>
              </a:r>
              <a:endPar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40" name="矩形 39"/>
            <p:cNvSpPr/>
            <p:nvPr/>
          </p:nvSpPr>
          <p:spPr>
            <a:xfrm>
              <a:off x="1910198" y="1862629"/>
              <a:ext cx="2084387" cy="841185"/>
            </a:xfrm>
            <a:prstGeom prst="rect">
              <a:avLst/>
            </a:prstGeom>
          </p:spPr>
          <p:txBody>
            <a:bodyPr wrap="square">
              <a:spAutoFit/>
              <a:scene3d>
                <a:camera prst="orthographicFront"/>
                <a:lightRig rig="threePt" dir="t"/>
              </a:scene3d>
              <a:sp3d contourW="12700"/>
            </a:bodyPr>
            <a:lstStyle/>
            <a:p>
              <a:pPr algn="l"/>
              <a:r>
                <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rPr>
                <a:t>专项活动</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41" name="组合 40"/>
          <p:cNvGrpSpPr/>
          <p:nvPr/>
        </p:nvGrpSpPr>
        <p:grpSpPr>
          <a:xfrm>
            <a:off x="3547853" y="3994109"/>
            <a:ext cx="2238302" cy="1185545"/>
            <a:chOff x="1015463" y="1934464"/>
            <a:chExt cx="2984403" cy="1580726"/>
          </a:xfrm>
        </p:grpSpPr>
        <p:sp>
          <p:nvSpPr>
            <p:cNvPr id="42" name="矩形 41"/>
            <p:cNvSpPr/>
            <p:nvPr/>
          </p:nvSpPr>
          <p:spPr>
            <a:xfrm>
              <a:off x="1015463" y="2593170"/>
              <a:ext cx="2470574" cy="922020"/>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进出口额</a:t>
              </a:r>
              <a:r>
                <a:rPr lang="en-US" altLang="zh-CN"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3500</a:t>
              </a: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万元：</a:t>
              </a: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最高300万元；</a:t>
              </a:r>
              <a:endPar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43" name="矩形 42"/>
            <p:cNvSpPr/>
            <p:nvPr/>
          </p:nvSpPr>
          <p:spPr>
            <a:xfrm>
              <a:off x="1915479" y="1934464"/>
              <a:ext cx="2084387" cy="491067"/>
            </a:xfrm>
            <a:prstGeom prst="rect">
              <a:avLst/>
            </a:prstGeom>
          </p:spPr>
          <p:txBody>
            <a:bodyPr wrap="square">
              <a:spAutoFit/>
              <a:scene3d>
                <a:camera prst="orthographicFront"/>
                <a:lightRig rig="threePt" dir="t"/>
              </a:scene3d>
              <a:sp3d contourW="12700"/>
            </a:bodyPr>
            <a:lstStyle/>
            <a:p>
              <a:pPr algn="l"/>
              <a:r>
                <a:rPr lang="zh-CN" altLang="en-US" b="1" dirty="0">
                  <a:latin typeface="Calibri" panose="020F0502020204030204" pitchFamily="2" charset="-128"/>
                  <a:ea typeface="微软雅黑" panose="020B0503020204020204" pitchFamily="34" charset="-122"/>
                  <a:sym typeface="Calibri" panose="020F0502020204030204" pitchFamily="2" charset="-128"/>
                </a:rPr>
                <a:t>贷款贴息</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44" name="组合 43"/>
          <p:cNvGrpSpPr/>
          <p:nvPr/>
        </p:nvGrpSpPr>
        <p:grpSpPr>
          <a:xfrm>
            <a:off x="6235853" y="3994109"/>
            <a:ext cx="2241477" cy="1185544"/>
            <a:chOff x="1111983" y="1934464"/>
            <a:chExt cx="2988636" cy="1580726"/>
          </a:xfrm>
        </p:grpSpPr>
        <p:sp>
          <p:nvSpPr>
            <p:cNvPr id="45" name="矩形 44"/>
            <p:cNvSpPr/>
            <p:nvPr/>
          </p:nvSpPr>
          <p:spPr>
            <a:xfrm>
              <a:off x="1111983" y="2593170"/>
              <a:ext cx="2420620" cy="922020"/>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500" b="1" dirty="0">
                  <a:solidFill>
                    <a:schemeClr val="tx1"/>
                  </a:solidFill>
                  <a:latin typeface="Calibri" panose="020F0502020204030204" pitchFamily="2" charset="-128"/>
                  <a:ea typeface="微软雅黑" panose="020B0503020204020204" pitchFamily="34" charset="-122"/>
                  <a:sym typeface="Calibri" panose="020F0502020204030204" pitchFamily="2" charset="-128"/>
                </a:rPr>
                <a:t>供应链总部基地</a:t>
              </a:r>
              <a:r>
                <a:rPr lang="zh-CN" altLang="en-US" sz="1500" dirty="0">
                  <a:solidFill>
                    <a:schemeClr val="tx1"/>
                  </a:solidFill>
                  <a:latin typeface="Calibri" panose="020F0502020204030204" pitchFamily="2" charset="-128"/>
                  <a:ea typeface="微软雅黑" panose="020B0503020204020204" pitchFamily="34" charset="-122"/>
                  <a:sym typeface="Calibri" panose="020F0502020204030204" pitchFamily="2" charset="-128"/>
                </a:rPr>
                <a:t>：</a:t>
              </a:r>
              <a:r>
                <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rPr>
                <a:t>“一事一议”</a:t>
              </a:r>
              <a:endParaRPr lang="zh-CN" altLang="en-US" sz="1500" b="1" dirty="0">
                <a:solidFill>
                  <a:schemeClr val="accent2"/>
                </a:solidFill>
                <a:latin typeface="Calibri" panose="020F0502020204030204" pitchFamily="2" charset="-128"/>
                <a:ea typeface="微软雅黑" panose="020B0503020204020204" pitchFamily="34" charset="-122"/>
                <a:sym typeface="Calibri" panose="020F0502020204030204" pitchFamily="2" charset="-128"/>
              </a:endParaRPr>
            </a:p>
          </p:txBody>
        </p:sp>
        <p:sp>
          <p:nvSpPr>
            <p:cNvPr id="46" name="矩形 45"/>
            <p:cNvSpPr/>
            <p:nvPr/>
          </p:nvSpPr>
          <p:spPr>
            <a:xfrm>
              <a:off x="2016232" y="1934464"/>
              <a:ext cx="2084387" cy="491067"/>
            </a:xfrm>
            <a:prstGeom prst="rect">
              <a:avLst/>
            </a:prstGeom>
          </p:spPr>
          <p:txBody>
            <a:bodyPr wrap="square">
              <a:spAutoFit/>
              <a:scene3d>
                <a:camera prst="orthographicFront"/>
                <a:lightRig rig="threePt" dir="t"/>
              </a:scene3d>
              <a:sp3d contourW="12700"/>
            </a:bodyPr>
            <a:lstStyle/>
            <a:p>
              <a:pPr algn="l"/>
              <a:r>
                <a:rPr lang="zh-CN" altLang="en-US" b="1" dirty="0">
                  <a:latin typeface="Calibri" panose="020F0502020204030204" pitchFamily="2" charset="-128"/>
                  <a:ea typeface="微软雅黑" panose="020B0503020204020204" pitchFamily="34" charset="-122"/>
                  <a:sym typeface="Calibri" panose="020F0502020204030204" pitchFamily="2" charset="-128"/>
                </a:rPr>
                <a:t>特殊项目</a:t>
              </a: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5" name="组合 4"/>
          <p:cNvGrpSpPr/>
          <p:nvPr/>
        </p:nvGrpSpPr>
        <p:grpSpPr>
          <a:xfrm>
            <a:off x="0" y="-13970"/>
            <a:ext cx="9144000" cy="845820"/>
            <a:chOff x="0" y="-22"/>
            <a:chExt cx="14400" cy="1332"/>
          </a:xfrm>
        </p:grpSpPr>
        <p:sp>
          <p:nvSpPr>
            <p:cNvPr id="6" name="矩形 5"/>
            <p:cNvSpPr/>
            <p:nvPr/>
          </p:nvSpPr>
          <p:spPr>
            <a:xfrm flipV="1">
              <a:off x="0" y="729"/>
              <a:ext cx="14400" cy="96"/>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0" name="组合 9"/>
            <p:cNvGrpSpPr/>
            <p:nvPr/>
          </p:nvGrpSpPr>
          <p:grpSpPr>
            <a:xfrm>
              <a:off x="5" y="-22"/>
              <a:ext cx="1510" cy="1332"/>
              <a:chOff x="-277015" y="-44449"/>
              <a:chExt cx="1138555" cy="1079500"/>
            </a:xfrm>
          </p:grpSpPr>
          <p:sp>
            <p:nvSpPr>
              <p:cNvPr id="12" name="矩形 11"/>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3" name="文本框 12"/>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一</a:t>
                </a:r>
                <a:endParaRPr lang="zh-CN" altLang="en-US" sz="3600" b="1" i="1" dirty="0">
                  <a:solidFill>
                    <a:schemeClr val="bg1"/>
                  </a:solidFill>
                  <a:latin typeface="+mn-lt"/>
                  <a:ea typeface="+mn-lt"/>
                </a:endParaRPr>
              </a:p>
            </p:txBody>
          </p:sp>
        </p:grpSp>
      </p:grpSp>
      <p:sp>
        <p:nvSpPr>
          <p:cNvPr id="3" name="文本框 2"/>
          <p:cNvSpPr txBox="1"/>
          <p:nvPr>
            <p:custDataLst>
              <p:tags r:id="rId1"/>
            </p:custDataLst>
          </p:nvPr>
        </p:nvSpPr>
        <p:spPr>
          <a:xfrm rot="16200000">
            <a:off x="989013" y="2069597"/>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174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7" name="文本框 6"/>
          <p:cNvSpPr txBox="1"/>
          <p:nvPr>
            <p:custDataLst>
              <p:tags r:id="rId2"/>
            </p:custDataLst>
          </p:nvPr>
        </p:nvSpPr>
        <p:spPr>
          <a:xfrm rot="16200000">
            <a:off x="3319952" y="2468593"/>
            <a:ext cx="395288" cy="449580"/>
          </a:xfrm>
          <a:prstGeom prst="rect">
            <a:avLst/>
          </a:prstGeom>
          <a:noFill/>
        </p:spPr>
        <p:txBody>
          <a:bodyPr vert="eaVert" wrap="square" lIns="0" tIns="0" rIns="0" bIns="0" rtlCol="0">
            <a:normAutofit/>
          </a:bodyPr>
          <a:lstStyle/>
          <a:p>
            <a:pPr indent="0" algn="l">
              <a:buNone/>
            </a:pPr>
            <a:r>
              <a:rPr lang="en-US" altLang="zh-CN" sz="1600" b="1" dirty="0" smtClean="0">
                <a:gradFill>
                  <a:gsLst>
                    <a:gs pos="0">
                      <a:srgbClr val="FFC000"/>
                    </a:gs>
                    <a:gs pos="100000">
                      <a:srgbClr val="C00000"/>
                    </a:gs>
                  </a:gsLst>
                  <a:lin ang="10800000" scaled="0"/>
                </a:gradFill>
                <a:sym typeface="Arial" panose="020B0604020202020204" pitchFamily="34" charset="0"/>
              </a:rPr>
              <a:t>175</a:t>
            </a:r>
            <a:endParaRPr lang="en-US" altLang="zh-CN" sz="1600" b="1" dirty="0">
              <a:gradFill>
                <a:gsLst>
                  <a:gs pos="0">
                    <a:srgbClr val="FFC000"/>
                  </a:gs>
                  <a:gs pos="100000">
                    <a:srgbClr val="C00000"/>
                  </a:gs>
                </a:gsLst>
                <a:lin ang="10800000" scaled="0"/>
              </a:gradFill>
              <a:sym typeface="Arial" panose="020B0604020202020204" pitchFamily="34" charset="0"/>
            </a:endParaRPr>
          </a:p>
        </p:txBody>
      </p:sp>
      <p:sp>
        <p:nvSpPr>
          <p:cNvPr id="11" name="文本框 10"/>
          <p:cNvSpPr txBox="1"/>
          <p:nvPr>
            <p:custDataLst>
              <p:tags r:id="rId3"/>
            </p:custDataLst>
          </p:nvPr>
        </p:nvSpPr>
        <p:spPr>
          <a:xfrm rot="16200000">
            <a:off x="6262688" y="4066014"/>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181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6" name="文本框 15"/>
          <p:cNvSpPr txBox="1"/>
          <p:nvPr>
            <p:custDataLst>
              <p:tags r:id="rId4"/>
            </p:custDataLst>
          </p:nvPr>
        </p:nvSpPr>
        <p:spPr>
          <a:xfrm rot="16200000">
            <a:off x="3647123" y="4066014"/>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181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8" name="文本框 17"/>
          <p:cNvSpPr txBox="1"/>
          <p:nvPr>
            <p:custDataLst>
              <p:tags r:id="rId5"/>
            </p:custDataLst>
          </p:nvPr>
        </p:nvSpPr>
        <p:spPr>
          <a:xfrm rot="16200000">
            <a:off x="1013778" y="4066014"/>
            <a:ext cx="395288" cy="449580"/>
          </a:xfrm>
          <a:prstGeom prst="rect">
            <a:avLst/>
          </a:prstGeom>
          <a:noFill/>
        </p:spPr>
        <p:txBody>
          <a:bodyPr vert="eaVert" wrap="square" lIns="0" tIns="0" rIns="0" bIns="0" rtlCol="0">
            <a:normAutofit/>
          </a:bodyPr>
          <a:lstStyle/>
          <a:p>
            <a:pPr indent="0" algn="l">
              <a:buNone/>
            </a:pPr>
            <a:r>
              <a:rPr lang="en-US" altLang="zh-CN" b="1" dirty="0" smtClean="0">
                <a:gradFill>
                  <a:gsLst>
                    <a:gs pos="0">
                      <a:srgbClr val="FFC000"/>
                    </a:gs>
                    <a:gs pos="100000">
                      <a:srgbClr val="C00000"/>
                    </a:gs>
                  </a:gsLst>
                  <a:lin ang="10800000" scaled="0"/>
                </a:gradFill>
                <a:sym typeface="Arial" panose="020B0604020202020204" pitchFamily="34" charset="0"/>
              </a:rPr>
              <a:t>180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7" name="文本框 6"/>
          <p:cNvSpPr txBox="1"/>
          <p:nvPr>
            <p:custDataLst>
              <p:tags r:id="rId6"/>
            </p:custDataLst>
          </p:nvPr>
        </p:nvSpPr>
        <p:spPr>
          <a:xfrm rot="16200000">
            <a:off x="3321350" y="2822329"/>
            <a:ext cx="395288" cy="449580"/>
          </a:xfrm>
          <a:prstGeom prst="rect">
            <a:avLst/>
          </a:prstGeom>
          <a:noFill/>
        </p:spPr>
        <p:txBody>
          <a:bodyPr vert="eaVert" wrap="square" lIns="0" tIns="0" rIns="0" bIns="0" rtlCol="0">
            <a:normAutofit/>
          </a:bodyPr>
          <a:lstStyle/>
          <a:p>
            <a:pPr indent="0" algn="l">
              <a:buNone/>
            </a:pPr>
            <a:r>
              <a:rPr lang="en-US" altLang="zh-CN" sz="1600" b="1" dirty="0" smtClean="0">
                <a:gradFill>
                  <a:gsLst>
                    <a:gs pos="0">
                      <a:srgbClr val="FFC000"/>
                    </a:gs>
                    <a:gs pos="100000">
                      <a:srgbClr val="C00000"/>
                    </a:gs>
                  </a:gsLst>
                  <a:lin ang="10800000" scaled="0"/>
                </a:gradFill>
                <a:sym typeface="Arial" panose="020B0604020202020204" pitchFamily="34" charset="0"/>
              </a:rPr>
              <a:t>176</a:t>
            </a:r>
            <a:endParaRPr lang="en-US" altLang="zh-CN" sz="1600" b="1" dirty="0">
              <a:gradFill>
                <a:gsLst>
                  <a:gs pos="0">
                    <a:srgbClr val="FFC000"/>
                  </a:gs>
                  <a:gs pos="100000">
                    <a:srgbClr val="C00000"/>
                  </a:gs>
                </a:gsLst>
                <a:lin ang="10800000" scaled="0"/>
              </a:gradFill>
              <a:sym typeface="Arial" panose="020B0604020202020204" pitchFamily="34" charset="0"/>
            </a:endParaRPr>
          </a:p>
        </p:txBody>
      </p:sp>
      <p:sp>
        <p:nvSpPr>
          <p:cNvPr id="48" name="文本框 8"/>
          <p:cNvSpPr txBox="1"/>
          <p:nvPr>
            <p:custDataLst>
              <p:tags r:id="rId7"/>
            </p:custDataLst>
          </p:nvPr>
        </p:nvSpPr>
        <p:spPr>
          <a:xfrm rot="16200000">
            <a:off x="6071139" y="2484631"/>
            <a:ext cx="395288" cy="449580"/>
          </a:xfrm>
          <a:prstGeom prst="rect">
            <a:avLst/>
          </a:prstGeom>
          <a:noFill/>
        </p:spPr>
        <p:txBody>
          <a:bodyPr vert="eaVert" wrap="square" lIns="0" tIns="0" rIns="0" bIns="0" rtlCol="0">
            <a:normAutofit/>
          </a:bodyPr>
          <a:lstStyle/>
          <a:p>
            <a:pPr indent="0" algn="l">
              <a:buNone/>
            </a:pPr>
            <a:r>
              <a:rPr lang="en-US" altLang="zh-CN" sz="1600" b="1" dirty="0" smtClean="0">
                <a:gradFill>
                  <a:gsLst>
                    <a:gs pos="0">
                      <a:srgbClr val="FFC000"/>
                    </a:gs>
                    <a:gs pos="100000">
                      <a:srgbClr val="C00000"/>
                    </a:gs>
                  </a:gsLst>
                  <a:lin ang="10800000" scaled="0"/>
                </a:gradFill>
                <a:sym typeface="Arial" panose="020B0604020202020204" pitchFamily="34" charset="0"/>
              </a:rPr>
              <a:t>177</a:t>
            </a:r>
            <a:endParaRPr lang="en-US" altLang="zh-CN" sz="1600" b="1" dirty="0">
              <a:gradFill>
                <a:gsLst>
                  <a:gs pos="0">
                    <a:srgbClr val="FFC000"/>
                  </a:gs>
                  <a:gs pos="100000">
                    <a:srgbClr val="C00000"/>
                  </a:gs>
                </a:gsLst>
                <a:lin ang="10800000" scaled="0"/>
              </a:gradFill>
              <a:sym typeface="Arial" panose="020B0604020202020204" pitchFamily="34" charset="0"/>
            </a:endParaRPr>
          </a:p>
        </p:txBody>
      </p:sp>
      <p:sp>
        <p:nvSpPr>
          <p:cNvPr id="50" name="文本框 8"/>
          <p:cNvSpPr txBox="1"/>
          <p:nvPr>
            <p:custDataLst>
              <p:tags r:id="rId8"/>
            </p:custDataLst>
          </p:nvPr>
        </p:nvSpPr>
        <p:spPr>
          <a:xfrm rot="16200000">
            <a:off x="6080926" y="2804811"/>
            <a:ext cx="395288" cy="449580"/>
          </a:xfrm>
          <a:prstGeom prst="rect">
            <a:avLst/>
          </a:prstGeom>
          <a:noFill/>
        </p:spPr>
        <p:txBody>
          <a:bodyPr vert="eaVert" wrap="square" lIns="0" tIns="0" rIns="0" bIns="0" rtlCol="0">
            <a:normAutofit/>
          </a:bodyPr>
          <a:lstStyle/>
          <a:p>
            <a:pPr indent="0" algn="l">
              <a:buNone/>
            </a:pPr>
            <a:r>
              <a:rPr lang="en-US" altLang="zh-CN" sz="1600" b="1" dirty="0" smtClean="0">
                <a:gradFill>
                  <a:gsLst>
                    <a:gs pos="0">
                      <a:srgbClr val="FFC000"/>
                    </a:gs>
                    <a:gs pos="100000">
                      <a:srgbClr val="C00000"/>
                    </a:gs>
                  </a:gsLst>
                  <a:lin ang="10800000" scaled="0"/>
                </a:gradFill>
                <a:sym typeface="Arial" panose="020B0604020202020204" pitchFamily="34" charset="0"/>
              </a:rPr>
              <a:t>178</a:t>
            </a:r>
            <a:endParaRPr lang="en-US" altLang="zh-CN" sz="1600" b="1" dirty="0">
              <a:gradFill>
                <a:gsLst>
                  <a:gs pos="0">
                    <a:srgbClr val="FFC000"/>
                  </a:gs>
                  <a:gs pos="100000">
                    <a:srgbClr val="C00000"/>
                  </a:gs>
                </a:gsLst>
                <a:lin ang="10800000" scaled="0"/>
              </a:gradFill>
              <a:sym typeface="Arial" panose="020B0604020202020204" pitchFamily="34" charset="0"/>
            </a:endParaRPr>
          </a:p>
        </p:txBody>
      </p:sp>
      <p:sp>
        <p:nvSpPr>
          <p:cNvPr id="51" name="文本框 8"/>
          <p:cNvSpPr txBox="1"/>
          <p:nvPr>
            <p:custDataLst>
              <p:tags r:id="rId9"/>
            </p:custDataLst>
          </p:nvPr>
        </p:nvSpPr>
        <p:spPr>
          <a:xfrm rot="16200000">
            <a:off x="6097704" y="3106815"/>
            <a:ext cx="395288" cy="449580"/>
          </a:xfrm>
          <a:prstGeom prst="rect">
            <a:avLst/>
          </a:prstGeom>
          <a:noFill/>
        </p:spPr>
        <p:txBody>
          <a:bodyPr vert="eaVert" wrap="square" lIns="0" tIns="0" rIns="0" bIns="0" rtlCol="0">
            <a:normAutofit/>
          </a:bodyPr>
          <a:lstStyle/>
          <a:p>
            <a:pPr indent="0" algn="l">
              <a:buNone/>
            </a:pPr>
            <a:r>
              <a:rPr lang="en-US" altLang="zh-CN" sz="1600" b="1" dirty="0" smtClean="0">
                <a:gradFill>
                  <a:gsLst>
                    <a:gs pos="0">
                      <a:srgbClr val="FFC000"/>
                    </a:gs>
                    <a:gs pos="100000">
                      <a:srgbClr val="C00000"/>
                    </a:gs>
                  </a:gsLst>
                  <a:lin ang="10800000" scaled="0"/>
                </a:gradFill>
                <a:sym typeface="Arial" panose="020B0604020202020204" pitchFamily="34" charset="0"/>
              </a:rPr>
              <a:t>179</a:t>
            </a:r>
            <a:endParaRPr lang="en-US" altLang="zh-CN" sz="1600"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nvSpPr>
        <p:spPr>
          <a:xfrm>
            <a:off x="1181735" y="939165"/>
            <a:ext cx="7646035" cy="645160"/>
          </a:xfrm>
          <a:prstGeom prst="rect">
            <a:avLst/>
          </a:prstGeom>
          <a:noFill/>
        </p:spPr>
        <p:txBody>
          <a:bodyPr wrap="square" rtlCol="0" anchor="t">
            <a:spAutoFit/>
          </a:bodyPr>
          <a:p>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福田区集聚全国</a:t>
            </a:r>
            <a:r>
              <a:rPr lang="en-US" altLang="zh-CN">
                <a:solidFill>
                  <a:srgbClr val="000000"/>
                </a:solidFill>
                <a:latin typeface="楷体" panose="02010609060101010101" pitchFamily="1" charset="-122"/>
                <a:ea typeface="楷体" panose="02010609060101010101" pitchFamily="1" charset="-122"/>
                <a:cs typeface="仿宋" panose="02010609060101010101" charset="-122"/>
                <a:sym typeface="+mn-ea"/>
              </a:rPr>
              <a:t>70%</a:t>
            </a:r>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供应链企业，如普路通、信利康、朗华等公司，自用仓库、办公用房、贷款贴息等</a:t>
            </a:r>
            <a:r>
              <a:rPr lang="en-US" altLang="zh-CN">
                <a:solidFill>
                  <a:srgbClr val="000000"/>
                </a:solidFill>
                <a:latin typeface="楷体" panose="02010609060101010101" pitchFamily="1" charset="-122"/>
                <a:ea typeface="楷体" panose="02010609060101010101" pitchFamily="1" charset="-122"/>
                <a:cs typeface="仿宋" panose="02010609060101010101" charset="-122"/>
                <a:sym typeface="+mn-ea"/>
              </a:rPr>
              <a:t>10</a:t>
            </a:r>
            <a:r>
              <a:rPr lang="zh-CN" altLang="en-US">
                <a:solidFill>
                  <a:srgbClr val="000000"/>
                </a:solidFill>
                <a:latin typeface="楷体" panose="02010609060101010101" pitchFamily="1" charset="-122"/>
                <a:ea typeface="楷体" panose="02010609060101010101" pitchFamily="1" charset="-122"/>
                <a:cs typeface="仿宋" panose="02010609060101010101" charset="-122"/>
                <a:sym typeface="+mn-ea"/>
              </a:rPr>
              <a:t>个项目。</a:t>
            </a:r>
            <a:endParaRPr lang="zh-CN" alt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2" descr="C:\Users\ouyang\Desktop\中国建筑装饰产业发展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2225"/>
            <a:ext cx="9144000" cy="683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563495" y="2529205"/>
            <a:ext cx="3230880" cy="706755"/>
          </a:xfrm>
          <a:prstGeom prst="rect">
            <a:avLst/>
          </a:prstGeom>
          <a:noFill/>
        </p:spPr>
        <p:txBody>
          <a:bodyPr wrap="none" rtlCol="0">
            <a:spAutoFit/>
          </a:bodyPr>
          <a:p>
            <a:pPr algn="l"/>
            <a:r>
              <a:rPr lang="zh-CN" altLang="en-US" sz="4000" b="1" dirty="0">
                <a:solidFill>
                  <a:srgbClr val="C00000"/>
                </a:solidFill>
                <a:latin typeface="微软雅黑" panose="020B0503020204020204" pitchFamily="34" charset="-122"/>
                <a:ea typeface="微软雅黑" panose="020B0503020204020204" pitchFamily="34" charset="-122"/>
                <a:cs typeface="+mn-cs"/>
                <a:sym typeface="+mn-ea"/>
              </a:rPr>
              <a:t>产业空间政策</a:t>
            </a:r>
            <a:endParaRPr lang="zh-CN" altLang="en-US" sz="4000" b="1" dirty="0">
              <a:solidFill>
                <a:srgbClr val="C00000"/>
              </a:solidFill>
              <a:latin typeface="微软雅黑" panose="020B0503020204020204" pitchFamily="34" charset="-122"/>
              <a:ea typeface="微软雅黑" panose="020B0503020204020204" pitchFamily="34"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6700" y="673100"/>
            <a:ext cx="8613775" cy="5554345"/>
          </a:xfrm>
          <a:prstGeom prst="rect">
            <a:avLst/>
          </a:prstGeom>
          <a:noFill/>
          <a:ln w="9525">
            <a:noFill/>
          </a:ln>
        </p:spPr>
        <p:txBody>
          <a:bodyPr wrap="square">
            <a:spAutoFit/>
          </a:bodyPr>
          <a:p>
            <a:pPr algn="ctr">
              <a:lnSpc>
                <a:spcPts val="4660"/>
              </a:lnSpc>
            </a:pPr>
            <a:r>
              <a:rPr lang="zh-CN" altLang="en-US" sz="2800" b="1">
                <a:solidFill>
                  <a:srgbClr val="C00000"/>
                </a:solidFill>
                <a:latin typeface="黑体" panose="02010609060101010101" charset="-122"/>
                <a:ea typeface="黑体" panose="02010609060101010101" charset="-122"/>
                <a:cs typeface="仿宋" panose="02010609060101010101" charset="-122"/>
              </a:rPr>
              <a:t>破解空间瓶颈，推出“三五空间”工程</a:t>
            </a:r>
            <a:endParaRPr lang="zh-CN" altLang="en-US" sz="2800" b="1">
              <a:solidFill>
                <a:srgbClr val="C00000"/>
              </a:solidFill>
              <a:latin typeface="黑体" panose="02010609060101010101" charset="-122"/>
              <a:ea typeface="黑体" panose="02010609060101010101" charset="-122"/>
              <a:cs typeface="仿宋" panose="02010609060101010101" charset="-122"/>
            </a:endParaRPr>
          </a:p>
          <a:p>
            <a:pPr algn="ctr">
              <a:lnSpc>
                <a:spcPts val="4660"/>
              </a:lnSpc>
            </a:pPr>
            <a:endParaRPr lang="zh-CN" altLang="en-US" sz="2800" b="1">
              <a:solidFill>
                <a:srgbClr val="C00000"/>
              </a:solidFill>
              <a:latin typeface="黑体" panose="02010609060101010101" charset="-122"/>
              <a:ea typeface="黑体" panose="02010609060101010101" charset="-122"/>
              <a:cs typeface="仿宋" panose="02010609060101010101" charset="-122"/>
            </a:endParaRPr>
          </a:p>
          <a:p>
            <a:pPr algn="l" fontAlgn="auto">
              <a:lnSpc>
                <a:spcPts val="4160"/>
              </a:lnSpc>
            </a:pPr>
            <a:r>
              <a:rPr lang="en-US" altLang="zh-CN" sz="2400" b="1">
                <a:solidFill>
                  <a:srgbClr val="FF0000"/>
                </a:solidFill>
                <a:latin typeface="楷体" panose="02010609060101010101" pitchFamily="1" charset="-122"/>
                <a:ea typeface="楷体" panose="02010609060101010101" pitchFamily="1" charset="-122"/>
                <a:cs typeface="仿宋" panose="02010609060101010101" charset="-122"/>
              </a:rPr>
              <a:t>5</a:t>
            </a:r>
            <a:r>
              <a:rPr lang="zh-CN" altLang="en-US" sz="2400" b="1">
                <a:solidFill>
                  <a:srgbClr val="FF0000"/>
                </a:solidFill>
                <a:latin typeface="楷体" panose="02010609060101010101" pitchFamily="1" charset="-122"/>
                <a:ea typeface="楷体" panose="02010609060101010101" pitchFamily="1" charset="-122"/>
                <a:cs typeface="仿宋" panose="02010609060101010101" charset="-122"/>
              </a:rPr>
              <a:t>块总部用地</a:t>
            </a:r>
            <a:endParaRPr lang="en-US" altLang="zh-CN" sz="2400" b="1">
              <a:solidFill>
                <a:srgbClr val="FF0000"/>
              </a:solidFill>
              <a:latin typeface="楷体" panose="02010609060101010101" pitchFamily="1" charset="-122"/>
              <a:ea typeface="楷体" panose="02010609060101010101" pitchFamily="1" charset="-122"/>
              <a:cs typeface="仿宋" panose="02010609060101010101" charset="-122"/>
            </a:endParaRPr>
          </a:p>
          <a:p>
            <a:pPr algn="l" fontAlgn="auto">
              <a:lnSpc>
                <a:spcPts val="4160"/>
              </a:lnSpc>
            </a:pPr>
            <a:r>
              <a:rPr lang="zh-CN" altLang="en-US" sz="2400" b="1">
                <a:latin typeface="楷体" panose="02010609060101010101" pitchFamily="1" charset="-122"/>
                <a:ea typeface="楷体" panose="02010609060101010101" pitchFamily="1" charset="-122"/>
                <a:cs typeface="仿宋" panose="02010609060101010101" charset="-122"/>
              </a:rPr>
              <a:t>推出5块总部用地，计划面向全球500强、国内外总部企业、上市公司出让。</a:t>
            </a:r>
            <a:endParaRPr lang="zh-CN" altLang="en-US" sz="2400" b="1">
              <a:latin typeface="楷体" panose="02010609060101010101" pitchFamily="1" charset="-122"/>
              <a:ea typeface="楷体" panose="02010609060101010101" pitchFamily="1" charset="-122"/>
              <a:cs typeface="仿宋" panose="02010609060101010101" charset="-122"/>
            </a:endParaRPr>
          </a:p>
          <a:p>
            <a:pPr algn="l" fontAlgn="auto">
              <a:lnSpc>
                <a:spcPts val="4160"/>
              </a:lnSpc>
            </a:pPr>
            <a:r>
              <a:rPr lang="en-US" altLang="zh-CN" sz="2400" b="1">
                <a:solidFill>
                  <a:srgbClr val="FF0000"/>
                </a:solidFill>
                <a:latin typeface="楷体" panose="02010609060101010101" pitchFamily="1" charset="-122"/>
                <a:ea typeface="楷体" panose="02010609060101010101" pitchFamily="1" charset="-122"/>
                <a:cs typeface="仿宋" panose="02010609060101010101" charset="-122"/>
              </a:rPr>
              <a:t>50</a:t>
            </a:r>
            <a:r>
              <a:rPr lang="zh-CN" altLang="en-US" sz="2400" b="1">
                <a:solidFill>
                  <a:srgbClr val="FF0000"/>
                </a:solidFill>
                <a:latin typeface="楷体" panose="02010609060101010101" pitchFamily="1" charset="-122"/>
                <a:ea typeface="楷体" panose="02010609060101010101" pitchFamily="1" charset="-122"/>
                <a:cs typeface="仿宋" panose="02010609060101010101" charset="-122"/>
              </a:rPr>
              <a:t>万平方米政府产业用房</a:t>
            </a:r>
            <a:endParaRPr lang="en-US" altLang="zh-CN" sz="2400" b="1">
              <a:solidFill>
                <a:srgbClr val="FF0000"/>
              </a:solidFill>
              <a:latin typeface="楷体" panose="02010609060101010101" pitchFamily="1" charset="-122"/>
              <a:ea typeface="楷体" panose="02010609060101010101" pitchFamily="1" charset="-122"/>
              <a:cs typeface="仿宋" panose="02010609060101010101" charset="-122"/>
            </a:endParaRPr>
          </a:p>
          <a:p>
            <a:pPr algn="l" fontAlgn="auto">
              <a:lnSpc>
                <a:spcPts val="4160"/>
              </a:lnSpc>
            </a:pPr>
            <a:r>
              <a:rPr lang="zh-CN" altLang="en-US" sz="2400" b="1">
                <a:latin typeface="楷体" panose="02010609060101010101" pitchFamily="1" charset="-122"/>
                <a:ea typeface="楷体" panose="02010609060101010101" pitchFamily="1" charset="-122"/>
                <a:cs typeface="仿宋" panose="02010609060101010101" charset="-122"/>
              </a:rPr>
              <a:t>以相对低的价格向符合福田区产业规划导向的大中型企业出租。</a:t>
            </a:r>
            <a:endParaRPr lang="zh-CN" altLang="en-US" sz="2400" b="1">
              <a:latin typeface="楷体" panose="02010609060101010101" pitchFamily="1" charset="-122"/>
              <a:ea typeface="楷体" panose="02010609060101010101" pitchFamily="1" charset="-122"/>
              <a:cs typeface="仿宋" panose="02010609060101010101" charset="-122"/>
            </a:endParaRPr>
          </a:p>
          <a:p>
            <a:pPr algn="l" fontAlgn="auto">
              <a:lnSpc>
                <a:spcPts val="4160"/>
              </a:lnSpc>
            </a:pPr>
            <a:r>
              <a:rPr lang="en-US" altLang="zh-CN" sz="2400" b="1">
                <a:solidFill>
                  <a:srgbClr val="FF0000"/>
                </a:solidFill>
                <a:latin typeface="楷体" panose="02010609060101010101" pitchFamily="1" charset="-122"/>
                <a:ea typeface="楷体" panose="02010609060101010101" pitchFamily="1" charset="-122"/>
                <a:cs typeface="仿宋" panose="02010609060101010101" charset="-122"/>
              </a:rPr>
              <a:t>50</a:t>
            </a:r>
            <a:r>
              <a:rPr lang="zh-CN" altLang="en-US" sz="2400" b="1">
                <a:solidFill>
                  <a:srgbClr val="FF0000"/>
                </a:solidFill>
                <a:latin typeface="楷体" panose="02010609060101010101" pitchFamily="1" charset="-122"/>
                <a:ea typeface="楷体" panose="02010609060101010101" pitchFamily="1" charset="-122"/>
                <a:cs typeface="仿宋" panose="02010609060101010101" charset="-122"/>
              </a:rPr>
              <a:t>万平方米低成本产业空间</a:t>
            </a:r>
            <a:endParaRPr lang="en-US" altLang="zh-CN" sz="2400" b="1">
              <a:solidFill>
                <a:srgbClr val="FF0000"/>
              </a:solidFill>
              <a:latin typeface="楷体" panose="02010609060101010101" pitchFamily="1" charset="-122"/>
              <a:ea typeface="楷体" panose="02010609060101010101" pitchFamily="1" charset="-122"/>
              <a:cs typeface="仿宋" panose="02010609060101010101" charset="-122"/>
            </a:endParaRPr>
          </a:p>
          <a:p>
            <a:pPr algn="l" fontAlgn="auto">
              <a:lnSpc>
                <a:spcPts val="4160"/>
              </a:lnSpc>
            </a:pPr>
            <a:r>
              <a:rPr lang="zh-CN" altLang="en-US" sz="2400" b="1">
                <a:latin typeface="楷体" panose="02010609060101010101" pitchFamily="1" charset="-122"/>
                <a:ea typeface="楷体" panose="02010609060101010101" pitchFamily="1" charset="-122"/>
                <a:cs typeface="仿宋" panose="02010609060101010101" charset="-122"/>
              </a:rPr>
              <a:t>在华强北、八卦岭等重点片区，引导社会资本共同打造50余万平方米低成本产业空间，适用于初创型企业，</a:t>
            </a:r>
            <a:r>
              <a:rPr lang="zh-CN" altLang="en-US" sz="2400" b="1">
                <a:latin typeface="楷体" panose="02010609060101010101" pitchFamily="1" charset="-122"/>
                <a:ea typeface="楷体" panose="02010609060101010101" pitchFamily="1" charset="-122"/>
              </a:rPr>
              <a:t>市场评估价</a:t>
            </a:r>
            <a:r>
              <a:rPr lang="en-US" altLang="zh-CN" sz="2400" b="1">
                <a:latin typeface="楷体" panose="02010609060101010101" pitchFamily="1" charset="-122"/>
                <a:ea typeface="楷体" panose="02010609060101010101" pitchFamily="1" charset="-122"/>
              </a:rPr>
              <a:t>50%</a:t>
            </a:r>
            <a:r>
              <a:rPr lang="zh-CN" altLang="en-US" sz="2400" b="1">
                <a:latin typeface="楷体" panose="02010609060101010101" pitchFamily="1" charset="-122"/>
                <a:ea typeface="楷体" panose="02010609060101010101" pitchFamily="1" charset="-122"/>
              </a:rPr>
              <a:t>。</a:t>
            </a:r>
            <a:endParaRPr lang="zh-CN" altLang="en-US" sz="2400" b="1">
              <a:latin typeface="楷体" panose="02010609060101010101" pitchFamily="1" charset="-122"/>
              <a:ea typeface="楷体" panose="0201060906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2" descr="C:\Users\ouyang\Desktop\中国建筑装饰产业发展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7940"/>
            <a:ext cx="9144000" cy="687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 name="内容占位符 2"/>
          <p:cNvSpPr>
            <a:spLocks noGrp="1"/>
          </p:cNvSpPr>
          <p:nvPr>
            <p:ph idx="4294967295"/>
          </p:nvPr>
        </p:nvSpPr>
        <p:spPr>
          <a:xfrm>
            <a:off x="313690" y="1647190"/>
            <a:ext cx="8229600" cy="1313180"/>
          </a:xfrm>
        </p:spPr>
        <p:txBody>
          <a:bodyPr vert="horz" wrap="square" anchor="t">
            <a:noAutofit/>
          </a:bodyPr>
          <a:p>
            <a:pPr algn="ctr">
              <a:lnSpc>
                <a:spcPct val="140000"/>
              </a:lnSpc>
              <a:buNone/>
            </a:pPr>
            <a:r>
              <a:rPr lang="zh-CN" altLang="en-US" sz="3600" b="1" dirty="0">
                <a:solidFill>
                  <a:srgbClr val="E40D08"/>
                </a:solidFill>
                <a:latin typeface="黑体" panose="02010609060101010101" charset="-122"/>
                <a:ea typeface="黑体" panose="02010609060101010101" charset="-122"/>
                <a:sym typeface="黑体" panose="02010609060101010101" charset="-122"/>
              </a:rPr>
              <a:t>福田区“</a:t>
            </a:r>
            <a:r>
              <a:rPr lang="en-US" altLang="x-none" sz="3600" b="1" dirty="0">
                <a:solidFill>
                  <a:srgbClr val="E40D08"/>
                </a:solidFill>
                <a:latin typeface="黑体" panose="02010609060101010101" charset="-122"/>
                <a:ea typeface="黑体" panose="02010609060101010101" charset="-122"/>
                <a:sym typeface="黑体" panose="02010609060101010101" charset="-122"/>
              </a:rPr>
              <a:t>1+9</a:t>
            </a:r>
            <a:r>
              <a:rPr lang="zh-CN" altLang="en-US" sz="3600" b="1" dirty="0">
                <a:solidFill>
                  <a:srgbClr val="E40D08"/>
                </a:solidFill>
                <a:latin typeface="黑体" panose="02010609060101010101" charset="-122"/>
                <a:ea typeface="黑体" panose="02010609060101010101" charset="-122"/>
                <a:sym typeface="黑体" panose="02010609060101010101" charset="-122"/>
              </a:rPr>
              <a:t>+N”产业资金政策</a:t>
            </a:r>
            <a:endParaRPr lang="zh-CN" altLang="en-US" sz="1700" b="1" dirty="0">
              <a:solidFill>
                <a:srgbClr val="E40D08"/>
              </a:solidFill>
              <a:latin typeface="黑体" panose="02010609060101010101" charset="-122"/>
              <a:ea typeface="黑体" panose="02010609060101010101" charset="-122"/>
              <a:sym typeface="黑体" panose="02010609060101010101" charset="-122"/>
            </a:endParaRPr>
          </a:p>
          <a:p>
            <a:pPr algn="ctr">
              <a:lnSpc>
                <a:spcPct val="140000"/>
              </a:lnSpc>
              <a:buNone/>
            </a:pPr>
            <a:endParaRPr lang="zh-CN" altLang="en-US" sz="1700" b="1" dirty="0">
              <a:solidFill>
                <a:srgbClr val="FF4100"/>
              </a:solidFill>
              <a:latin typeface="方正小标宋简体" panose="03000509000000000000" pitchFamily="1" charset="-122"/>
              <a:ea typeface="方正小标宋简体" panose="03000509000000000000" pitchFamily="1" charset="-122"/>
              <a:sym typeface="方正小标宋简体" panose="03000509000000000000" pitchFamily="1" charset="-122"/>
            </a:endParaRPr>
          </a:p>
          <a:p>
            <a:pPr algn="ctr">
              <a:lnSpc>
                <a:spcPct val="140000"/>
              </a:lnSpc>
              <a:buNone/>
            </a:pP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7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720090" y="3126740"/>
            <a:ext cx="7638415" cy="2799715"/>
          </a:xfrm>
          <a:prstGeom prst="rect">
            <a:avLst/>
          </a:prstGeom>
          <a:noFill/>
          <a:ln w="9525">
            <a:noFill/>
          </a:ln>
        </p:spPr>
        <p:txBody>
          <a:bodyPr wrap="square">
            <a:spAutoFit/>
          </a:bodyPr>
          <a:p>
            <a:pPr algn="ctr"/>
            <a:r>
              <a:rPr lang="zh-CN" altLang="en-US" sz="3200" b="1">
                <a:latin typeface="楷体" panose="02010609060101010101" pitchFamily="1" charset="-122"/>
                <a:ea typeface="楷体" panose="02010609060101010101" pitchFamily="1" charset="-122"/>
                <a:cs typeface="仿宋" panose="02010609060101010101" charset="-122"/>
              </a:rPr>
              <a:t>实施产业资金</a:t>
            </a:r>
            <a:r>
              <a:rPr lang="zh-CN" altLang="en-US" sz="3200" b="1">
                <a:solidFill>
                  <a:srgbClr val="FF0000"/>
                </a:solidFill>
                <a:latin typeface="楷体" panose="02010609060101010101" pitchFamily="1" charset="-122"/>
                <a:ea typeface="楷体" panose="02010609060101010101" pitchFamily="1" charset="-122"/>
                <a:cs typeface="仿宋" panose="02010609060101010101" charset="-122"/>
              </a:rPr>
              <a:t>倍增计划</a:t>
            </a:r>
            <a:endParaRPr lang="zh-CN" altLang="en-US" sz="3200" b="1">
              <a:latin typeface="楷体" panose="02010609060101010101" pitchFamily="1" charset="-122"/>
              <a:ea typeface="楷体" panose="02010609060101010101" pitchFamily="1" charset="-122"/>
              <a:cs typeface="仿宋" panose="02010609060101010101" charset="-122"/>
            </a:endParaRPr>
          </a:p>
          <a:p>
            <a:pPr algn="ctr"/>
            <a:r>
              <a:rPr lang="en-US" altLang="zh-CN" sz="3200" b="1">
                <a:latin typeface="楷体" panose="02010609060101010101" pitchFamily="1" charset="-122"/>
                <a:ea typeface="楷体" panose="02010609060101010101" pitchFamily="1" charset="-122"/>
                <a:cs typeface="仿宋" panose="02010609060101010101" charset="-122"/>
              </a:rPr>
              <a:t>2016</a:t>
            </a:r>
            <a:r>
              <a:rPr lang="zh-CN" altLang="en-US" sz="3200" b="1">
                <a:latin typeface="楷体" panose="02010609060101010101" pitchFamily="1" charset="-122"/>
                <a:ea typeface="楷体" panose="02010609060101010101" pitchFamily="1" charset="-122"/>
                <a:cs typeface="仿宋" panose="02010609060101010101" charset="-122"/>
              </a:rPr>
              <a:t>年</a:t>
            </a:r>
            <a:r>
              <a:rPr lang="en-US" altLang="zh-CN" sz="3200" b="1">
                <a:solidFill>
                  <a:srgbClr val="FF0000"/>
                </a:solidFill>
                <a:latin typeface="楷体" panose="02010609060101010101" pitchFamily="1" charset="-122"/>
                <a:ea typeface="楷体" panose="02010609060101010101" pitchFamily="1" charset="-122"/>
                <a:cs typeface="仿宋" panose="02010609060101010101" charset="-122"/>
              </a:rPr>
              <a:t>6</a:t>
            </a:r>
            <a:r>
              <a:rPr lang="zh-CN" altLang="en-US" sz="3200" b="1">
                <a:solidFill>
                  <a:srgbClr val="FF0000"/>
                </a:solidFill>
                <a:latin typeface="楷体" panose="02010609060101010101" pitchFamily="1" charset="-122"/>
                <a:ea typeface="楷体" panose="02010609060101010101" pitchFamily="1" charset="-122"/>
                <a:cs typeface="仿宋" panose="02010609060101010101" charset="-122"/>
              </a:rPr>
              <a:t>亿元</a:t>
            </a:r>
            <a:r>
              <a:rPr lang="zh-CN" altLang="en-US" sz="3200" b="1">
                <a:latin typeface="楷体" panose="02010609060101010101" pitchFamily="1" charset="-122"/>
                <a:ea typeface="楷体" panose="02010609060101010101" pitchFamily="1" charset="-122"/>
                <a:cs typeface="仿宋" panose="02010609060101010101" charset="-122"/>
              </a:rPr>
              <a:t>  </a:t>
            </a:r>
            <a:r>
              <a:rPr lang="zh-CN" altLang="en-US" sz="3200" b="1">
                <a:latin typeface="楷体" panose="02010609060101010101" pitchFamily="1" charset="-122"/>
                <a:ea typeface="楷体" panose="02010609060101010101" pitchFamily="1" charset="-122"/>
                <a:cs typeface="仿宋" panose="02010609060101010101" charset="-122"/>
                <a:sym typeface="+mn-ea"/>
              </a:rPr>
              <a:t>===</a:t>
            </a:r>
            <a:r>
              <a:rPr lang="zh-CN" altLang="en-US" sz="3200" b="1">
                <a:latin typeface="楷体" panose="02010609060101010101" pitchFamily="1" charset="-122"/>
                <a:ea typeface="楷体" panose="02010609060101010101" pitchFamily="1" charset="-122"/>
                <a:cs typeface="仿宋" panose="02010609060101010101" charset="-122"/>
              </a:rPr>
              <a:t>&gt;  </a:t>
            </a:r>
            <a:r>
              <a:rPr lang="en-US" altLang="zh-CN" sz="3200" b="1">
                <a:latin typeface="楷体" panose="02010609060101010101" pitchFamily="1" charset="-122"/>
                <a:ea typeface="楷体" panose="02010609060101010101" pitchFamily="1" charset="-122"/>
                <a:cs typeface="仿宋" panose="02010609060101010101" charset="-122"/>
              </a:rPr>
              <a:t>2019</a:t>
            </a:r>
            <a:r>
              <a:rPr lang="zh-CN" altLang="en-US" sz="3200" b="1">
                <a:latin typeface="楷体" panose="02010609060101010101" pitchFamily="1" charset="-122"/>
                <a:ea typeface="楷体" panose="02010609060101010101" pitchFamily="1" charset="-122"/>
                <a:cs typeface="仿宋" panose="02010609060101010101" charset="-122"/>
              </a:rPr>
              <a:t>年</a:t>
            </a:r>
            <a:r>
              <a:rPr lang="en-US" altLang="zh-CN" sz="3200" b="1">
                <a:solidFill>
                  <a:srgbClr val="FF0000"/>
                </a:solidFill>
                <a:latin typeface="楷体" panose="02010609060101010101" pitchFamily="1" charset="-122"/>
                <a:ea typeface="楷体" panose="02010609060101010101" pitchFamily="1" charset="-122"/>
                <a:cs typeface="仿宋" panose="02010609060101010101" charset="-122"/>
              </a:rPr>
              <a:t>18</a:t>
            </a:r>
            <a:r>
              <a:rPr lang="zh-CN" altLang="en-US" sz="3200" b="1">
                <a:solidFill>
                  <a:srgbClr val="FF0000"/>
                </a:solidFill>
                <a:latin typeface="楷体" panose="02010609060101010101" pitchFamily="1" charset="-122"/>
                <a:ea typeface="楷体" panose="02010609060101010101" pitchFamily="1" charset="-122"/>
                <a:cs typeface="仿宋" panose="02010609060101010101" charset="-122"/>
              </a:rPr>
              <a:t>亿元</a:t>
            </a:r>
            <a:endParaRPr lang="zh-CN" altLang="en-US" sz="3200" b="1">
              <a:latin typeface="楷体" panose="02010609060101010101" pitchFamily="1" charset="-122"/>
              <a:ea typeface="楷体" panose="02010609060101010101" pitchFamily="1" charset="-122"/>
              <a:cs typeface="仿宋" panose="02010609060101010101" charset="-122"/>
            </a:endParaRPr>
          </a:p>
          <a:p>
            <a:pPr algn="ctr"/>
            <a:endParaRPr lang="zh-CN" altLang="en-US" sz="2800">
              <a:latin typeface="楷体" panose="02010609060101010101" pitchFamily="1" charset="-122"/>
              <a:ea typeface="楷体" panose="02010609060101010101" pitchFamily="1" charset="-122"/>
              <a:cs typeface="仿宋" panose="02010609060101010101" charset="-122"/>
            </a:endParaRPr>
          </a:p>
          <a:p>
            <a:pPr algn="ctr"/>
            <a:r>
              <a:rPr lang="en-US" altLang="zh-CN" sz="2800">
                <a:latin typeface="楷体" panose="02010609060101010101" pitchFamily="1" charset="-122"/>
                <a:ea typeface="楷体" panose="02010609060101010101" pitchFamily="1" charset="-122"/>
                <a:cs typeface="仿宋" panose="02010609060101010101" charset="-122"/>
              </a:rPr>
              <a:t>2012-2018</a:t>
            </a:r>
            <a:r>
              <a:rPr lang="zh-CN" altLang="en-US" sz="2800">
                <a:latin typeface="楷体" panose="02010609060101010101" pitchFamily="1" charset="-122"/>
                <a:ea typeface="楷体" panose="02010609060101010101" pitchFamily="1" charset="-122"/>
                <a:cs typeface="仿宋" panose="02010609060101010101" charset="-122"/>
              </a:rPr>
              <a:t>年累计支持</a:t>
            </a:r>
            <a:r>
              <a:rPr lang="en-US" altLang="zh-CN" sz="2800">
                <a:solidFill>
                  <a:srgbClr val="FF0000"/>
                </a:solidFill>
                <a:latin typeface="楷体" panose="02010609060101010101" pitchFamily="1" charset="-122"/>
                <a:ea typeface="楷体" panose="02010609060101010101" pitchFamily="1" charset="-122"/>
                <a:cs typeface="仿宋" panose="02010609060101010101" charset="-122"/>
              </a:rPr>
              <a:t>15176</a:t>
            </a:r>
            <a:r>
              <a:rPr lang="zh-CN" altLang="en-US" sz="2800">
                <a:latin typeface="楷体" panose="02010609060101010101" pitchFamily="1" charset="-122"/>
                <a:ea typeface="楷体" panose="02010609060101010101" pitchFamily="1" charset="-122"/>
                <a:cs typeface="仿宋" panose="02010609060101010101" charset="-122"/>
              </a:rPr>
              <a:t>个项目共</a:t>
            </a:r>
            <a:r>
              <a:rPr lang="en-US" altLang="zh-CN" sz="2800">
                <a:solidFill>
                  <a:srgbClr val="FF0000"/>
                </a:solidFill>
                <a:latin typeface="楷体" panose="02010609060101010101" pitchFamily="1" charset="-122"/>
                <a:ea typeface="楷体" panose="02010609060101010101" pitchFamily="1" charset="-122"/>
                <a:cs typeface="仿宋" panose="02010609060101010101" charset="-122"/>
              </a:rPr>
              <a:t>57.42</a:t>
            </a:r>
            <a:r>
              <a:rPr lang="zh-CN" altLang="en-US" sz="2800">
                <a:solidFill>
                  <a:srgbClr val="FF0000"/>
                </a:solidFill>
                <a:latin typeface="楷体" panose="02010609060101010101" pitchFamily="1" charset="-122"/>
                <a:ea typeface="楷体" panose="02010609060101010101" pitchFamily="1" charset="-122"/>
                <a:cs typeface="仿宋" panose="02010609060101010101" charset="-122"/>
              </a:rPr>
              <a:t>亿元</a:t>
            </a:r>
            <a:endParaRPr lang="zh-CN" altLang="en-US" sz="2800">
              <a:latin typeface="楷体" panose="02010609060101010101" pitchFamily="1" charset="-122"/>
              <a:ea typeface="楷体" panose="02010609060101010101" pitchFamily="1" charset="-122"/>
              <a:cs typeface="仿宋" panose="02010609060101010101" charset="-122"/>
            </a:endParaRPr>
          </a:p>
          <a:p>
            <a:pPr algn="ctr"/>
            <a:endParaRPr lang="zh-CN" altLang="en-US" sz="2800">
              <a:latin typeface="楷体" panose="02010609060101010101" pitchFamily="1" charset="-122"/>
              <a:ea typeface="楷体" panose="02010609060101010101" pitchFamily="1" charset="-122"/>
              <a:cs typeface="仿宋" panose="02010609060101010101" charset="-122"/>
            </a:endParaRPr>
          </a:p>
          <a:p>
            <a:pPr algn="ctr"/>
            <a:endParaRPr lang="zh-CN" altLang="en-US" sz="2800">
              <a:latin typeface="楷体" panose="02010609060101010101" pitchFamily="1" charset="-122"/>
              <a:ea typeface="楷体" panose="0201060906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474345"/>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5" name="PA-矩形 8"/>
          <p:cNvSpPr/>
          <p:nvPr>
            <p:custDataLst>
              <p:tags r:id="rId1"/>
            </p:custDataLst>
          </p:nvPr>
        </p:nvSpPr>
        <p:spPr>
          <a:xfrm>
            <a:off x="1046287" y="511363"/>
            <a:ext cx="1996073"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sym typeface="+mn-ea"/>
              </a:rPr>
              <a:t>产业空间政策</a:t>
            </a:r>
            <a:endParaRPr lang="zh-CN" altLang="en-US" sz="1500" b="1" i="1" spc="300" dirty="0">
              <a:solidFill>
                <a:schemeClr val="tx1"/>
              </a:solidFill>
              <a:ea typeface="+mn-lt"/>
              <a:sym typeface="+mn-ea"/>
            </a:endParaRPr>
          </a:p>
        </p:txBody>
      </p:sp>
      <p:grpSp>
        <p:nvGrpSpPr>
          <p:cNvPr id="2" name="组合 1"/>
          <p:cNvGrpSpPr/>
          <p:nvPr/>
        </p:nvGrpSpPr>
        <p:grpSpPr>
          <a:xfrm>
            <a:off x="3334" y="-2857"/>
            <a:ext cx="958691" cy="845820"/>
            <a:chOff x="-277015" y="-44449"/>
            <a:chExt cx="1138555" cy="1079500"/>
          </a:xfrm>
        </p:grpSpPr>
        <p:sp>
          <p:nvSpPr>
            <p:cNvPr id="16" name="矩形 15"/>
            <p:cNvSpPr/>
            <p:nvPr/>
          </p:nvSpPr>
          <p:spPr>
            <a:xfrm>
              <a:off x="-99416" y="-44449"/>
              <a:ext cx="918845" cy="1079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rgbClr val="FFFFFF"/>
                  </a:solidFill>
                  <a:latin typeface="+mn-lt"/>
                  <a:ea typeface="+mn-lt"/>
                </a:rPr>
                <a:t>四</a:t>
              </a:r>
              <a:endParaRPr lang="zh-CN" altLang="en-US" sz="3600" b="1" i="1" dirty="0">
                <a:solidFill>
                  <a:srgbClr val="FFFFFF"/>
                </a:solidFill>
                <a:latin typeface="+mn-lt"/>
                <a:ea typeface="+mn-lt"/>
              </a:endParaRPr>
            </a:p>
          </p:txBody>
        </p:sp>
      </p:grpSp>
      <p:sp>
        <p:nvSpPr>
          <p:cNvPr id="56" name="文本框 55"/>
          <p:cNvSpPr txBox="1"/>
          <p:nvPr/>
        </p:nvSpPr>
        <p:spPr>
          <a:xfrm>
            <a:off x="907256" y="23336"/>
            <a:ext cx="3268980" cy="506730"/>
          </a:xfrm>
          <a:prstGeom prst="rect">
            <a:avLst/>
          </a:prstGeom>
          <a:noFill/>
        </p:spPr>
        <p:txBody>
          <a:bodyPr wrap="none" rtlCol="0" anchor="t">
            <a:spAutoFit/>
          </a:bodyPr>
          <a:lstStyle/>
          <a:p>
            <a:pPr algn="l">
              <a:spcBef>
                <a:spcPts val="200"/>
              </a:spcBef>
              <a:spcAft>
                <a:spcPts val="65"/>
              </a:spcAft>
            </a:pPr>
            <a:r>
              <a:rPr lang="en-US" altLang="zh-CN" sz="2700" b="1" dirty="0">
                <a:solidFill>
                  <a:srgbClr val="201F42"/>
                </a:solidFill>
                <a:latin typeface="+mn-ea"/>
                <a:sym typeface="+mn-ea"/>
              </a:rPr>
              <a:t>福田区政府产业用房</a:t>
            </a:r>
            <a:endParaRPr lang="zh-CN" altLang="en-US" sz="2700" b="1" dirty="0">
              <a:solidFill>
                <a:srgbClr val="201F42"/>
              </a:solidFill>
              <a:latin typeface="+mn-ea"/>
              <a:sym typeface="+mn-ea"/>
            </a:endParaRPr>
          </a:p>
        </p:txBody>
      </p:sp>
      <p:graphicFrame>
        <p:nvGraphicFramePr>
          <p:cNvPr id="3" name="表格 2"/>
          <p:cNvGraphicFramePr/>
          <p:nvPr/>
        </p:nvGraphicFramePr>
        <p:xfrm>
          <a:off x="153035" y="1378585"/>
          <a:ext cx="3623945" cy="4458970"/>
        </p:xfrm>
        <a:graphic>
          <a:graphicData uri="http://schemas.openxmlformats.org/drawingml/2006/table">
            <a:tbl>
              <a:tblPr firstRow="1" bandRow="1">
                <a:tableStyleId>{5DA37D80-6434-44D0-A028-1B22A696006F}</a:tableStyleId>
              </a:tblPr>
              <a:tblGrid>
                <a:gridCol w="3623945"/>
              </a:tblGrid>
              <a:tr h="331470">
                <a:tc>
                  <a:txBody>
                    <a:bodyPr/>
                    <a:lstStyle/>
                    <a:p>
                      <a:pPr algn="ctr">
                        <a:buNone/>
                      </a:pPr>
                      <a:r>
                        <a:rPr lang="zh-CN" altLang="en-US" sz="1400" b="1"/>
                        <a:t>物业名称</a:t>
                      </a:r>
                      <a:endParaRPr lang="zh-CN" altLang="en-US" sz="1400" b="1"/>
                    </a:p>
                  </a:txBody>
                  <a:tcPr marL="68580" marR="68580" marT="34290" marB="34290"/>
                </a:tc>
              </a:tr>
              <a:tr h="332105">
                <a:tc>
                  <a:txBody>
                    <a:bodyPr/>
                    <a:lstStyle/>
                    <a:p>
                      <a:pPr algn="ctr">
                        <a:buNone/>
                      </a:pPr>
                      <a:r>
                        <a:rPr lang="zh-CN" altLang="en-US" sz="1400" b="1"/>
                        <a:t>深圳国际创新中心</a:t>
                      </a:r>
                      <a:endParaRPr lang="zh-CN" altLang="en-US" sz="1400" b="1"/>
                    </a:p>
                  </a:txBody>
                  <a:tcPr marL="68580" marR="68580" marT="34290" marB="34290"/>
                </a:tc>
              </a:tr>
              <a:tr h="332740">
                <a:tc>
                  <a:txBody>
                    <a:bodyPr/>
                    <a:lstStyle/>
                    <a:p>
                      <a:pPr algn="ctr">
                        <a:buNone/>
                      </a:pPr>
                      <a:r>
                        <a:rPr lang="zh-CN" altLang="en-US" sz="1400" b="1"/>
                        <a:t>湾区国际金融科技城（华超大厦）</a:t>
                      </a:r>
                      <a:endParaRPr lang="zh-CN" altLang="en-US" sz="1400" b="1"/>
                    </a:p>
                  </a:txBody>
                  <a:tcPr marL="68580" marR="68580" marT="34290" marB="34290"/>
                </a:tc>
              </a:tr>
              <a:tr h="332740">
                <a:tc>
                  <a:txBody>
                    <a:bodyPr/>
                    <a:lstStyle/>
                    <a:p>
                      <a:pPr algn="ctr">
                        <a:buNone/>
                      </a:pPr>
                      <a:r>
                        <a:rPr lang="zh-CN" altLang="en-US" sz="1400" b="1"/>
                        <a:t>长富金茂大厦</a:t>
                      </a:r>
                      <a:endParaRPr lang="zh-CN" altLang="en-US" sz="1400" b="1"/>
                    </a:p>
                  </a:txBody>
                  <a:tcPr marL="68580" marR="68580" marT="34290" marB="34290"/>
                </a:tc>
              </a:tr>
              <a:tr h="332105">
                <a:tc>
                  <a:txBody>
                    <a:bodyPr/>
                    <a:lstStyle/>
                    <a:p>
                      <a:pPr algn="ctr">
                        <a:buNone/>
                      </a:pPr>
                      <a:r>
                        <a:rPr lang="en-US" altLang="zh-CN" sz="1400" b="1"/>
                        <a:t>深</a:t>
                      </a:r>
                      <a:r>
                        <a:rPr lang="zh-CN" altLang="en-US" sz="1400" b="1"/>
                        <a:t>业上城</a:t>
                      </a:r>
                      <a:endParaRPr lang="zh-CN" altLang="en-US" sz="1400" b="1"/>
                    </a:p>
                  </a:txBody>
                  <a:tcPr marL="68580" marR="68580" marT="34290" marB="34290"/>
                </a:tc>
              </a:tr>
              <a:tr h="332740">
                <a:tc>
                  <a:txBody>
                    <a:bodyPr/>
                    <a:lstStyle/>
                    <a:p>
                      <a:pPr algn="ctr">
                        <a:buNone/>
                      </a:pPr>
                      <a:r>
                        <a:rPr lang="zh-CN" altLang="en-US" sz="1400" b="1"/>
                        <a:t>海岸环庆大厦</a:t>
                      </a:r>
                      <a:endParaRPr lang="zh-CN" altLang="en-US" sz="1400" b="1"/>
                    </a:p>
                  </a:txBody>
                  <a:tcPr marL="68580" marR="68580" marT="34290" marB="34290"/>
                </a:tc>
              </a:tr>
              <a:tr h="332105">
                <a:tc>
                  <a:txBody>
                    <a:bodyPr/>
                    <a:lstStyle/>
                    <a:p>
                      <a:pPr algn="ctr">
                        <a:buNone/>
                      </a:pPr>
                      <a:r>
                        <a:rPr lang="zh-CN" altLang="en-US" sz="1400" b="1"/>
                        <a:t>京基滨河时代</a:t>
                      </a:r>
                      <a:endParaRPr lang="zh-CN" altLang="en-US" sz="1400" b="1"/>
                    </a:p>
                  </a:txBody>
                  <a:tcPr marL="68580" marR="68580" marT="34290" marB="34290"/>
                </a:tc>
              </a:tr>
              <a:tr h="334010">
                <a:tc>
                  <a:txBody>
                    <a:bodyPr/>
                    <a:lstStyle/>
                    <a:p>
                      <a:pPr algn="ctr">
                        <a:buClrTx/>
                        <a:buSzTx/>
                        <a:buFontTx/>
                        <a:buNone/>
                      </a:pPr>
                      <a:r>
                        <a:rPr lang="zh-CN" altLang="en-US" sz="1400" b="1"/>
                        <a:t>中电迪富大厦</a:t>
                      </a:r>
                      <a:endParaRPr lang="zh-CN" altLang="en-US" sz="1400" b="1"/>
                    </a:p>
                  </a:txBody>
                  <a:tcPr marL="68580" marR="68580" marT="34290" marB="34290"/>
                </a:tc>
              </a:tr>
              <a:tr h="332105">
                <a:tc>
                  <a:txBody>
                    <a:bodyPr/>
                    <a:lstStyle/>
                    <a:p>
                      <a:pPr algn="ctr">
                        <a:buNone/>
                      </a:pPr>
                      <a:r>
                        <a:rPr lang="zh-CN" altLang="en-US" sz="1400" b="1"/>
                        <a:t>路灯大厦</a:t>
                      </a:r>
                      <a:endParaRPr lang="zh-CN" altLang="en-US" sz="1400" b="1"/>
                    </a:p>
                  </a:txBody>
                  <a:tcPr marL="68580" marR="68580" marT="34290" marB="34290"/>
                </a:tc>
              </a:tr>
              <a:tr h="331470">
                <a:tc>
                  <a:txBody>
                    <a:bodyPr/>
                    <a:lstStyle/>
                    <a:p>
                      <a:pPr algn="ctr">
                        <a:buClrTx/>
                        <a:buSzTx/>
                        <a:buFontTx/>
                        <a:buNone/>
                      </a:pPr>
                      <a:r>
                        <a:rPr lang="zh-CN" altLang="en-US" sz="1400" b="1"/>
                        <a:t>新媒体广告园</a:t>
                      </a:r>
                      <a:endParaRPr lang="zh-CN" altLang="en-US" sz="1400" b="1"/>
                    </a:p>
                  </a:txBody>
                  <a:tcPr marL="68580" marR="68580" marT="34290" marB="34290"/>
                </a:tc>
              </a:tr>
              <a:tr h="333375">
                <a:tc>
                  <a:txBody>
                    <a:bodyPr/>
                    <a:lstStyle/>
                    <a:p>
                      <a:pPr algn="ctr">
                        <a:buNone/>
                      </a:pPr>
                      <a:r>
                        <a:rPr lang="zh-CN" altLang="en-US" sz="1400" b="1"/>
                        <a:t>深圳市文化创意园</a:t>
                      </a:r>
                      <a:endParaRPr lang="zh-CN" altLang="en-US" sz="1400" b="1"/>
                    </a:p>
                  </a:txBody>
                  <a:tcPr marL="68580" marR="68580" marT="34290" marB="34290"/>
                </a:tc>
              </a:tr>
              <a:tr h="332740">
                <a:tc>
                  <a:txBody>
                    <a:bodyPr/>
                    <a:lstStyle/>
                    <a:p>
                      <a:pPr algn="ctr">
                        <a:buNone/>
                      </a:pPr>
                      <a:r>
                        <a:rPr lang="zh-CN" altLang="en-US" sz="1400" b="1"/>
                        <a:t>新浩壹都</a:t>
                      </a:r>
                      <a:endParaRPr lang="zh-CN" altLang="en-US" sz="1400" b="1"/>
                    </a:p>
                  </a:txBody>
                  <a:tcPr marL="68580" marR="68580" marT="34290" marB="34290"/>
                </a:tc>
              </a:tr>
              <a:tr h="469265">
                <a:tc>
                  <a:txBody>
                    <a:bodyPr/>
                    <a:lstStyle/>
                    <a:p>
                      <a:pPr algn="ctr">
                        <a:buNone/>
                      </a:pPr>
                      <a:r>
                        <a:rPr lang="zh-CN" altLang="en-US" sz="2100" b="1"/>
                        <a:t>合计：</a:t>
                      </a:r>
                      <a:r>
                        <a:rPr lang="en-US" altLang="zh-CN" sz="2100" b="1"/>
                        <a:t>60.9</a:t>
                      </a:r>
                      <a:r>
                        <a:rPr lang="zh-CN" altLang="en-US" sz="2100" b="1"/>
                        <a:t>万平方米</a:t>
                      </a:r>
                      <a:endParaRPr lang="zh-CN" altLang="en-US" sz="2100" b="1"/>
                    </a:p>
                  </a:txBody>
                  <a:tcPr marL="68580" marR="68580" marT="34290" marB="34290"/>
                </a:tc>
              </a:tr>
            </a:tbl>
          </a:graphicData>
        </a:graphic>
      </p:graphicFrame>
      <p:pic>
        <p:nvPicPr>
          <p:cNvPr id="6" name="图片 5"/>
          <p:cNvPicPr>
            <a:picLocks noChangeAspect="1"/>
          </p:cNvPicPr>
          <p:nvPr/>
        </p:nvPicPr>
        <p:blipFill>
          <a:blip r:embed="rId2" cstate="print"/>
          <a:stretch>
            <a:fillRect/>
          </a:stretch>
        </p:blipFill>
        <p:spPr>
          <a:xfrm>
            <a:off x="3990340" y="1379220"/>
            <a:ext cx="2195830" cy="4458335"/>
          </a:xfrm>
          <a:prstGeom prst="rect">
            <a:avLst/>
          </a:prstGeom>
        </p:spPr>
      </p:pic>
      <p:pic>
        <p:nvPicPr>
          <p:cNvPr id="7" name="图片 6"/>
          <p:cNvPicPr>
            <a:picLocks noChangeAspect="1"/>
          </p:cNvPicPr>
          <p:nvPr/>
        </p:nvPicPr>
        <p:blipFill>
          <a:blip r:embed="rId3" cstate="print"/>
          <a:stretch>
            <a:fillRect/>
          </a:stretch>
        </p:blipFill>
        <p:spPr>
          <a:xfrm>
            <a:off x="6186170" y="1379855"/>
            <a:ext cx="2648585" cy="2256790"/>
          </a:xfrm>
          <a:prstGeom prst="rect">
            <a:avLst/>
          </a:prstGeom>
        </p:spPr>
      </p:pic>
      <p:pic>
        <p:nvPicPr>
          <p:cNvPr id="8" name="图片 7"/>
          <p:cNvPicPr>
            <a:picLocks noChangeAspect="1"/>
          </p:cNvPicPr>
          <p:nvPr/>
        </p:nvPicPr>
        <p:blipFill>
          <a:blip r:embed="rId4" cstate="print"/>
          <a:stretch>
            <a:fillRect/>
          </a:stretch>
        </p:blipFill>
        <p:spPr>
          <a:xfrm>
            <a:off x="6186805" y="3636645"/>
            <a:ext cx="2647950" cy="2200910"/>
          </a:xfrm>
          <a:prstGeom prst="rect">
            <a:avLst/>
          </a:prstGeom>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0" y="474345"/>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5" name="PA-矩形 8"/>
          <p:cNvSpPr/>
          <p:nvPr>
            <p:custDataLst>
              <p:tags r:id="rId1"/>
            </p:custDataLst>
          </p:nvPr>
        </p:nvSpPr>
        <p:spPr>
          <a:xfrm>
            <a:off x="1046287" y="511363"/>
            <a:ext cx="1996073"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sym typeface="+mn-ea"/>
              </a:rPr>
              <a:t>产业空间政策</a:t>
            </a:r>
            <a:endParaRPr lang="zh-CN" altLang="en-US" sz="1500" b="1" i="1" spc="300" dirty="0">
              <a:solidFill>
                <a:schemeClr val="tx1"/>
              </a:solidFill>
              <a:ea typeface="+mn-lt"/>
              <a:sym typeface="+mn-ea"/>
            </a:endParaRPr>
          </a:p>
        </p:txBody>
      </p:sp>
      <p:grpSp>
        <p:nvGrpSpPr>
          <p:cNvPr id="2" name="组合 1"/>
          <p:cNvGrpSpPr/>
          <p:nvPr/>
        </p:nvGrpSpPr>
        <p:grpSpPr>
          <a:xfrm>
            <a:off x="3334" y="-2857"/>
            <a:ext cx="958691" cy="845820"/>
            <a:chOff x="-277015" y="-44449"/>
            <a:chExt cx="1138555" cy="1079500"/>
          </a:xfrm>
        </p:grpSpPr>
        <p:sp>
          <p:nvSpPr>
            <p:cNvPr id="16" name="矩形 15"/>
            <p:cNvSpPr/>
            <p:nvPr/>
          </p:nvSpPr>
          <p:spPr>
            <a:xfrm>
              <a:off x="-99416" y="-44449"/>
              <a:ext cx="918845" cy="1079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rgbClr val="FFFFFF"/>
                  </a:solidFill>
                  <a:latin typeface="+mn-lt"/>
                  <a:ea typeface="+mn-lt"/>
                </a:rPr>
                <a:t>四</a:t>
              </a:r>
              <a:endParaRPr lang="zh-CN" altLang="en-US" sz="3600" b="1" i="1" dirty="0">
                <a:solidFill>
                  <a:srgbClr val="FFFFFF"/>
                </a:solidFill>
                <a:latin typeface="+mn-lt"/>
                <a:ea typeface="+mn-lt"/>
              </a:endParaRPr>
            </a:p>
          </p:txBody>
        </p:sp>
      </p:grpSp>
      <p:sp>
        <p:nvSpPr>
          <p:cNvPr id="56" name="文本框 55"/>
          <p:cNvSpPr txBox="1"/>
          <p:nvPr/>
        </p:nvSpPr>
        <p:spPr>
          <a:xfrm>
            <a:off x="907256" y="23336"/>
            <a:ext cx="2926080" cy="506730"/>
          </a:xfrm>
          <a:prstGeom prst="rect">
            <a:avLst/>
          </a:prstGeom>
          <a:noFill/>
        </p:spPr>
        <p:txBody>
          <a:bodyPr wrap="none" rtlCol="0" anchor="t">
            <a:spAutoFit/>
          </a:bodyPr>
          <a:lstStyle/>
          <a:p>
            <a:pPr algn="l">
              <a:spcBef>
                <a:spcPts val="200"/>
              </a:spcBef>
              <a:spcAft>
                <a:spcPts val="65"/>
              </a:spcAft>
            </a:pPr>
            <a:r>
              <a:rPr lang="zh-CN" altLang="en-US" sz="2700" b="1" dirty="0">
                <a:solidFill>
                  <a:srgbClr val="201F42"/>
                </a:solidFill>
                <a:latin typeface="+mn-ea"/>
                <a:sym typeface="+mn-ea"/>
              </a:rPr>
              <a:t>市区用房用地政策</a:t>
            </a:r>
            <a:endParaRPr lang="zh-CN" altLang="en-US" sz="2700" b="1" dirty="0">
              <a:solidFill>
                <a:srgbClr val="201F42"/>
              </a:solidFill>
              <a:latin typeface="+mn-ea"/>
              <a:sym typeface="+mn-ea"/>
            </a:endParaRPr>
          </a:p>
        </p:txBody>
      </p:sp>
      <p:sp>
        <p:nvSpPr>
          <p:cNvPr id="85" name="文本框 84"/>
          <p:cNvSpPr txBox="1"/>
          <p:nvPr/>
        </p:nvSpPr>
        <p:spPr>
          <a:xfrm>
            <a:off x="935831" y="1445419"/>
            <a:ext cx="4926806" cy="369332"/>
          </a:xfrm>
          <a:prstGeom prst="rect">
            <a:avLst/>
          </a:prstGeom>
          <a:noFill/>
        </p:spPr>
        <p:txBody>
          <a:bodyPr wrap="square" rtlCol="0">
            <a:spAutoFit/>
          </a:bodyPr>
          <a:lstStyle/>
          <a:p>
            <a:r>
              <a:rPr lang="zh-CN" altLang="en-US" b="1" dirty="0">
                <a:sym typeface="+mn-ea"/>
              </a:rPr>
              <a:t>福田区产业用房租赁支持</a:t>
            </a:r>
            <a:endParaRPr lang="zh-CN" altLang="en-US" b="1" dirty="0">
              <a:sym typeface="+mn-ea"/>
            </a:endParaRPr>
          </a:p>
        </p:txBody>
      </p:sp>
      <p:sp>
        <p:nvSpPr>
          <p:cNvPr id="86" name="矩形 85"/>
          <p:cNvSpPr/>
          <p:nvPr/>
        </p:nvSpPr>
        <p:spPr>
          <a:xfrm>
            <a:off x="917734" y="1815465"/>
            <a:ext cx="7842409" cy="435825"/>
          </a:xfrm>
          <a:prstGeom prst="rect">
            <a:avLst/>
          </a:prstGeom>
        </p:spPr>
        <p:txBody>
          <a:bodyPr wrap="square">
            <a:spAutoFit/>
          </a:bodyPr>
          <a:lstStyle/>
          <a:p>
            <a:pPr>
              <a:lnSpc>
                <a:spcPts val="3000"/>
              </a:lnSpc>
            </a:pPr>
            <a:r>
              <a:rPr dirty="0">
                <a:solidFill>
                  <a:schemeClr val="tx1"/>
                </a:solidFill>
              </a:rPr>
              <a:t>辖区企业可按规定申请租赁区政府物业，并享受</a:t>
            </a:r>
            <a:r>
              <a:rPr lang="zh-CN" dirty="0">
                <a:solidFill>
                  <a:schemeClr val="tx1"/>
                </a:solidFill>
              </a:rPr>
              <a:t>相关</a:t>
            </a:r>
            <a:r>
              <a:rPr dirty="0">
                <a:solidFill>
                  <a:schemeClr val="tx1"/>
                </a:solidFill>
              </a:rPr>
              <a:t>优惠折扣或租赁补贴。</a:t>
            </a:r>
            <a:endParaRPr dirty="0">
              <a:solidFill>
                <a:schemeClr val="tx1"/>
              </a:solidFill>
            </a:endParaRPr>
          </a:p>
        </p:txBody>
      </p:sp>
      <p:sp>
        <p:nvSpPr>
          <p:cNvPr id="92" name="圆角矩形 91"/>
          <p:cNvSpPr/>
          <p:nvPr/>
        </p:nvSpPr>
        <p:spPr>
          <a:xfrm>
            <a:off x="747514" y="1550849"/>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p:cNvCxnSpPr/>
          <p:nvPr>
            <p:custDataLst>
              <p:tags r:id="rId2"/>
            </p:custDataLst>
          </p:nvPr>
        </p:nvCxnSpPr>
        <p:spPr>
          <a:xfrm>
            <a:off x="935673" y="1830546"/>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35831" y="2740343"/>
            <a:ext cx="4926806" cy="369332"/>
          </a:xfrm>
          <a:prstGeom prst="rect">
            <a:avLst/>
          </a:prstGeom>
          <a:noFill/>
        </p:spPr>
        <p:txBody>
          <a:bodyPr wrap="square" rtlCol="0">
            <a:spAutoFit/>
          </a:bodyPr>
          <a:lstStyle/>
          <a:p>
            <a:r>
              <a:rPr lang="zh-CN" altLang="en-US" b="1" dirty="0">
                <a:sym typeface="+mn-ea"/>
              </a:rPr>
              <a:t>深圳市创新型产业空间政策</a:t>
            </a:r>
            <a:endParaRPr lang="zh-CN" altLang="en-US" b="1" dirty="0">
              <a:sym typeface="+mn-ea"/>
            </a:endParaRPr>
          </a:p>
        </p:txBody>
      </p:sp>
      <p:sp>
        <p:nvSpPr>
          <p:cNvPr id="22" name="矩形 21"/>
          <p:cNvSpPr/>
          <p:nvPr/>
        </p:nvSpPr>
        <p:spPr>
          <a:xfrm>
            <a:off x="917734" y="3132296"/>
            <a:ext cx="7842409" cy="820546"/>
          </a:xfrm>
          <a:prstGeom prst="rect">
            <a:avLst/>
          </a:prstGeom>
        </p:spPr>
        <p:txBody>
          <a:bodyPr wrap="square">
            <a:spAutoFit/>
          </a:bodyPr>
          <a:lstStyle/>
          <a:p>
            <a:pPr>
              <a:lnSpc>
                <a:spcPts val="3000"/>
              </a:lnSpc>
            </a:pPr>
            <a:r>
              <a:rPr dirty="0"/>
              <a:t>政府建设、回购、统租创新型产业用房，以市场评估价的</a:t>
            </a:r>
            <a:r>
              <a:rPr b="1" dirty="0">
                <a:solidFill>
                  <a:schemeClr val="accent2"/>
                </a:solidFill>
              </a:rPr>
              <a:t>30%</a:t>
            </a:r>
            <a:r>
              <a:rPr lang="en-US" b="1" dirty="0">
                <a:solidFill>
                  <a:schemeClr val="accent2"/>
                </a:solidFill>
              </a:rPr>
              <a:t>-</a:t>
            </a:r>
            <a:r>
              <a:rPr b="1" dirty="0">
                <a:solidFill>
                  <a:schemeClr val="accent2"/>
                </a:solidFill>
              </a:rPr>
              <a:t>70%</a:t>
            </a:r>
            <a:r>
              <a:rPr dirty="0"/>
              <a:t>租赁给创新型企业。</a:t>
            </a:r>
            <a:endParaRPr dirty="0"/>
          </a:p>
        </p:txBody>
      </p:sp>
      <p:sp>
        <p:nvSpPr>
          <p:cNvPr id="24" name="圆角矩形 23"/>
          <p:cNvSpPr/>
          <p:nvPr/>
        </p:nvSpPr>
        <p:spPr>
          <a:xfrm>
            <a:off x="747514" y="2845773"/>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25" name="直接连接符 24"/>
          <p:cNvCxnSpPr/>
          <p:nvPr>
            <p:custDataLst>
              <p:tags r:id="rId3"/>
            </p:custDataLst>
          </p:nvPr>
        </p:nvCxnSpPr>
        <p:spPr>
          <a:xfrm>
            <a:off x="947738" y="3101340"/>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40118" y="4272915"/>
            <a:ext cx="4926806" cy="369332"/>
          </a:xfrm>
          <a:prstGeom prst="rect">
            <a:avLst/>
          </a:prstGeom>
          <a:noFill/>
        </p:spPr>
        <p:txBody>
          <a:bodyPr wrap="square" rtlCol="0">
            <a:spAutoFit/>
          </a:bodyPr>
          <a:lstStyle/>
          <a:p>
            <a:r>
              <a:rPr lang="zh-CN" altLang="en-US" b="1" dirty="0">
                <a:sym typeface="+mn-ea"/>
              </a:rPr>
              <a:t>总部用地政策</a:t>
            </a:r>
            <a:endParaRPr lang="zh-CN" altLang="en-US" b="1" dirty="0">
              <a:sym typeface="+mn-ea"/>
            </a:endParaRPr>
          </a:p>
        </p:txBody>
      </p:sp>
      <p:sp>
        <p:nvSpPr>
          <p:cNvPr id="9" name="矩形 8"/>
          <p:cNvSpPr/>
          <p:nvPr/>
        </p:nvSpPr>
        <p:spPr>
          <a:xfrm>
            <a:off x="922020" y="4632008"/>
            <a:ext cx="7842409" cy="820546"/>
          </a:xfrm>
          <a:prstGeom prst="rect">
            <a:avLst/>
          </a:prstGeom>
        </p:spPr>
        <p:txBody>
          <a:bodyPr wrap="square">
            <a:spAutoFit/>
          </a:bodyPr>
          <a:lstStyle/>
          <a:p>
            <a:pPr>
              <a:lnSpc>
                <a:spcPts val="3000"/>
              </a:lnSpc>
            </a:pPr>
            <a:r>
              <a:rPr dirty="0"/>
              <a:t>地方财力1亿元以上的市总部企业，以及填补产业链空白、行业领先重点产业项目，可向政府提交产业用地申请，建筑面积</a:t>
            </a:r>
            <a:r>
              <a:rPr b="1" dirty="0">
                <a:solidFill>
                  <a:schemeClr val="accent2"/>
                </a:solidFill>
              </a:rPr>
              <a:t>3万</a:t>
            </a:r>
            <a:r>
              <a:rPr lang="zh-CN" b="1" dirty="0">
                <a:solidFill>
                  <a:schemeClr val="accent2"/>
                </a:solidFill>
              </a:rPr>
              <a:t>平方米</a:t>
            </a:r>
            <a:r>
              <a:rPr b="1" dirty="0">
                <a:solidFill>
                  <a:schemeClr val="accent2"/>
                </a:solidFill>
              </a:rPr>
              <a:t>以上</a:t>
            </a:r>
            <a:r>
              <a:rPr dirty="0"/>
              <a:t>。</a:t>
            </a:r>
            <a:endParaRPr dirty="0"/>
          </a:p>
        </p:txBody>
      </p:sp>
      <p:sp>
        <p:nvSpPr>
          <p:cNvPr id="15" name="圆角矩形 14"/>
          <p:cNvSpPr/>
          <p:nvPr/>
        </p:nvSpPr>
        <p:spPr>
          <a:xfrm>
            <a:off x="751800" y="4378346"/>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8" name="直接连接符 17"/>
          <p:cNvCxnSpPr/>
          <p:nvPr>
            <p:custDataLst>
              <p:tags r:id="rId4"/>
            </p:custDataLst>
          </p:nvPr>
        </p:nvCxnSpPr>
        <p:spPr>
          <a:xfrm>
            <a:off x="919163" y="4670584"/>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2" descr="C:\Users\ouyang\Desktop\中国建筑装饰产业发展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890" y="-10795"/>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693670" y="980440"/>
            <a:ext cx="2926080" cy="645160"/>
          </a:xfrm>
          <a:prstGeom prst="rect">
            <a:avLst/>
          </a:prstGeom>
          <a:noFill/>
        </p:spPr>
        <p:txBody>
          <a:bodyPr wrap="none" rtlCol="0">
            <a:spAutoFit/>
          </a:bodyPr>
          <a:p>
            <a:pPr algn="l"/>
            <a:r>
              <a:rPr lang="zh-CN" altLang="en-US" sz="3600" b="1" dirty="0">
                <a:solidFill>
                  <a:srgbClr val="C00000"/>
                </a:solidFill>
                <a:latin typeface="微软雅黑" panose="020B0503020204020204" pitchFamily="34" charset="-122"/>
                <a:ea typeface="微软雅黑" panose="020B0503020204020204" pitchFamily="34" charset="-122"/>
                <a:cs typeface="+mn-cs"/>
                <a:sym typeface="+mn-ea"/>
              </a:rPr>
              <a:t>创投基金政策</a:t>
            </a:r>
            <a:endParaRPr lang="zh-CN" altLang="en-US" sz="3600" b="1" dirty="0">
              <a:solidFill>
                <a:srgbClr val="C00000"/>
              </a:solidFill>
              <a:latin typeface="微软雅黑" panose="020B0503020204020204" pitchFamily="34" charset="-122"/>
              <a:ea typeface="微软雅黑" panose="020B0503020204020204" pitchFamily="34" charset="-122"/>
              <a:cs typeface="+mn-cs"/>
              <a:sym typeface="+mn-ea"/>
            </a:endParaRPr>
          </a:p>
        </p:txBody>
      </p:sp>
      <p:sp>
        <p:nvSpPr>
          <p:cNvPr id="100" name="文本框 99"/>
          <p:cNvSpPr txBox="1"/>
          <p:nvPr/>
        </p:nvSpPr>
        <p:spPr>
          <a:xfrm>
            <a:off x="661035" y="2306955"/>
            <a:ext cx="8017510" cy="3317875"/>
          </a:xfrm>
          <a:prstGeom prst="rect">
            <a:avLst/>
          </a:prstGeom>
          <a:noFill/>
          <a:ln w="9525">
            <a:noFill/>
          </a:ln>
        </p:spPr>
        <p:txBody>
          <a:bodyPr wrap="square">
            <a:spAutoFit/>
          </a:bodyPr>
          <a:p>
            <a:pPr algn="ctr">
              <a:lnSpc>
                <a:spcPts val="4460"/>
              </a:lnSpc>
            </a:pPr>
            <a:r>
              <a:rPr lang="zh-CN" altLang="en-US" sz="2800" b="1">
                <a:latin typeface="楷体" panose="02010609060101010101" pitchFamily="1" charset="-122"/>
                <a:ea typeface="楷体" panose="02010609060101010101" pitchFamily="1" charset="-122"/>
                <a:cs typeface="仿宋" panose="02010609060101010101" charset="-122"/>
              </a:rPr>
              <a:t>福田引导基金公司管理</a:t>
            </a:r>
            <a:r>
              <a:rPr lang="en-US" altLang="zh-CN" sz="2800" b="1">
                <a:latin typeface="楷体" panose="02010609060101010101" pitchFamily="1" charset="-122"/>
                <a:ea typeface="楷体" panose="02010609060101010101" pitchFamily="1" charset="-122"/>
                <a:cs typeface="仿宋" panose="02010609060101010101" charset="-122"/>
              </a:rPr>
              <a:t>100</a:t>
            </a:r>
            <a:r>
              <a:rPr lang="zh-CN" altLang="en-US" sz="2800" b="1">
                <a:latin typeface="楷体" panose="02010609060101010101" pitchFamily="1" charset="-122"/>
                <a:ea typeface="楷体" panose="02010609060101010101" pitchFamily="1" charset="-122"/>
                <a:cs typeface="仿宋" panose="02010609060101010101" charset="-122"/>
              </a:rPr>
              <a:t>多亿元</a:t>
            </a:r>
            <a:endParaRPr lang="zh-CN" altLang="en-US" sz="2800" b="1">
              <a:latin typeface="楷体" panose="02010609060101010101" pitchFamily="1" charset="-122"/>
              <a:ea typeface="楷体" panose="02010609060101010101" pitchFamily="1" charset="-122"/>
              <a:cs typeface="仿宋" panose="02010609060101010101" charset="-122"/>
            </a:endParaRPr>
          </a:p>
          <a:p>
            <a:pPr algn="ctr">
              <a:lnSpc>
                <a:spcPts val="4460"/>
              </a:lnSpc>
            </a:pPr>
            <a:r>
              <a:rPr lang="zh-CN" altLang="en-US" sz="2800" b="1">
                <a:latin typeface="楷体" panose="02010609060101010101" pitchFamily="1" charset="-122"/>
                <a:ea typeface="楷体" panose="02010609060101010101" pitchFamily="1" charset="-122"/>
                <a:cs typeface="仿宋" panose="02010609060101010101" charset="-122"/>
              </a:rPr>
              <a:t>参股总规模超过</a:t>
            </a:r>
            <a:r>
              <a:rPr lang="en-US" altLang="zh-CN" sz="2800" b="1">
                <a:latin typeface="楷体" panose="02010609060101010101" pitchFamily="1" charset="-122"/>
                <a:ea typeface="楷体" panose="02010609060101010101" pitchFamily="1" charset="-122"/>
                <a:cs typeface="仿宋" panose="02010609060101010101" charset="-122"/>
              </a:rPr>
              <a:t>1200</a:t>
            </a:r>
            <a:r>
              <a:rPr lang="zh-CN" altLang="en-US" sz="2800" b="1">
                <a:latin typeface="楷体" panose="02010609060101010101" pitchFamily="1" charset="-122"/>
                <a:ea typeface="楷体" panose="02010609060101010101" pitchFamily="1" charset="-122"/>
                <a:cs typeface="仿宋" panose="02010609060101010101" charset="-122"/>
              </a:rPr>
              <a:t>亿元</a:t>
            </a:r>
            <a:endParaRPr lang="zh-CN" altLang="en-US" sz="2800" b="1">
              <a:latin typeface="楷体" panose="02010609060101010101" pitchFamily="1" charset="-122"/>
              <a:ea typeface="楷体" panose="02010609060101010101" pitchFamily="1" charset="-122"/>
              <a:cs typeface="仿宋" panose="02010609060101010101" charset="-122"/>
            </a:endParaRPr>
          </a:p>
          <a:p>
            <a:pPr algn="ctr">
              <a:lnSpc>
                <a:spcPts val="4460"/>
              </a:lnSpc>
            </a:pPr>
            <a:r>
              <a:rPr lang="zh-CN" altLang="en-US" sz="2800" b="1">
                <a:latin typeface="楷体" panose="02010609060101010101" pitchFamily="1" charset="-122"/>
                <a:ea typeface="楷体" panose="02010609060101010101" pitchFamily="1" charset="-122"/>
                <a:cs typeface="仿宋" panose="02010609060101010101" charset="-122"/>
              </a:rPr>
              <a:t>生物、互联网、新能源等</a:t>
            </a:r>
            <a:r>
              <a:rPr lang="zh-CN" altLang="en-US" sz="2800" b="1">
                <a:solidFill>
                  <a:srgbClr val="FF0000"/>
                </a:solidFill>
                <a:latin typeface="楷体" panose="02010609060101010101" pitchFamily="1" charset="-122"/>
                <a:ea typeface="楷体" panose="02010609060101010101" pitchFamily="1" charset="-122"/>
                <a:cs typeface="仿宋" panose="02010609060101010101" charset="-122"/>
              </a:rPr>
              <a:t>七个战略性新兴产业</a:t>
            </a:r>
            <a:endParaRPr lang="zh-CN" altLang="en-US" sz="2800" b="1">
              <a:solidFill>
                <a:srgbClr val="FF0000"/>
              </a:solidFill>
              <a:latin typeface="楷体" panose="02010609060101010101" pitchFamily="1" charset="-122"/>
              <a:ea typeface="楷体" panose="02010609060101010101" pitchFamily="1" charset="-122"/>
              <a:cs typeface="仿宋" panose="02010609060101010101" charset="-122"/>
            </a:endParaRPr>
          </a:p>
          <a:p>
            <a:pPr algn="ctr">
              <a:lnSpc>
                <a:spcPts val="4460"/>
              </a:lnSpc>
            </a:pPr>
            <a:r>
              <a:rPr lang="zh-CN" altLang="en-US" sz="2800" b="1">
                <a:latin typeface="楷体" panose="02010609060101010101" pitchFamily="1" charset="-122"/>
                <a:ea typeface="楷体" panose="02010609060101010101" pitchFamily="1" charset="-122"/>
                <a:cs typeface="仿宋" panose="02010609060101010101" charset="-122"/>
              </a:rPr>
              <a:t>生命健康、海洋等</a:t>
            </a:r>
            <a:r>
              <a:rPr lang="zh-CN" altLang="en-US" sz="2800" b="1">
                <a:solidFill>
                  <a:srgbClr val="FF0000"/>
                </a:solidFill>
                <a:latin typeface="楷体" panose="02010609060101010101" pitchFamily="1" charset="-122"/>
                <a:ea typeface="楷体" panose="02010609060101010101" pitchFamily="1" charset="-122"/>
                <a:cs typeface="仿宋" panose="02010609060101010101" charset="-122"/>
              </a:rPr>
              <a:t>五类未来产业</a:t>
            </a:r>
            <a:endParaRPr lang="zh-CN" altLang="en-US" sz="2800" b="1">
              <a:solidFill>
                <a:srgbClr val="FF0000"/>
              </a:solidFill>
              <a:latin typeface="楷体" panose="02010609060101010101" pitchFamily="1" charset="-122"/>
              <a:ea typeface="楷体" panose="02010609060101010101" pitchFamily="1" charset="-122"/>
              <a:cs typeface="仿宋" panose="02010609060101010101" charset="-122"/>
            </a:endParaRPr>
          </a:p>
          <a:p>
            <a:pPr algn="ctr">
              <a:lnSpc>
                <a:spcPts val="4460"/>
              </a:lnSpc>
            </a:pPr>
            <a:endParaRPr lang="zh-CN" altLang="en-US" sz="2800" b="1">
              <a:solidFill>
                <a:srgbClr val="FF0000"/>
              </a:solidFill>
              <a:latin typeface="楷体" panose="02010609060101010101" pitchFamily="1" charset="-122"/>
              <a:ea typeface="楷体" panose="02010609060101010101" pitchFamily="1" charset="-122"/>
              <a:cs typeface="仿宋" panose="02010609060101010101" charset="-122"/>
            </a:endParaRPr>
          </a:p>
          <a:p>
            <a:pPr algn="l">
              <a:lnSpc>
                <a:spcPts val="2860"/>
              </a:lnSpc>
            </a:pPr>
            <a:endParaRPr lang="zh-CN" altLang="en-US" b="1">
              <a:latin typeface="楷体" panose="02010609060101010101" pitchFamily="1" charset="-122"/>
              <a:ea typeface="楷体" panose="0201060906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2" descr="C:\Users\ouyang\Desktop\中国建筑装饰产业发展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970" y="12065"/>
            <a:ext cx="9144000" cy="68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koppt-文本框"/>
          <p:cNvSpPr txBox="1"/>
          <p:nvPr/>
        </p:nvSpPr>
        <p:spPr>
          <a:xfrm>
            <a:off x="2511425" y="2838172"/>
            <a:ext cx="3729395" cy="610870"/>
          </a:xfrm>
          <a:prstGeom prst="rect">
            <a:avLst/>
          </a:prstGeom>
          <a:noFill/>
        </p:spPr>
        <p:txBody>
          <a:bodyPr wrap="square" rtlCol="0">
            <a:spAutoFit/>
          </a:bodyPr>
          <a:p>
            <a:pPr algn="ctr"/>
            <a:r>
              <a:rPr lang="zh-CN" altLang="en-US" sz="3375"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人才发展政策</a:t>
            </a:r>
            <a:endParaRPr lang="zh-CN" altLang="en-US" sz="3375"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823442" y="849987"/>
            <a:ext cx="1605280" cy="521970"/>
          </a:xfrm>
          <a:prstGeom prst="rect">
            <a:avLst/>
          </a:prstGeom>
          <a:noFill/>
        </p:spPr>
        <p:txBody>
          <a:bodyPr wrap="none" rtlCol="0" anchor="t">
            <a:spAutoFit/>
          </a:bodyPr>
          <a:lstStyle/>
          <a:p>
            <a:pPr algn="l">
              <a:spcBef>
                <a:spcPts val="200"/>
              </a:spcBef>
              <a:spcAft>
                <a:spcPts val="65"/>
              </a:spcAft>
            </a:pPr>
            <a:r>
              <a:rPr lang="zh-CN" altLang="en-US" sz="2800" b="1" dirty="0">
                <a:solidFill>
                  <a:schemeClr val="tx1">
                    <a:lumMod val="75000"/>
                    <a:lumOff val="25000"/>
                  </a:schemeClr>
                </a:solidFill>
                <a:sym typeface="微软雅黑" panose="020B0503020204020204" pitchFamily="34" charset="-122"/>
              </a:rPr>
              <a:t>人才认定</a:t>
            </a:r>
            <a:endParaRPr lang="zh-CN" altLang="en-US" sz="2800" b="1" dirty="0">
              <a:solidFill>
                <a:schemeClr val="tx1">
                  <a:lumMod val="75000"/>
                  <a:lumOff val="25000"/>
                </a:schemeClr>
              </a:solidFill>
              <a:latin typeface="+mn-ea"/>
              <a:sym typeface="微软雅黑" panose="020B0503020204020204" pitchFamily="34" charset="-122"/>
            </a:endParaRPr>
          </a:p>
        </p:txBody>
      </p:sp>
      <p:sp>
        <p:nvSpPr>
          <p:cNvPr id="4" name="矩形 3"/>
          <p:cNvSpPr/>
          <p:nvPr/>
        </p:nvSpPr>
        <p:spPr>
          <a:xfrm flipV="1">
            <a:off x="1143000" y="1339374"/>
            <a:ext cx="68580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01F42"/>
              </a:solidFill>
            </a:endParaRPr>
          </a:p>
        </p:txBody>
      </p:sp>
      <p:sp>
        <p:nvSpPr>
          <p:cNvPr id="2" name="文本框 1"/>
          <p:cNvSpPr txBox="1"/>
          <p:nvPr/>
        </p:nvSpPr>
        <p:spPr>
          <a:xfrm>
            <a:off x="935831" y="1702594"/>
            <a:ext cx="4926806" cy="368300"/>
          </a:xfrm>
          <a:prstGeom prst="rect">
            <a:avLst/>
          </a:prstGeom>
          <a:noFill/>
        </p:spPr>
        <p:txBody>
          <a:bodyPr wrap="square" rtlCol="0">
            <a:spAutoFit/>
          </a:bodyPr>
          <a:p>
            <a:r>
              <a:rPr lang="zh-CN" altLang="en-US" b="1" dirty="0">
                <a:solidFill>
                  <a:srgbClr val="C00000"/>
                </a:solidFill>
                <a:sym typeface="+mn-ea"/>
              </a:rPr>
              <a:t>深圳市高层次专业人才认定</a:t>
            </a:r>
            <a:endParaRPr lang="zh-CN" altLang="en-US" b="1" dirty="0">
              <a:solidFill>
                <a:srgbClr val="C00000"/>
              </a:solidFill>
              <a:sym typeface="+mn-ea"/>
            </a:endParaRPr>
          </a:p>
        </p:txBody>
      </p:sp>
      <p:sp>
        <p:nvSpPr>
          <p:cNvPr id="5" name="矩形 4"/>
          <p:cNvSpPr/>
          <p:nvPr/>
        </p:nvSpPr>
        <p:spPr>
          <a:xfrm>
            <a:off x="917734" y="2116455"/>
            <a:ext cx="7842409" cy="810260"/>
          </a:xfrm>
          <a:prstGeom prst="rect">
            <a:avLst/>
          </a:prstGeom>
        </p:spPr>
        <p:txBody>
          <a:bodyPr wrap="square">
            <a:spAutoFit/>
          </a:bodyPr>
          <a:p>
            <a:pPr>
              <a:lnSpc>
                <a:spcPct val="130000"/>
              </a:lnSpc>
            </a:pPr>
            <a:r>
              <a:rPr b="1" dirty="0">
                <a:solidFill>
                  <a:schemeClr val="accent2"/>
                </a:solidFill>
              </a:rPr>
              <a:t>最高600万元/人奖励、100万元/人工作经费</a:t>
            </a:r>
            <a:r>
              <a:rPr dirty="0"/>
              <a:t>。享受学术研修津贴、安居、子女教育、配偶就业等六项政策</a:t>
            </a:r>
            <a:r>
              <a:rPr lang="zh-CN" dirty="0">
                <a:sym typeface="+mn-ea"/>
              </a:rPr>
              <a:t>。</a:t>
            </a:r>
            <a:endParaRPr lang="zh-CN"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35831" y="3047048"/>
            <a:ext cx="4926806" cy="368300"/>
          </a:xfrm>
          <a:prstGeom prst="rect">
            <a:avLst/>
          </a:prstGeom>
          <a:noFill/>
        </p:spPr>
        <p:txBody>
          <a:bodyPr wrap="square" rtlCol="0">
            <a:spAutoFit/>
          </a:bodyPr>
          <a:p>
            <a:r>
              <a:rPr lang="zh-CN" altLang="en-US" b="1" dirty="0">
                <a:solidFill>
                  <a:srgbClr val="C00000"/>
                </a:solidFill>
                <a:sym typeface="+mn-ea"/>
              </a:rPr>
              <a:t>深圳市海外高层次人才认定——孔雀计划</a:t>
            </a:r>
            <a:endParaRPr lang="zh-CN" altLang="en-US" b="1" dirty="0">
              <a:solidFill>
                <a:srgbClr val="C00000"/>
              </a:solidFill>
              <a:sym typeface="+mn-ea"/>
            </a:endParaRPr>
          </a:p>
        </p:txBody>
      </p:sp>
      <p:sp>
        <p:nvSpPr>
          <p:cNvPr id="12" name="矩形 11"/>
          <p:cNvSpPr/>
          <p:nvPr/>
        </p:nvSpPr>
        <p:spPr>
          <a:xfrm>
            <a:off x="917734" y="3460909"/>
            <a:ext cx="7302341" cy="810260"/>
          </a:xfrm>
          <a:prstGeom prst="rect">
            <a:avLst/>
          </a:prstGeom>
        </p:spPr>
        <p:txBody>
          <a:bodyPr wrap="square">
            <a:spAutoFit/>
          </a:bodyPr>
          <a:p>
            <a:pPr>
              <a:lnSpc>
                <a:spcPct val="130000"/>
              </a:lnSpc>
            </a:pPr>
            <a:r>
              <a:rPr dirty="0"/>
              <a:t>给予认定奖励</a:t>
            </a:r>
            <a:r>
              <a:rPr b="1" dirty="0">
                <a:solidFill>
                  <a:schemeClr val="accent2"/>
                </a:solidFill>
              </a:rPr>
              <a:t>最高300万元</a:t>
            </a:r>
            <a:r>
              <a:rPr dirty="0"/>
              <a:t>；享受安居、创业资助、税收、子女教育等八项政策。</a:t>
            </a:r>
            <a:endParaRPr dirty="0"/>
          </a:p>
        </p:txBody>
      </p:sp>
      <p:sp>
        <p:nvSpPr>
          <p:cNvPr id="13" name="文本框 12"/>
          <p:cNvSpPr txBox="1"/>
          <p:nvPr/>
        </p:nvSpPr>
        <p:spPr>
          <a:xfrm>
            <a:off x="932498" y="4411186"/>
            <a:ext cx="4926806" cy="368300"/>
          </a:xfrm>
          <a:prstGeom prst="rect">
            <a:avLst/>
          </a:prstGeom>
          <a:noFill/>
        </p:spPr>
        <p:txBody>
          <a:bodyPr wrap="square" rtlCol="0">
            <a:spAutoFit/>
          </a:bodyPr>
          <a:p>
            <a:r>
              <a:rPr lang="zh-CN" altLang="en-US" b="1" dirty="0">
                <a:solidFill>
                  <a:srgbClr val="C00000"/>
                </a:solidFill>
                <a:sym typeface="+mn-ea"/>
              </a:rPr>
              <a:t>福田英才认定及支持</a:t>
            </a:r>
            <a:endParaRPr lang="zh-CN" altLang="en-US" b="1" dirty="0">
              <a:solidFill>
                <a:srgbClr val="C00000"/>
              </a:solidFill>
              <a:sym typeface="+mn-ea"/>
            </a:endParaRPr>
          </a:p>
        </p:txBody>
      </p:sp>
      <p:sp>
        <p:nvSpPr>
          <p:cNvPr id="16" name="矩形 15"/>
          <p:cNvSpPr/>
          <p:nvPr/>
        </p:nvSpPr>
        <p:spPr>
          <a:xfrm>
            <a:off x="914401" y="4825048"/>
            <a:ext cx="7419974" cy="810260"/>
          </a:xfrm>
          <a:prstGeom prst="rect">
            <a:avLst/>
          </a:prstGeom>
        </p:spPr>
        <p:txBody>
          <a:bodyPr wrap="square">
            <a:spAutoFit/>
          </a:bodyPr>
          <a:p>
            <a:pPr>
              <a:lnSpc>
                <a:spcPct val="130000"/>
              </a:lnSpc>
            </a:pPr>
            <a:r>
              <a:rPr dirty="0"/>
              <a:t>辖区人才可申请认定为“福田英才”，并给予</a:t>
            </a:r>
            <a:r>
              <a:rPr b="1" dirty="0">
                <a:solidFill>
                  <a:schemeClr val="accent2"/>
                </a:solidFill>
              </a:rPr>
              <a:t>最高120万元</a:t>
            </a:r>
            <a:r>
              <a:rPr lang="zh-CN" dirty="0"/>
              <a:t>奖励</a:t>
            </a:r>
            <a:r>
              <a:rPr dirty="0"/>
              <a:t>；</a:t>
            </a:r>
            <a:r>
              <a:rPr lang="zh-CN" dirty="0"/>
              <a:t>享受</a:t>
            </a:r>
            <a:r>
              <a:rPr dirty="0"/>
              <a:t>人才住房配套、子女教育、政务服务等共8项政策。</a:t>
            </a:r>
            <a:endParaRPr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823442" y="1054457"/>
            <a:ext cx="1605280" cy="521970"/>
          </a:xfrm>
          <a:prstGeom prst="rect">
            <a:avLst/>
          </a:prstGeom>
          <a:noFill/>
        </p:spPr>
        <p:txBody>
          <a:bodyPr wrap="none" rtlCol="0" anchor="t">
            <a:spAutoFit/>
          </a:bodyPr>
          <a:lstStyle/>
          <a:p>
            <a:pPr algn="l">
              <a:spcBef>
                <a:spcPts val="200"/>
              </a:spcBef>
              <a:spcAft>
                <a:spcPts val="65"/>
              </a:spcAft>
            </a:pPr>
            <a:r>
              <a:rPr lang="zh-CN" altLang="en-US" sz="2800" b="1" dirty="0">
                <a:solidFill>
                  <a:schemeClr val="tx1">
                    <a:lumMod val="75000"/>
                    <a:lumOff val="25000"/>
                  </a:schemeClr>
                </a:solidFill>
                <a:sym typeface="微软雅黑" panose="020B0503020204020204" pitchFamily="34" charset="-122"/>
              </a:rPr>
              <a:t>人才认定</a:t>
            </a:r>
            <a:endParaRPr lang="zh-CN" altLang="en-US" sz="2800" b="1" dirty="0">
              <a:solidFill>
                <a:schemeClr val="tx1">
                  <a:lumMod val="75000"/>
                  <a:lumOff val="25000"/>
                </a:schemeClr>
              </a:solidFill>
              <a:latin typeface="+mn-ea"/>
              <a:sym typeface="微软雅黑" panose="020B0503020204020204" pitchFamily="34" charset="-122"/>
            </a:endParaRPr>
          </a:p>
        </p:txBody>
      </p:sp>
      <p:sp>
        <p:nvSpPr>
          <p:cNvPr id="4" name="矩形 3"/>
          <p:cNvSpPr/>
          <p:nvPr/>
        </p:nvSpPr>
        <p:spPr>
          <a:xfrm flipV="1">
            <a:off x="1143000" y="1554639"/>
            <a:ext cx="68580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01F42"/>
              </a:solidFill>
            </a:endParaRPr>
          </a:p>
        </p:txBody>
      </p:sp>
      <p:sp>
        <p:nvSpPr>
          <p:cNvPr id="2" name="文本框 1"/>
          <p:cNvSpPr txBox="1"/>
          <p:nvPr/>
        </p:nvSpPr>
        <p:spPr>
          <a:xfrm>
            <a:off x="935831" y="1880394"/>
            <a:ext cx="4926806" cy="368300"/>
          </a:xfrm>
          <a:prstGeom prst="rect">
            <a:avLst/>
          </a:prstGeom>
          <a:noFill/>
        </p:spPr>
        <p:txBody>
          <a:bodyPr wrap="square" rtlCol="0">
            <a:spAutoFit/>
          </a:bodyPr>
          <a:p>
            <a:r>
              <a:rPr lang="zh-CN" altLang="en-US" b="1" dirty="0">
                <a:solidFill>
                  <a:srgbClr val="C00000"/>
                </a:solidFill>
                <a:sym typeface="+mn-ea"/>
              </a:rPr>
              <a:t>博士后人才人才支持</a:t>
            </a:r>
            <a:endParaRPr lang="zh-CN" altLang="en-US" b="1" dirty="0">
              <a:solidFill>
                <a:srgbClr val="C00000"/>
              </a:solidFill>
              <a:sym typeface="+mn-ea"/>
            </a:endParaRPr>
          </a:p>
        </p:txBody>
      </p:sp>
      <p:sp>
        <p:nvSpPr>
          <p:cNvPr id="5" name="矩形 4"/>
          <p:cNvSpPr/>
          <p:nvPr/>
        </p:nvSpPr>
        <p:spPr>
          <a:xfrm>
            <a:off x="917734" y="2494280"/>
            <a:ext cx="7842409" cy="860425"/>
          </a:xfrm>
          <a:prstGeom prst="rect">
            <a:avLst/>
          </a:prstGeom>
        </p:spPr>
        <p:txBody>
          <a:bodyPr wrap="square">
            <a:spAutoFit/>
          </a:bodyPr>
          <a:p>
            <a:pPr>
              <a:lnSpc>
                <a:spcPts val="3000"/>
              </a:lnSpc>
            </a:pPr>
            <a:r>
              <a:rPr dirty="0"/>
              <a:t>对于进站（工作站、创新基地与流动站）的博士后，给予12万/年的生活补贴</a:t>
            </a:r>
            <a:r>
              <a:rPr dirty="0" smtClean="0"/>
              <a:t>；给予总额</a:t>
            </a:r>
            <a:r>
              <a:rPr b="1" dirty="0" smtClean="0">
                <a:solidFill>
                  <a:schemeClr val="accent2"/>
                </a:solidFill>
              </a:rPr>
              <a:t>不超过</a:t>
            </a:r>
            <a:r>
              <a:rPr b="1" dirty="0">
                <a:solidFill>
                  <a:schemeClr val="accent2"/>
                </a:solidFill>
              </a:rPr>
              <a:t>10万元</a:t>
            </a:r>
            <a:r>
              <a:rPr dirty="0"/>
              <a:t>的科研资助，及落户、配偶子女随迁等政策优惠</a:t>
            </a:r>
            <a:r>
              <a:rPr lang="zh-CN" dirty="0">
                <a:sym typeface="+mn-ea"/>
              </a:rPr>
              <a:t>。</a:t>
            </a:r>
            <a:endParaRPr lang="zh-CN" b="1" dirty="0" smtClean="0">
              <a:solidFill>
                <a:schemeClr val="accent2"/>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35831" y="3833495"/>
            <a:ext cx="4926806" cy="368300"/>
          </a:xfrm>
          <a:prstGeom prst="rect">
            <a:avLst/>
          </a:prstGeom>
          <a:noFill/>
        </p:spPr>
        <p:txBody>
          <a:bodyPr wrap="square" rtlCol="0">
            <a:spAutoFit/>
          </a:bodyPr>
          <a:p>
            <a:r>
              <a:rPr lang="zh-CN" altLang="en-US" b="1" dirty="0">
                <a:solidFill>
                  <a:srgbClr val="C00000"/>
                </a:solidFill>
                <a:sym typeface="+mn-ea"/>
              </a:rPr>
              <a:t>产业发展和创新人才奖</a:t>
            </a:r>
            <a:endParaRPr lang="zh-CN" altLang="en-US" b="1" dirty="0">
              <a:solidFill>
                <a:srgbClr val="C00000"/>
              </a:solidFill>
              <a:sym typeface="+mn-ea"/>
            </a:endParaRPr>
          </a:p>
        </p:txBody>
      </p:sp>
      <p:sp>
        <p:nvSpPr>
          <p:cNvPr id="12" name="矩形 11"/>
          <p:cNvSpPr/>
          <p:nvPr/>
        </p:nvSpPr>
        <p:spPr>
          <a:xfrm>
            <a:off x="917734" y="4247356"/>
            <a:ext cx="7842409" cy="1245235"/>
          </a:xfrm>
          <a:prstGeom prst="rect">
            <a:avLst/>
          </a:prstGeom>
        </p:spPr>
        <p:txBody>
          <a:bodyPr wrap="square">
            <a:spAutoFit/>
          </a:bodyPr>
          <a:p>
            <a:pPr>
              <a:lnSpc>
                <a:spcPts val="3000"/>
              </a:lnSpc>
            </a:pPr>
            <a:r>
              <a:rPr dirty="0"/>
              <a:t>支持依法缴纳个人所得税且在管理或技术上有突出贡献的人才。</a:t>
            </a:r>
            <a:endParaRPr dirty="0"/>
          </a:p>
          <a:p>
            <a:pPr>
              <a:lnSpc>
                <a:spcPts val="3000"/>
              </a:lnSpc>
            </a:pPr>
            <a:r>
              <a:rPr dirty="0"/>
              <a:t>市级最高奖励150万元/人，福田区给予配套奖励。</a:t>
            </a:r>
            <a:endParaRPr dirty="0"/>
          </a:p>
          <a:p>
            <a:pPr>
              <a:lnSpc>
                <a:spcPts val="3000"/>
              </a:lnSpc>
            </a:pPr>
            <a:r>
              <a:rPr dirty="0"/>
              <a:t>2018年福田区产业创新人才奖</a:t>
            </a:r>
            <a:r>
              <a:rPr b="1" dirty="0">
                <a:solidFill>
                  <a:schemeClr val="accent2"/>
                </a:solidFill>
              </a:rPr>
              <a:t>支持金额约1.47</a:t>
            </a:r>
            <a:r>
              <a:rPr lang="zh-CN" b="1" dirty="0">
                <a:solidFill>
                  <a:schemeClr val="accent2"/>
                </a:solidFill>
              </a:rPr>
              <a:t>亿元</a:t>
            </a:r>
            <a:r>
              <a:rPr b="1" dirty="0">
                <a:solidFill>
                  <a:schemeClr val="accent2"/>
                </a:solidFill>
              </a:rPr>
              <a:t>。</a:t>
            </a:r>
            <a:endParaRPr b="1" dirty="0">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823442" y="1002070"/>
            <a:ext cx="1605280" cy="521970"/>
          </a:xfrm>
          <a:prstGeom prst="rect">
            <a:avLst/>
          </a:prstGeom>
          <a:noFill/>
        </p:spPr>
        <p:txBody>
          <a:bodyPr wrap="none" rtlCol="0" anchor="t">
            <a:spAutoFit/>
          </a:bodyPr>
          <a:lstStyle/>
          <a:p>
            <a:pPr algn="l">
              <a:spcBef>
                <a:spcPts val="200"/>
              </a:spcBef>
              <a:spcAft>
                <a:spcPts val="65"/>
              </a:spcAft>
            </a:pPr>
            <a:r>
              <a:rPr lang="zh-CN" altLang="en-US" sz="2800" b="1" dirty="0">
                <a:solidFill>
                  <a:schemeClr val="tx1">
                    <a:lumMod val="75000"/>
                    <a:lumOff val="25000"/>
                  </a:schemeClr>
                </a:solidFill>
                <a:sym typeface="微软雅黑" panose="020B0503020204020204" pitchFamily="34" charset="-122"/>
              </a:rPr>
              <a:t>人才安居</a:t>
            </a:r>
            <a:endParaRPr lang="zh-CN" altLang="en-US" sz="2800" b="1" dirty="0">
              <a:solidFill>
                <a:schemeClr val="tx1">
                  <a:lumMod val="75000"/>
                  <a:lumOff val="25000"/>
                </a:schemeClr>
              </a:solidFill>
              <a:latin typeface="+mn-ea"/>
              <a:sym typeface="微软雅黑" panose="020B0503020204020204" pitchFamily="34" charset="-122"/>
            </a:endParaRPr>
          </a:p>
        </p:txBody>
      </p:sp>
      <p:sp>
        <p:nvSpPr>
          <p:cNvPr id="3" name="矩形 2"/>
          <p:cNvSpPr/>
          <p:nvPr/>
        </p:nvSpPr>
        <p:spPr>
          <a:xfrm flipV="1">
            <a:off x="1143000" y="1491456"/>
            <a:ext cx="68580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01F42"/>
              </a:solidFill>
            </a:endParaRPr>
          </a:p>
        </p:txBody>
      </p:sp>
      <p:sp>
        <p:nvSpPr>
          <p:cNvPr id="2" name="iS1ide-任意多边形: 形状 4"/>
          <p:cNvSpPr/>
          <p:nvPr/>
        </p:nvSpPr>
        <p:spPr>
          <a:xfrm>
            <a:off x="431006" y="2059464"/>
            <a:ext cx="477679" cy="324326"/>
          </a:xfrm>
          <a:custGeom>
            <a:avLst/>
            <a:gdLst/>
            <a:ahLst/>
            <a:cxnLst/>
            <a:rect l="0" t="0" r="0" b="0"/>
            <a:pathLst>
              <a:path w="120000" h="120000" extrusionOk="0">
                <a:moveTo>
                  <a:pt x="118588" y="39629"/>
                </a:moveTo>
                <a:lnTo>
                  <a:pt x="118588" y="39629"/>
                </a:lnTo>
                <a:lnTo>
                  <a:pt x="119717" y="41111"/>
                </a:lnTo>
                <a:lnTo>
                  <a:pt x="120000" y="43333"/>
                </a:lnTo>
                <a:lnTo>
                  <a:pt x="120000" y="95555"/>
                </a:lnTo>
                <a:lnTo>
                  <a:pt x="120000" y="95555"/>
                </a:lnTo>
                <a:lnTo>
                  <a:pt x="119717" y="97777"/>
                </a:lnTo>
                <a:lnTo>
                  <a:pt x="118588" y="99629"/>
                </a:lnTo>
                <a:lnTo>
                  <a:pt x="118588" y="99629"/>
                </a:lnTo>
                <a:lnTo>
                  <a:pt x="117458" y="100740"/>
                </a:lnTo>
                <a:lnTo>
                  <a:pt x="115764" y="101111"/>
                </a:lnTo>
                <a:lnTo>
                  <a:pt x="98541" y="101111"/>
                </a:lnTo>
                <a:lnTo>
                  <a:pt x="98541" y="101111"/>
                </a:lnTo>
                <a:lnTo>
                  <a:pt x="97976" y="101111"/>
                </a:lnTo>
                <a:lnTo>
                  <a:pt x="97411" y="100740"/>
                </a:lnTo>
                <a:lnTo>
                  <a:pt x="97129" y="100000"/>
                </a:lnTo>
                <a:lnTo>
                  <a:pt x="97129" y="99259"/>
                </a:lnTo>
                <a:lnTo>
                  <a:pt x="97129" y="99259"/>
                </a:lnTo>
                <a:lnTo>
                  <a:pt x="97129" y="98518"/>
                </a:lnTo>
                <a:lnTo>
                  <a:pt x="97411" y="97777"/>
                </a:lnTo>
                <a:lnTo>
                  <a:pt x="97976" y="97407"/>
                </a:lnTo>
                <a:lnTo>
                  <a:pt x="98541" y="97407"/>
                </a:lnTo>
                <a:lnTo>
                  <a:pt x="115764" y="97407"/>
                </a:lnTo>
                <a:lnTo>
                  <a:pt x="115764" y="97407"/>
                </a:lnTo>
                <a:lnTo>
                  <a:pt x="116329" y="97407"/>
                </a:lnTo>
                <a:lnTo>
                  <a:pt x="116894" y="97037"/>
                </a:lnTo>
                <a:lnTo>
                  <a:pt x="116894" y="96296"/>
                </a:lnTo>
                <a:lnTo>
                  <a:pt x="117176" y="95555"/>
                </a:lnTo>
                <a:lnTo>
                  <a:pt x="117176" y="82592"/>
                </a:lnTo>
                <a:lnTo>
                  <a:pt x="2823" y="82592"/>
                </a:lnTo>
                <a:lnTo>
                  <a:pt x="2823" y="95555"/>
                </a:lnTo>
                <a:lnTo>
                  <a:pt x="2823" y="95555"/>
                </a:lnTo>
                <a:lnTo>
                  <a:pt x="2823" y="96296"/>
                </a:lnTo>
                <a:lnTo>
                  <a:pt x="3105" y="97037"/>
                </a:lnTo>
                <a:lnTo>
                  <a:pt x="3670" y="97407"/>
                </a:lnTo>
                <a:lnTo>
                  <a:pt x="4235" y="97407"/>
                </a:lnTo>
                <a:lnTo>
                  <a:pt x="21458" y="97407"/>
                </a:lnTo>
                <a:lnTo>
                  <a:pt x="21458" y="97407"/>
                </a:lnTo>
                <a:lnTo>
                  <a:pt x="22023" y="97407"/>
                </a:lnTo>
                <a:lnTo>
                  <a:pt x="22588" y="97777"/>
                </a:lnTo>
                <a:lnTo>
                  <a:pt x="22588" y="98518"/>
                </a:lnTo>
                <a:lnTo>
                  <a:pt x="22870" y="99259"/>
                </a:lnTo>
                <a:lnTo>
                  <a:pt x="22870" y="99259"/>
                </a:lnTo>
                <a:lnTo>
                  <a:pt x="22588" y="100000"/>
                </a:lnTo>
                <a:lnTo>
                  <a:pt x="22588" y="100740"/>
                </a:lnTo>
                <a:lnTo>
                  <a:pt x="22023" y="101111"/>
                </a:lnTo>
                <a:lnTo>
                  <a:pt x="21458" y="101111"/>
                </a:lnTo>
                <a:lnTo>
                  <a:pt x="4235" y="101111"/>
                </a:lnTo>
                <a:lnTo>
                  <a:pt x="4235" y="101111"/>
                </a:lnTo>
                <a:lnTo>
                  <a:pt x="2541" y="100740"/>
                </a:lnTo>
                <a:lnTo>
                  <a:pt x="1129" y="99629"/>
                </a:lnTo>
                <a:lnTo>
                  <a:pt x="1129" y="99629"/>
                </a:lnTo>
                <a:lnTo>
                  <a:pt x="282" y="97777"/>
                </a:lnTo>
                <a:lnTo>
                  <a:pt x="0" y="95555"/>
                </a:lnTo>
                <a:lnTo>
                  <a:pt x="0" y="43333"/>
                </a:lnTo>
                <a:lnTo>
                  <a:pt x="0" y="43333"/>
                </a:lnTo>
                <a:lnTo>
                  <a:pt x="282" y="41111"/>
                </a:lnTo>
                <a:lnTo>
                  <a:pt x="1129" y="39629"/>
                </a:lnTo>
                <a:lnTo>
                  <a:pt x="1129" y="39629"/>
                </a:lnTo>
                <a:lnTo>
                  <a:pt x="2541" y="37777"/>
                </a:lnTo>
                <a:lnTo>
                  <a:pt x="4235" y="37407"/>
                </a:lnTo>
                <a:lnTo>
                  <a:pt x="11294" y="37407"/>
                </a:lnTo>
                <a:lnTo>
                  <a:pt x="11294" y="24444"/>
                </a:lnTo>
                <a:lnTo>
                  <a:pt x="11294" y="24444"/>
                </a:lnTo>
                <a:lnTo>
                  <a:pt x="11576" y="22222"/>
                </a:lnTo>
                <a:lnTo>
                  <a:pt x="12423" y="20740"/>
                </a:lnTo>
                <a:lnTo>
                  <a:pt x="12423" y="20740"/>
                </a:lnTo>
                <a:lnTo>
                  <a:pt x="14117" y="19259"/>
                </a:lnTo>
                <a:lnTo>
                  <a:pt x="15811" y="18888"/>
                </a:lnTo>
                <a:lnTo>
                  <a:pt x="21458" y="18888"/>
                </a:lnTo>
                <a:lnTo>
                  <a:pt x="21458" y="18888"/>
                </a:lnTo>
                <a:lnTo>
                  <a:pt x="22023" y="18888"/>
                </a:lnTo>
                <a:lnTo>
                  <a:pt x="22588" y="19259"/>
                </a:lnTo>
                <a:lnTo>
                  <a:pt x="22588" y="20000"/>
                </a:lnTo>
                <a:lnTo>
                  <a:pt x="22870" y="20740"/>
                </a:lnTo>
                <a:lnTo>
                  <a:pt x="22870" y="20740"/>
                </a:lnTo>
                <a:lnTo>
                  <a:pt x="22588" y="21481"/>
                </a:lnTo>
                <a:lnTo>
                  <a:pt x="22588" y="22222"/>
                </a:lnTo>
                <a:lnTo>
                  <a:pt x="22023" y="22592"/>
                </a:lnTo>
                <a:lnTo>
                  <a:pt x="21458" y="22592"/>
                </a:lnTo>
                <a:lnTo>
                  <a:pt x="15811" y="22592"/>
                </a:lnTo>
                <a:lnTo>
                  <a:pt x="15811" y="22592"/>
                </a:lnTo>
                <a:lnTo>
                  <a:pt x="15247" y="22592"/>
                </a:lnTo>
                <a:lnTo>
                  <a:pt x="14682" y="22962"/>
                </a:lnTo>
                <a:lnTo>
                  <a:pt x="14400" y="23703"/>
                </a:lnTo>
                <a:lnTo>
                  <a:pt x="14400" y="24444"/>
                </a:lnTo>
                <a:lnTo>
                  <a:pt x="14400" y="37407"/>
                </a:lnTo>
                <a:lnTo>
                  <a:pt x="25694" y="37407"/>
                </a:lnTo>
                <a:lnTo>
                  <a:pt x="25694" y="1851"/>
                </a:lnTo>
                <a:lnTo>
                  <a:pt x="25694" y="1851"/>
                </a:lnTo>
                <a:lnTo>
                  <a:pt x="25694" y="1111"/>
                </a:lnTo>
                <a:lnTo>
                  <a:pt x="25976" y="370"/>
                </a:lnTo>
                <a:lnTo>
                  <a:pt x="26541" y="0"/>
                </a:lnTo>
                <a:lnTo>
                  <a:pt x="27105" y="0"/>
                </a:lnTo>
                <a:lnTo>
                  <a:pt x="92894" y="0"/>
                </a:lnTo>
                <a:lnTo>
                  <a:pt x="92894" y="0"/>
                </a:lnTo>
                <a:lnTo>
                  <a:pt x="93458" y="0"/>
                </a:lnTo>
                <a:lnTo>
                  <a:pt x="94023" y="370"/>
                </a:lnTo>
                <a:lnTo>
                  <a:pt x="94023" y="1111"/>
                </a:lnTo>
                <a:lnTo>
                  <a:pt x="94305" y="1851"/>
                </a:lnTo>
                <a:lnTo>
                  <a:pt x="94305" y="37407"/>
                </a:lnTo>
                <a:lnTo>
                  <a:pt x="105600" y="37407"/>
                </a:lnTo>
                <a:lnTo>
                  <a:pt x="105600" y="24444"/>
                </a:lnTo>
                <a:lnTo>
                  <a:pt x="105600" y="24444"/>
                </a:lnTo>
                <a:lnTo>
                  <a:pt x="105317" y="23703"/>
                </a:lnTo>
                <a:lnTo>
                  <a:pt x="105317" y="22962"/>
                </a:lnTo>
                <a:lnTo>
                  <a:pt x="104752" y="22592"/>
                </a:lnTo>
                <a:lnTo>
                  <a:pt x="104188" y="22592"/>
                </a:lnTo>
                <a:lnTo>
                  <a:pt x="98541" y="22592"/>
                </a:lnTo>
                <a:lnTo>
                  <a:pt x="98541" y="22592"/>
                </a:lnTo>
                <a:lnTo>
                  <a:pt x="97976" y="22592"/>
                </a:lnTo>
                <a:lnTo>
                  <a:pt x="97411" y="22222"/>
                </a:lnTo>
                <a:lnTo>
                  <a:pt x="97129" y="21481"/>
                </a:lnTo>
                <a:lnTo>
                  <a:pt x="97129" y="20740"/>
                </a:lnTo>
                <a:lnTo>
                  <a:pt x="97129" y="20740"/>
                </a:lnTo>
                <a:lnTo>
                  <a:pt x="97129" y="20000"/>
                </a:lnTo>
                <a:lnTo>
                  <a:pt x="97411" y="19259"/>
                </a:lnTo>
                <a:lnTo>
                  <a:pt x="97976" y="18888"/>
                </a:lnTo>
                <a:lnTo>
                  <a:pt x="98541" y="18888"/>
                </a:lnTo>
                <a:lnTo>
                  <a:pt x="104188" y="18888"/>
                </a:lnTo>
                <a:lnTo>
                  <a:pt x="104188" y="18888"/>
                </a:lnTo>
                <a:lnTo>
                  <a:pt x="105882" y="19259"/>
                </a:lnTo>
                <a:lnTo>
                  <a:pt x="107294" y="20740"/>
                </a:lnTo>
                <a:lnTo>
                  <a:pt x="107294" y="20740"/>
                </a:lnTo>
                <a:lnTo>
                  <a:pt x="108423" y="22222"/>
                </a:lnTo>
                <a:lnTo>
                  <a:pt x="108705" y="24444"/>
                </a:lnTo>
                <a:lnTo>
                  <a:pt x="108705" y="37407"/>
                </a:lnTo>
                <a:lnTo>
                  <a:pt x="115764" y="37407"/>
                </a:lnTo>
                <a:lnTo>
                  <a:pt x="115764" y="37407"/>
                </a:lnTo>
                <a:lnTo>
                  <a:pt x="117458" y="37777"/>
                </a:lnTo>
                <a:lnTo>
                  <a:pt x="118588" y="39629"/>
                </a:lnTo>
                <a:lnTo>
                  <a:pt x="118588" y="39629"/>
                </a:lnTo>
                <a:close/>
                <a:moveTo>
                  <a:pt x="117176" y="78888"/>
                </a:moveTo>
                <a:lnTo>
                  <a:pt x="117176" y="43333"/>
                </a:lnTo>
                <a:lnTo>
                  <a:pt x="117176" y="43333"/>
                </a:lnTo>
                <a:lnTo>
                  <a:pt x="116894" y="42592"/>
                </a:lnTo>
                <a:lnTo>
                  <a:pt x="116894" y="41851"/>
                </a:lnTo>
                <a:lnTo>
                  <a:pt x="116329" y="41481"/>
                </a:lnTo>
                <a:lnTo>
                  <a:pt x="115764" y="41481"/>
                </a:lnTo>
                <a:lnTo>
                  <a:pt x="4235" y="41481"/>
                </a:lnTo>
                <a:lnTo>
                  <a:pt x="4235" y="41481"/>
                </a:lnTo>
                <a:lnTo>
                  <a:pt x="3670" y="41481"/>
                </a:lnTo>
                <a:lnTo>
                  <a:pt x="3105" y="41851"/>
                </a:lnTo>
                <a:lnTo>
                  <a:pt x="2823" y="42592"/>
                </a:lnTo>
                <a:lnTo>
                  <a:pt x="2823" y="43333"/>
                </a:lnTo>
                <a:lnTo>
                  <a:pt x="2823" y="78888"/>
                </a:lnTo>
                <a:lnTo>
                  <a:pt x="117176" y="78888"/>
                </a:lnTo>
                <a:close/>
                <a:moveTo>
                  <a:pt x="94305" y="88148"/>
                </a:moveTo>
                <a:lnTo>
                  <a:pt x="94305" y="99259"/>
                </a:lnTo>
                <a:lnTo>
                  <a:pt x="94305" y="118148"/>
                </a:lnTo>
                <a:lnTo>
                  <a:pt x="94305" y="118148"/>
                </a:lnTo>
                <a:lnTo>
                  <a:pt x="94023" y="118888"/>
                </a:lnTo>
                <a:lnTo>
                  <a:pt x="94023" y="119629"/>
                </a:lnTo>
                <a:lnTo>
                  <a:pt x="93458" y="120000"/>
                </a:lnTo>
                <a:lnTo>
                  <a:pt x="92894" y="120000"/>
                </a:lnTo>
                <a:lnTo>
                  <a:pt x="27105" y="120000"/>
                </a:lnTo>
                <a:lnTo>
                  <a:pt x="27105" y="120000"/>
                </a:lnTo>
                <a:lnTo>
                  <a:pt x="26541" y="120000"/>
                </a:lnTo>
                <a:lnTo>
                  <a:pt x="25976" y="119629"/>
                </a:lnTo>
                <a:lnTo>
                  <a:pt x="25694" y="118888"/>
                </a:lnTo>
                <a:lnTo>
                  <a:pt x="25694" y="118148"/>
                </a:lnTo>
                <a:lnTo>
                  <a:pt x="25694" y="99259"/>
                </a:lnTo>
                <a:lnTo>
                  <a:pt x="25694" y="88148"/>
                </a:lnTo>
                <a:lnTo>
                  <a:pt x="25694" y="88148"/>
                </a:lnTo>
                <a:lnTo>
                  <a:pt x="25694" y="87407"/>
                </a:lnTo>
                <a:lnTo>
                  <a:pt x="25976" y="86666"/>
                </a:lnTo>
                <a:lnTo>
                  <a:pt x="26541" y="86296"/>
                </a:lnTo>
                <a:lnTo>
                  <a:pt x="27105" y="86296"/>
                </a:lnTo>
                <a:lnTo>
                  <a:pt x="27105" y="86296"/>
                </a:lnTo>
                <a:lnTo>
                  <a:pt x="27670" y="86296"/>
                </a:lnTo>
                <a:lnTo>
                  <a:pt x="28235" y="86666"/>
                </a:lnTo>
                <a:lnTo>
                  <a:pt x="28235" y="87407"/>
                </a:lnTo>
                <a:lnTo>
                  <a:pt x="28517" y="88148"/>
                </a:lnTo>
                <a:lnTo>
                  <a:pt x="28517" y="116296"/>
                </a:lnTo>
                <a:lnTo>
                  <a:pt x="91482" y="116296"/>
                </a:lnTo>
                <a:lnTo>
                  <a:pt x="91482" y="88148"/>
                </a:lnTo>
                <a:lnTo>
                  <a:pt x="91482" y="88148"/>
                </a:lnTo>
                <a:lnTo>
                  <a:pt x="91482" y="87407"/>
                </a:lnTo>
                <a:lnTo>
                  <a:pt x="91764" y="86666"/>
                </a:lnTo>
                <a:lnTo>
                  <a:pt x="92329" y="86296"/>
                </a:lnTo>
                <a:lnTo>
                  <a:pt x="92894" y="86296"/>
                </a:lnTo>
                <a:lnTo>
                  <a:pt x="92894" y="86296"/>
                </a:lnTo>
                <a:lnTo>
                  <a:pt x="93458" y="86296"/>
                </a:lnTo>
                <a:lnTo>
                  <a:pt x="94023" y="86666"/>
                </a:lnTo>
                <a:lnTo>
                  <a:pt x="94023" y="87407"/>
                </a:lnTo>
                <a:lnTo>
                  <a:pt x="94305" y="88148"/>
                </a:lnTo>
                <a:lnTo>
                  <a:pt x="94305" y="88148"/>
                </a:lnTo>
                <a:close/>
                <a:moveTo>
                  <a:pt x="28517" y="37407"/>
                </a:moveTo>
                <a:lnTo>
                  <a:pt x="91482" y="37407"/>
                </a:lnTo>
                <a:lnTo>
                  <a:pt x="91482" y="3703"/>
                </a:lnTo>
                <a:lnTo>
                  <a:pt x="28517" y="3703"/>
                </a:lnTo>
                <a:lnTo>
                  <a:pt x="28517" y="37407"/>
                </a:lnTo>
                <a:close/>
                <a:moveTo>
                  <a:pt x="97129" y="63703"/>
                </a:moveTo>
                <a:lnTo>
                  <a:pt x="97129" y="63703"/>
                </a:lnTo>
                <a:lnTo>
                  <a:pt x="98258" y="64074"/>
                </a:lnTo>
                <a:lnTo>
                  <a:pt x="99105" y="64814"/>
                </a:lnTo>
                <a:lnTo>
                  <a:pt x="99105" y="64814"/>
                </a:lnTo>
                <a:lnTo>
                  <a:pt x="99670" y="65925"/>
                </a:lnTo>
                <a:lnTo>
                  <a:pt x="99952" y="67407"/>
                </a:lnTo>
                <a:lnTo>
                  <a:pt x="99952" y="67407"/>
                </a:lnTo>
                <a:lnTo>
                  <a:pt x="99670" y="68888"/>
                </a:lnTo>
                <a:lnTo>
                  <a:pt x="99105" y="70370"/>
                </a:lnTo>
                <a:lnTo>
                  <a:pt x="99105" y="70370"/>
                </a:lnTo>
                <a:lnTo>
                  <a:pt x="98258" y="71111"/>
                </a:lnTo>
                <a:lnTo>
                  <a:pt x="97129" y="71481"/>
                </a:lnTo>
                <a:lnTo>
                  <a:pt x="97129" y="71481"/>
                </a:lnTo>
                <a:lnTo>
                  <a:pt x="96000" y="71111"/>
                </a:lnTo>
                <a:lnTo>
                  <a:pt x="95152" y="70370"/>
                </a:lnTo>
                <a:lnTo>
                  <a:pt x="95152" y="70370"/>
                </a:lnTo>
                <a:lnTo>
                  <a:pt x="94305" y="68888"/>
                </a:lnTo>
                <a:lnTo>
                  <a:pt x="94305" y="67407"/>
                </a:lnTo>
                <a:lnTo>
                  <a:pt x="94305" y="67407"/>
                </a:lnTo>
                <a:lnTo>
                  <a:pt x="94305" y="65925"/>
                </a:lnTo>
                <a:lnTo>
                  <a:pt x="95152" y="64814"/>
                </a:lnTo>
                <a:lnTo>
                  <a:pt x="95152" y="64814"/>
                </a:lnTo>
                <a:lnTo>
                  <a:pt x="96000" y="64074"/>
                </a:lnTo>
                <a:lnTo>
                  <a:pt x="97129" y="63703"/>
                </a:lnTo>
                <a:lnTo>
                  <a:pt x="97129" y="63703"/>
                </a:lnTo>
                <a:close/>
                <a:moveTo>
                  <a:pt x="108705" y="63703"/>
                </a:moveTo>
                <a:lnTo>
                  <a:pt x="108705" y="63703"/>
                </a:lnTo>
                <a:lnTo>
                  <a:pt x="109835" y="64074"/>
                </a:lnTo>
                <a:lnTo>
                  <a:pt x="110682" y="64814"/>
                </a:lnTo>
                <a:lnTo>
                  <a:pt x="110682" y="64814"/>
                </a:lnTo>
                <a:lnTo>
                  <a:pt x="111247" y="65925"/>
                </a:lnTo>
                <a:lnTo>
                  <a:pt x="111529" y="67407"/>
                </a:lnTo>
                <a:lnTo>
                  <a:pt x="111529" y="67407"/>
                </a:lnTo>
                <a:lnTo>
                  <a:pt x="111247" y="68888"/>
                </a:lnTo>
                <a:lnTo>
                  <a:pt x="110682" y="70370"/>
                </a:lnTo>
                <a:lnTo>
                  <a:pt x="110682" y="70370"/>
                </a:lnTo>
                <a:lnTo>
                  <a:pt x="109835" y="71111"/>
                </a:lnTo>
                <a:lnTo>
                  <a:pt x="108705" y="71481"/>
                </a:lnTo>
                <a:lnTo>
                  <a:pt x="108705" y="71481"/>
                </a:lnTo>
                <a:lnTo>
                  <a:pt x="107576" y="71111"/>
                </a:lnTo>
                <a:lnTo>
                  <a:pt x="106447" y="70370"/>
                </a:lnTo>
                <a:lnTo>
                  <a:pt x="106447" y="70370"/>
                </a:lnTo>
                <a:lnTo>
                  <a:pt x="105600" y="68888"/>
                </a:lnTo>
                <a:lnTo>
                  <a:pt x="105600" y="67407"/>
                </a:lnTo>
                <a:lnTo>
                  <a:pt x="105600" y="67407"/>
                </a:lnTo>
                <a:lnTo>
                  <a:pt x="105600" y="65925"/>
                </a:lnTo>
                <a:lnTo>
                  <a:pt x="106447" y="64814"/>
                </a:lnTo>
                <a:lnTo>
                  <a:pt x="106447" y="64814"/>
                </a:lnTo>
                <a:lnTo>
                  <a:pt x="107576" y="64074"/>
                </a:lnTo>
                <a:lnTo>
                  <a:pt x="108705" y="63703"/>
                </a:lnTo>
                <a:lnTo>
                  <a:pt x="108705" y="63703"/>
                </a:lnTo>
                <a:close/>
              </a:path>
            </a:pathLst>
          </a:custGeom>
          <a:solidFill>
            <a:srgbClr val="C00000"/>
          </a:solidFill>
          <a:ln>
            <a:noFill/>
          </a:ln>
        </p:spPr>
        <p:txBody>
          <a:bodyPr anchor="ctr"/>
          <a:p>
            <a:pPr algn="ctr"/>
            <a:endParaRPr sz="1350"/>
          </a:p>
        </p:txBody>
      </p:sp>
      <p:sp>
        <p:nvSpPr>
          <p:cNvPr id="5" name="iS1ide-任意多边形: 形状 7"/>
          <p:cNvSpPr/>
          <p:nvPr/>
        </p:nvSpPr>
        <p:spPr>
          <a:xfrm>
            <a:off x="4816634" y="1993865"/>
            <a:ext cx="384467" cy="293792"/>
          </a:xfrm>
          <a:custGeom>
            <a:avLst/>
            <a:gdLst/>
            <a:ahLst/>
            <a:cxnLst/>
            <a:rect l="0" t="0" r="0" b="0"/>
            <a:pathLst>
              <a:path w="120000" h="120000" extrusionOk="0">
                <a:moveTo>
                  <a:pt x="112941" y="60000"/>
                </a:moveTo>
                <a:lnTo>
                  <a:pt x="112941" y="60000"/>
                </a:lnTo>
                <a:lnTo>
                  <a:pt x="114635" y="62592"/>
                </a:lnTo>
                <a:lnTo>
                  <a:pt x="116047" y="65555"/>
                </a:lnTo>
                <a:lnTo>
                  <a:pt x="117458" y="68148"/>
                </a:lnTo>
                <a:lnTo>
                  <a:pt x="118305" y="71111"/>
                </a:lnTo>
                <a:lnTo>
                  <a:pt x="119152" y="74074"/>
                </a:lnTo>
                <a:lnTo>
                  <a:pt x="119717" y="77407"/>
                </a:lnTo>
                <a:lnTo>
                  <a:pt x="120000" y="80740"/>
                </a:lnTo>
                <a:lnTo>
                  <a:pt x="120000" y="84444"/>
                </a:lnTo>
                <a:lnTo>
                  <a:pt x="120000" y="84444"/>
                </a:lnTo>
                <a:lnTo>
                  <a:pt x="120000" y="87777"/>
                </a:lnTo>
                <a:lnTo>
                  <a:pt x="119717" y="90740"/>
                </a:lnTo>
                <a:lnTo>
                  <a:pt x="119152" y="93703"/>
                </a:lnTo>
                <a:lnTo>
                  <a:pt x="118305" y="96666"/>
                </a:lnTo>
                <a:lnTo>
                  <a:pt x="117176" y="99629"/>
                </a:lnTo>
                <a:lnTo>
                  <a:pt x="115764" y="102592"/>
                </a:lnTo>
                <a:lnTo>
                  <a:pt x="114070" y="105555"/>
                </a:lnTo>
                <a:lnTo>
                  <a:pt x="112376" y="108518"/>
                </a:lnTo>
                <a:lnTo>
                  <a:pt x="112376" y="108518"/>
                </a:lnTo>
                <a:lnTo>
                  <a:pt x="110400" y="111111"/>
                </a:lnTo>
                <a:lnTo>
                  <a:pt x="108423" y="113333"/>
                </a:lnTo>
                <a:lnTo>
                  <a:pt x="106164" y="115555"/>
                </a:lnTo>
                <a:lnTo>
                  <a:pt x="104188" y="117407"/>
                </a:lnTo>
                <a:lnTo>
                  <a:pt x="101929" y="118518"/>
                </a:lnTo>
                <a:lnTo>
                  <a:pt x="99388" y="119259"/>
                </a:lnTo>
                <a:lnTo>
                  <a:pt x="96847" y="120000"/>
                </a:lnTo>
                <a:lnTo>
                  <a:pt x="94305" y="120000"/>
                </a:lnTo>
                <a:lnTo>
                  <a:pt x="25694" y="120000"/>
                </a:lnTo>
                <a:lnTo>
                  <a:pt x="25694" y="120000"/>
                </a:lnTo>
                <a:lnTo>
                  <a:pt x="23435" y="120000"/>
                </a:lnTo>
                <a:lnTo>
                  <a:pt x="20894" y="119259"/>
                </a:lnTo>
                <a:lnTo>
                  <a:pt x="18635" y="118518"/>
                </a:lnTo>
                <a:lnTo>
                  <a:pt x="16376" y="117407"/>
                </a:lnTo>
                <a:lnTo>
                  <a:pt x="14117" y="115925"/>
                </a:lnTo>
                <a:lnTo>
                  <a:pt x="11858" y="113703"/>
                </a:lnTo>
                <a:lnTo>
                  <a:pt x="9882" y="111481"/>
                </a:lnTo>
                <a:lnTo>
                  <a:pt x="7905" y="109259"/>
                </a:lnTo>
                <a:lnTo>
                  <a:pt x="7905" y="109259"/>
                </a:lnTo>
                <a:lnTo>
                  <a:pt x="5929" y="106296"/>
                </a:lnTo>
                <a:lnTo>
                  <a:pt x="4517" y="103703"/>
                </a:lnTo>
                <a:lnTo>
                  <a:pt x="3105" y="100740"/>
                </a:lnTo>
                <a:lnTo>
                  <a:pt x="1976" y="97777"/>
                </a:lnTo>
                <a:lnTo>
                  <a:pt x="1129" y="94444"/>
                </a:lnTo>
                <a:lnTo>
                  <a:pt x="564" y="91481"/>
                </a:lnTo>
                <a:lnTo>
                  <a:pt x="282" y="88148"/>
                </a:lnTo>
                <a:lnTo>
                  <a:pt x="0" y="84444"/>
                </a:lnTo>
                <a:lnTo>
                  <a:pt x="0" y="84444"/>
                </a:lnTo>
                <a:lnTo>
                  <a:pt x="564" y="79259"/>
                </a:lnTo>
                <a:lnTo>
                  <a:pt x="1411" y="74074"/>
                </a:lnTo>
                <a:lnTo>
                  <a:pt x="3105" y="69259"/>
                </a:lnTo>
                <a:lnTo>
                  <a:pt x="5082" y="64074"/>
                </a:lnTo>
                <a:lnTo>
                  <a:pt x="5082" y="64074"/>
                </a:lnTo>
                <a:lnTo>
                  <a:pt x="6494" y="61481"/>
                </a:lnTo>
                <a:lnTo>
                  <a:pt x="8188" y="59259"/>
                </a:lnTo>
                <a:lnTo>
                  <a:pt x="9600" y="57407"/>
                </a:lnTo>
                <a:lnTo>
                  <a:pt x="11294" y="55555"/>
                </a:lnTo>
                <a:lnTo>
                  <a:pt x="12988" y="54074"/>
                </a:lnTo>
                <a:lnTo>
                  <a:pt x="14964" y="52592"/>
                </a:lnTo>
                <a:lnTo>
                  <a:pt x="16658" y="51481"/>
                </a:lnTo>
                <a:lnTo>
                  <a:pt x="18635" y="50000"/>
                </a:lnTo>
                <a:lnTo>
                  <a:pt x="18635" y="50000"/>
                </a:lnTo>
                <a:lnTo>
                  <a:pt x="19200" y="44814"/>
                </a:lnTo>
                <a:lnTo>
                  <a:pt x="19764" y="39629"/>
                </a:lnTo>
                <a:lnTo>
                  <a:pt x="20894" y="35185"/>
                </a:lnTo>
                <a:lnTo>
                  <a:pt x="22023" y="30370"/>
                </a:lnTo>
                <a:lnTo>
                  <a:pt x="23717" y="26296"/>
                </a:lnTo>
                <a:lnTo>
                  <a:pt x="25694" y="22222"/>
                </a:lnTo>
                <a:lnTo>
                  <a:pt x="28235" y="17777"/>
                </a:lnTo>
                <a:lnTo>
                  <a:pt x="31058" y="14074"/>
                </a:lnTo>
                <a:lnTo>
                  <a:pt x="31058" y="14074"/>
                </a:lnTo>
                <a:lnTo>
                  <a:pt x="33882" y="10740"/>
                </a:lnTo>
                <a:lnTo>
                  <a:pt x="36988" y="8148"/>
                </a:lnTo>
                <a:lnTo>
                  <a:pt x="40094" y="5555"/>
                </a:lnTo>
                <a:lnTo>
                  <a:pt x="43482" y="3703"/>
                </a:lnTo>
                <a:lnTo>
                  <a:pt x="47152" y="2222"/>
                </a:lnTo>
                <a:lnTo>
                  <a:pt x="50823" y="1111"/>
                </a:lnTo>
                <a:lnTo>
                  <a:pt x="54776" y="370"/>
                </a:lnTo>
                <a:lnTo>
                  <a:pt x="58729" y="0"/>
                </a:lnTo>
                <a:lnTo>
                  <a:pt x="58729" y="0"/>
                </a:lnTo>
                <a:lnTo>
                  <a:pt x="62964" y="370"/>
                </a:lnTo>
                <a:lnTo>
                  <a:pt x="66917" y="1111"/>
                </a:lnTo>
                <a:lnTo>
                  <a:pt x="70588" y="2222"/>
                </a:lnTo>
                <a:lnTo>
                  <a:pt x="73976" y="3703"/>
                </a:lnTo>
                <a:lnTo>
                  <a:pt x="77647" y="5555"/>
                </a:lnTo>
                <a:lnTo>
                  <a:pt x="80752" y="8148"/>
                </a:lnTo>
                <a:lnTo>
                  <a:pt x="83576" y="10740"/>
                </a:lnTo>
                <a:lnTo>
                  <a:pt x="86117" y="14074"/>
                </a:lnTo>
                <a:lnTo>
                  <a:pt x="86117" y="14074"/>
                </a:lnTo>
                <a:lnTo>
                  <a:pt x="88658" y="17777"/>
                </a:lnTo>
                <a:lnTo>
                  <a:pt x="90635" y="21851"/>
                </a:lnTo>
                <a:lnTo>
                  <a:pt x="92329" y="25925"/>
                </a:lnTo>
                <a:lnTo>
                  <a:pt x="94023" y="30000"/>
                </a:lnTo>
                <a:lnTo>
                  <a:pt x="95152" y="34444"/>
                </a:lnTo>
                <a:lnTo>
                  <a:pt x="96000" y="38888"/>
                </a:lnTo>
                <a:lnTo>
                  <a:pt x="96847" y="43703"/>
                </a:lnTo>
                <a:lnTo>
                  <a:pt x="97129" y="48518"/>
                </a:lnTo>
                <a:lnTo>
                  <a:pt x="97129" y="48518"/>
                </a:lnTo>
                <a:lnTo>
                  <a:pt x="99105" y="48888"/>
                </a:lnTo>
                <a:lnTo>
                  <a:pt x="101647" y="49629"/>
                </a:lnTo>
                <a:lnTo>
                  <a:pt x="103623" y="51111"/>
                </a:lnTo>
                <a:lnTo>
                  <a:pt x="105600" y="52222"/>
                </a:lnTo>
                <a:lnTo>
                  <a:pt x="107576" y="53703"/>
                </a:lnTo>
                <a:lnTo>
                  <a:pt x="109552" y="55555"/>
                </a:lnTo>
                <a:lnTo>
                  <a:pt x="111247" y="57777"/>
                </a:lnTo>
                <a:lnTo>
                  <a:pt x="112941" y="60000"/>
                </a:lnTo>
                <a:lnTo>
                  <a:pt x="112941" y="60000"/>
                </a:lnTo>
                <a:close/>
                <a:moveTo>
                  <a:pt x="110400" y="105925"/>
                </a:moveTo>
                <a:lnTo>
                  <a:pt x="110400" y="105925"/>
                </a:lnTo>
                <a:lnTo>
                  <a:pt x="112094" y="103333"/>
                </a:lnTo>
                <a:lnTo>
                  <a:pt x="113505" y="100740"/>
                </a:lnTo>
                <a:lnTo>
                  <a:pt x="114635" y="98148"/>
                </a:lnTo>
                <a:lnTo>
                  <a:pt x="115482" y="95555"/>
                </a:lnTo>
                <a:lnTo>
                  <a:pt x="116329" y="92592"/>
                </a:lnTo>
                <a:lnTo>
                  <a:pt x="116894" y="90000"/>
                </a:lnTo>
                <a:lnTo>
                  <a:pt x="117176" y="87407"/>
                </a:lnTo>
                <a:lnTo>
                  <a:pt x="117176" y="84444"/>
                </a:lnTo>
                <a:lnTo>
                  <a:pt x="117176" y="84444"/>
                </a:lnTo>
                <a:lnTo>
                  <a:pt x="117176" y="81111"/>
                </a:lnTo>
                <a:lnTo>
                  <a:pt x="116894" y="78148"/>
                </a:lnTo>
                <a:lnTo>
                  <a:pt x="116329" y="75185"/>
                </a:lnTo>
                <a:lnTo>
                  <a:pt x="115764" y="72222"/>
                </a:lnTo>
                <a:lnTo>
                  <a:pt x="114917" y="69629"/>
                </a:lnTo>
                <a:lnTo>
                  <a:pt x="113788" y="67037"/>
                </a:lnTo>
                <a:lnTo>
                  <a:pt x="112376" y="64814"/>
                </a:lnTo>
                <a:lnTo>
                  <a:pt x="110964" y="62592"/>
                </a:lnTo>
                <a:lnTo>
                  <a:pt x="110964" y="62592"/>
                </a:lnTo>
                <a:lnTo>
                  <a:pt x="107858" y="58518"/>
                </a:lnTo>
                <a:lnTo>
                  <a:pt x="106164" y="57037"/>
                </a:lnTo>
                <a:lnTo>
                  <a:pt x="104470" y="55555"/>
                </a:lnTo>
                <a:lnTo>
                  <a:pt x="102776" y="54444"/>
                </a:lnTo>
                <a:lnTo>
                  <a:pt x="101082" y="53703"/>
                </a:lnTo>
                <a:lnTo>
                  <a:pt x="99105" y="52962"/>
                </a:lnTo>
                <a:lnTo>
                  <a:pt x="97129" y="52592"/>
                </a:lnTo>
                <a:lnTo>
                  <a:pt x="97129" y="58148"/>
                </a:lnTo>
                <a:lnTo>
                  <a:pt x="97129" y="58148"/>
                </a:lnTo>
                <a:lnTo>
                  <a:pt x="97129" y="58888"/>
                </a:lnTo>
                <a:lnTo>
                  <a:pt x="96847" y="59629"/>
                </a:lnTo>
                <a:lnTo>
                  <a:pt x="96564" y="60000"/>
                </a:lnTo>
                <a:lnTo>
                  <a:pt x="95717" y="60000"/>
                </a:lnTo>
                <a:lnTo>
                  <a:pt x="95717" y="60000"/>
                </a:lnTo>
                <a:lnTo>
                  <a:pt x="95152" y="60000"/>
                </a:lnTo>
                <a:lnTo>
                  <a:pt x="94870" y="59629"/>
                </a:lnTo>
                <a:lnTo>
                  <a:pt x="94588" y="58888"/>
                </a:lnTo>
                <a:lnTo>
                  <a:pt x="94305" y="58148"/>
                </a:lnTo>
                <a:lnTo>
                  <a:pt x="94305" y="52592"/>
                </a:lnTo>
                <a:lnTo>
                  <a:pt x="94305" y="52592"/>
                </a:lnTo>
                <a:lnTo>
                  <a:pt x="94305" y="47407"/>
                </a:lnTo>
                <a:lnTo>
                  <a:pt x="93741" y="42962"/>
                </a:lnTo>
                <a:lnTo>
                  <a:pt x="93176" y="38518"/>
                </a:lnTo>
                <a:lnTo>
                  <a:pt x="92047" y="34444"/>
                </a:lnTo>
                <a:lnTo>
                  <a:pt x="90917" y="30000"/>
                </a:lnTo>
                <a:lnTo>
                  <a:pt x="89223" y="26296"/>
                </a:lnTo>
                <a:lnTo>
                  <a:pt x="87529" y="22222"/>
                </a:lnTo>
                <a:lnTo>
                  <a:pt x="85270" y="18148"/>
                </a:lnTo>
                <a:lnTo>
                  <a:pt x="85270" y="18148"/>
                </a:lnTo>
                <a:lnTo>
                  <a:pt x="82729" y="14814"/>
                </a:lnTo>
                <a:lnTo>
                  <a:pt x="80188" y="11851"/>
                </a:lnTo>
                <a:lnTo>
                  <a:pt x="77364" y="9259"/>
                </a:lnTo>
                <a:lnTo>
                  <a:pt x="73976" y="7407"/>
                </a:lnTo>
                <a:lnTo>
                  <a:pt x="70588" y="5925"/>
                </a:lnTo>
                <a:lnTo>
                  <a:pt x="66917" y="4814"/>
                </a:lnTo>
                <a:lnTo>
                  <a:pt x="62964" y="4074"/>
                </a:lnTo>
                <a:lnTo>
                  <a:pt x="58729" y="3703"/>
                </a:lnTo>
                <a:lnTo>
                  <a:pt x="58729" y="3703"/>
                </a:lnTo>
                <a:lnTo>
                  <a:pt x="55058" y="4074"/>
                </a:lnTo>
                <a:lnTo>
                  <a:pt x="50823" y="4444"/>
                </a:lnTo>
                <a:lnTo>
                  <a:pt x="47435" y="5555"/>
                </a:lnTo>
                <a:lnTo>
                  <a:pt x="44047" y="7037"/>
                </a:lnTo>
                <a:lnTo>
                  <a:pt x="40941" y="8888"/>
                </a:lnTo>
                <a:lnTo>
                  <a:pt x="38117" y="11481"/>
                </a:lnTo>
                <a:lnTo>
                  <a:pt x="35294" y="14074"/>
                </a:lnTo>
                <a:lnTo>
                  <a:pt x="32752" y="17037"/>
                </a:lnTo>
                <a:lnTo>
                  <a:pt x="32752" y="17037"/>
                </a:lnTo>
                <a:lnTo>
                  <a:pt x="30494" y="21111"/>
                </a:lnTo>
                <a:lnTo>
                  <a:pt x="28235" y="24444"/>
                </a:lnTo>
                <a:lnTo>
                  <a:pt x="26258" y="28148"/>
                </a:lnTo>
                <a:lnTo>
                  <a:pt x="24847" y="32222"/>
                </a:lnTo>
                <a:lnTo>
                  <a:pt x="23717" y="36296"/>
                </a:lnTo>
                <a:lnTo>
                  <a:pt x="22870" y="40370"/>
                </a:lnTo>
                <a:lnTo>
                  <a:pt x="22023" y="44444"/>
                </a:lnTo>
                <a:lnTo>
                  <a:pt x="21741" y="48888"/>
                </a:lnTo>
                <a:lnTo>
                  <a:pt x="21741" y="48888"/>
                </a:lnTo>
                <a:lnTo>
                  <a:pt x="25694" y="48518"/>
                </a:lnTo>
                <a:lnTo>
                  <a:pt x="29929" y="48518"/>
                </a:lnTo>
                <a:lnTo>
                  <a:pt x="29929" y="48518"/>
                </a:lnTo>
                <a:lnTo>
                  <a:pt x="31058" y="48518"/>
                </a:lnTo>
                <a:lnTo>
                  <a:pt x="31341" y="48888"/>
                </a:lnTo>
                <a:lnTo>
                  <a:pt x="31623" y="49629"/>
                </a:lnTo>
                <a:lnTo>
                  <a:pt x="31623" y="50370"/>
                </a:lnTo>
                <a:lnTo>
                  <a:pt x="31623" y="50370"/>
                </a:lnTo>
                <a:lnTo>
                  <a:pt x="31623" y="51481"/>
                </a:lnTo>
                <a:lnTo>
                  <a:pt x="31341" y="52222"/>
                </a:lnTo>
                <a:lnTo>
                  <a:pt x="31058" y="52592"/>
                </a:lnTo>
                <a:lnTo>
                  <a:pt x="29929" y="52592"/>
                </a:lnTo>
                <a:lnTo>
                  <a:pt x="25694" y="52592"/>
                </a:lnTo>
                <a:lnTo>
                  <a:pt x="25694" y="52592"/>
                </a:lnTo>
                <a:lnTo>
                  <a:pt x="23435" y="52962"/>
                </a:lnTo>
                <a:lnTo>
                  <a:pt x="20894" y="53333"/>
                </a:lnTo>
                <a:lnTo>
                  <a:pt x="18635" y="54074"/>
                </a:lnTo>
                <a:lnTo>
                  <a:pt x="16658" y="55185"/>
                </a:lnTo>
                <a:lnTo>
                  <a:pt x="14682" y="56666"/>
                </a:lnTo>
                <a:lnTo>
                  <a:pt x="12705" y="58518"/>
                </a:lnTo>
                <a:lnTo>
                  <a:pt x="11011" y="60740"/>
                </a:lnTo>
                <a:lnTo>
                  <a:pt x="9317" y="63333"/>
                </a:lnTo>
                <a:lnTo>
                  <a:pt x="9317" y="63333"/>
                </a:lnTo>
                <a:lnTo>
                  <a:pt x="6494" y="68518"/>
                </a:lnTo>
                <a:lnTo>
                  <a:pt x="4517" y="73703"/>
                </a:lnTo>
                <a:lnTo>
                  <a:pt x="3952" y="76296"/>
                </a:lnTo>
                <a:lnTo>
                  <a:pt x="3388" y="78888"/>
                </a:lnTo>
                <a:lnTo>
                  <a:pt x="3105" y="81481"/>
                </a:lnTo>
                <a:lnTo>
                  <a:pt x="2823" y="84444"/>
                </a:lnTo>
                <a:lnTo>
                  <a:pt x="2823" y="84444"/>
                </a:lnTo>
                <a:lnTo>
                  <a:pt x="3105" y="87407"/>
                </a:lnTo>
                <a:lnTo>
                  <a:pt x="3388" y="90740"/>
                </a:lnTo>
                <a:lnTo>
                  <a:pt x="3952" y="93333"/>
                </a:lnTo>
                <a:lnTo>
                  <a:pt x="4800" y="96296"/>
                </a:lnTo>
                <a:lnTo>
                  <a:pt x="5647" y="98888"/>
                </a:lnTo>
                <a:lnTo>
                  <a:pt x="7058" y="101481"/>
                </a:lnTo>
                <a:lnTo>
                  <a:pt x="8470" y="104074"/>
                </a:lnTo>
                <a:lnTo>
                  <a:pt x="10164" y="106666"/>
                </a:lnTo>
                <a:lnTo>
                  <a:pt x="10164" y="106666"/>
                </a:lnTo>
                <a:lnTo>
                  <a:pt x="11858" y="108888"/>
                </a:lnTo>
                <a:lnTo>
                  <a:pt x="13552" y="110740"/>
                </a:lnTo>
                <a:lnTo>
                  <a:pt x="15529" y="112222"/>
                </a:lnTo>
                <a:lnTo>
                  <a:pt x="17505" y="113703"/>
                </a:lnTo>
                <a:lnTo>
                  <a:pt x="19482" y="115185"/>
                </a:lnTo>
                <a:lnTo>
                  <a:pt x="21458" y="115925"/>
                </a:lnTo>
                <a:lnTo>
                  <a:pt x="23717" y="116296"/>
                </a:lnTo>
                <a:lnTo>
                  <a:pt x="25694" y="116296"/>
                </a:lnTo>
                <a:lnTo>
                  <a:pt x="94305" y="116296"/>
                </a:lnTo>
                <a:lnTo>
                  <a:pt x="94305" y="116296"/>
                </a:lnTo>
                <a:lnTo>
                  <a:pt x="96564" y="116296"/>
                </a:lnTo>
                <a:lnTo>
                  <a:pt x="98823" y="115555"/>
                </a:lnTo>
                <a:lnTo>
                  <a:pt x="101082" y="114814"/>
                </a:lnTo>
                <a:lnTo>
                  <a:pt x="103058" y="113333"/>
                </a:lnTo>
                <a:lnTo>
                  <a:pt x="105035" y="111851"/>
                </a:lnTo>
                <a:lnTo>
                  <a:pt x="106729" y="110370"/>
                </a:lnTo>
                <a:lnTo>
                  <a:pt x="108705" y="108148"/>
                </a:lnTo>
                <a:lnTo>
                  <a:pt x="110400" y="105925"/>
                </a:lnTo>
                <a:lnTo>
                  <a:pt x="110400" y="105925"/>
                </a:lnTo>
                <a:close/>
              </a:path>
            </a:pathLst>
          </a:custGeom>
          <a:solidFill>
            <a:srgbClr val="C00000"/>
          </a:solidFill>
          <a:ln>
            <a:noFill/>
          </a:ln>
        </p:spPr>
        <p:txBody>
          <a:bodyPr anchor="ctr"/>
          <a:p>
            <a:pPr algn="ctr"/>
            <a:endParaRPr sz="1350"/>
          </a:p>
        </p:txBody>
      </p:sp>
      <p:sp>
        <p:nvSpPr>
          <p:cNvPr id="9" name="iS1ide-任意多边形: 形状 12"/>
          <p:cNvSpPr/>
          <p:nvPr/>
        </p:nvSpPr>
        <p:spPr>
          <a:xfrm>
            <a:off x="4772775" y="3822068"/>
            <a:ext cx="481750" cy="366401"/>
          </a:xfrm>
          <a:custGeom>
            <a:avLst/>
            <a:gdLst/>
            <a:ahLst/>
            <a:cxnLst/>
            <a:rect l="0" t="0" r="0" b="0"/>
            <a:pathLst>
              <a:path w="120000" h="120000" extrusionOk="0">
                <a:moveTo>
                  <a:pt x="3105" y="79133"/>
                </a:moveTo>
                <a:lnTo>
                  <a:pt x="3105" y="79133"/>
                </a:lnTo>
                <a:lnTo>
                  <a:pt x="1976" y="78761"/>
                </a:lnTo>
                <a:lnTo>
                  <a:pt x="1129" y="77647"/>
                </a:lnTo>
                <a:lnTo>
                  <a:pt x="564" y="76160"/>
                </a:lnTo>
                <a:lnTo>
                  <a:pt x="282" y="74674"/>
                </a:lnTo>
                <a:lnTo>
                  <a:pt x="282" y="74674"/>
                </a:lnTo>
                <a:lnTo>
                  <a:pt x="0" y="71331"/>
                </a:lnTo>
                <a:lnTo>
                  <a:pt x="0" y="67987"/>
                </a:lnTo>
                <a:lnTo>
                  <a:pt x="0" y="67987"/>
                </a:lnTo>
                <a:lnTo>
                  <a:pt x="282" y="66501"/>
                </a:lnTo>
                <a:lnTo>
                  <a:pt x="1129" y="65015"/>
                </a:lnTo>
                <a:lnTo>
                  <a:pt x="1976" y="64272"/>
                </a:lnTo>
                <a:lnTo>
                  <a:pt x="3105" y="63900"/>
                </a:lnTo>
                <a:lnTo>
                  <a:pt x="10447" y="61300"/>
                </a:lnTo>
                <a:lnTo>
                  <a:pt x="10447" y="61300"/>
                </a:lnTo>
                <a:lnTo>
                  <a:pt x="11294" y="60557"/>
                </a:lnTo>
                <a:lnTo>
                  <a:pt x="11858" y="59442"/>
                </a:lnTo>
                <a:lnTo>
                  <a:pt x="12705" y="56099"/>
                </a:lnTo>
                <a:lnTo>
                  <a:pt x="12705" y="56099"/>
                </a:lnTo>
                <a:lnTo>
                  <a:pt x="12988" y="54984"/>
                </a:lnTo>
                <a:lnTo>
                  <a:pt x="12705" y="53498"/>
                </a:lnTo>
                <a:lnTo>
                  <a:pt x="9035" y="45325"/>
                </a:lnTo>
                <a:lnTo>
                  <a:pt x="9035" y="45325"/>
                </a:lnTo>
                <a:lnTo>
                  <a:pt x="8470" y="43839"/>
                </a:lnTo>
                <a:lnTo>
                  <a:pt x="8188" y="41981"/>
                </a:lnTo>
                <a:lnTo>
                  <a:pt x="8470" y="40495"/>
                </a:lnTo>
                <a:lnTo>
                  <a:pt x="9317" y="39380"/>
                </a:lnTo>
                <a:lnTo>
                  <a:pt x="12705" y="34922"/>
                </a:lnTo>
                <a:lnTo>
                  <a:pt x="12705" y="34922"/>
                </a:lnTo>
                <a:lnTo>
                  <a:pt x="14117" y="33808"/>
                </a:lnTo>
                <a:lnTo>
                  <a:pt x="15247" y="33436"/>
                </a:lnTo>
                <a:lnTo>
                  <a:pt x="16376" y="33436"/>
                </a:lnTo>
                <a:lnTo>
                  <a:pt x="17505" y="34179"/>
                </a:lnTo>
                <a:lnTo>
                  <a:pt x="23717" y="39380"/>
                </a:lnTo>
                <a:lnTo>
                  <a:pt x="23717" y="39380"/>
                </a:lnTo>
                <a:lnTo>
                  <a:pt x="24847" y="39752"/>
                </a:lnTo>
                <a:lnTo>
                  <a:pt x="25694" y="39380"/>
                </a:lnTo>
                <a:lnTo>
                  <a:pt x="27952" y="38266"/>
                </a:lnTo>
                <a:lnTo>
                  <a:pt x="27952" y="38266"/>
                </a:lnTo>
                <a:lnTo>
                  <a:pt x="28800" y="37523"/>
                </a:lnTo>
                <a:lnTo>
                  <a:pt x="29364" y="36408"/>
                </a:lnTo>
                <a:lnTo>
                  <a:pt x="31058" y="26377"/>
                </a:lnTo>
                <a:lnTo>
                  <a:pt x="31058" y="26377"/>
                </a:lnTo>
                <a:lnTo>
                  <a:pt x="31623" y="24891"/>
                </a:lnTo>
                <a:lnTo>
                  <a:pt x="32188" y="23777"/>
                </a:lnTo>
                <a:lnTo>
                  <a:pt x="33317" y="23034"/>
                </a:lnTo>
                <a:lnTo>
                  <a:pt x="34729" y="22662"/>
                </a:lnTo>
                <a:lnTo>
                  <a:pt x="34729" y="22662"/>
                </a:lnTo>
                <a:lnTo>
                  <a:pt x="36988" y="22291"/>
                </a:lnTo>
                <a:lnTo>
                  <a:pt x="36988" y="22291"/>
                </a:lnTo>
                <a:lnTo>
                  <a:pt x="39811" y="22291"/>
                </a:lnTo>
                <a:lnTo>
                  <a:pt x="39811" y="22291"/>
                </a:lnTo>
                <a:lnTo>
                  <a:pt x="41223" y="22662"/>
                </a:lnTo>
                <a:lnTo>
                  <a:pt x="42070" y="23405"/>
                </a:lnTo>
                <a:lnTo>
                  <a:pt x="42917" y="24891"/>
                </a:lnTo>
                <a:lnTo>
                  <a:pt x="43482" y="26377"/>
                </a:lnTo>
                <a:lnTo>
                  <a:pt x="45176" y="36408"/>
                </a:lnTo>
                <a:lnTo>
                  <a:pt x="45176" y="36408"/>
                </a:lnTo>
                <a:lnTo>
                  <a:pt x="45458" y="37523"/>
                </a:lnTo>
                <a:lnTo>
                  <a:pt x="46305" y="38266"/>
                </a:lnTo>
                <a:lnTo>
                  <a:pt x="48564" y="39380"/>
                </a:lnTo>
                <a:lnTo>
                  <a:pt x="48564" y="39380"/>
                </a:lnTo>
                <a:lnTo>
                  <a:pt x="49694" y="39752"/>
                </a:lnTo>
                <a:lnTo>
                  <a:pt x="50541" y="39380"/>
                </a:lnTo>
                <a:lnTo>
                  <a:pt x="57035" y="34179"/>
                </a:lnTo>
                <a:lnTo>
                  <a:pt x="57035" y="34179"/>
                </a:lnTo>
                <a:lnTo>
                  <a:pt x="58164" y="33436"/>
                </a:lnTo>
                <a:lnTo>
                  <a:pt x="59294" y="33436"/>
                </a:lnTo>
                <a:lnTo>
                  <a:pt x="60423" y="33808"/>
                </a:lnTo>
                <a:lnTo>
                  <a:pt x="61835" y="34922"/>
                </a:lnTo>
                <a:lnTo>
                  <a:pt x="65223" y="39380"/>
                </a:lnTo>
                <a:lnTo>
                  <a:pt x="65223" y="39380"/>
                </a:lnTo>
                <a:lnTo>
                  <a:pt x="65788" y="40495"/>
                </a:lnTo>
                <a:lnTo>
                  <a:pt x="66352" y="41981"/>
                </a:lnTo>
                <a:lnTo>
                  <a:pt x="66070" y="43839"/>
                </a:lnTo>
                <a:lnTo>
                  <a:pt x="65505" y="45325"/>
                </a:lnTo>
                <a:lnTo>
                  <a:pt x="61552" y="53869"/>
                </a:lnTo>
                <a:lnTo>
                  <a:pt x="61552" y="53869"/>
                </a:lnTo>
                <a:lnTo>
                  <a:pt x="61270" y="54984"/>
                </a:lnTo>
                <a:lnTo>
                  <a:pt x="61552" y="56099"/>
                </a:lnTo>
                <a:lnTo>
                  <a:pt x="62400" y="59071"/>
                </a:lnTo>
                <a:lnTo>
                  <a:pt x="62400" y="59071"/>
                </a:lnTo>
                <a:lnTo>
                  <a:pt x="62964" y="60557"/>
                </a:lnTo>
                <a:lnTo>
                  <a:pt x="63811" y="61300"/>
                </a:lnTo>
                <a:lnTo>
                  <a:pt x="71435" y="63900"/>
                </a:lnTo>
                <a:lnTo>
                  <a:pt x="71435" y="63900"/>
                </a:lnTo>
                <a:lnTo>
                  <a:pt x="72564" y="64272"/>
                </a:lnTo>
                <a:lnTo>
                  <a:pt x="73411" y="65015"/>
                </a:lnTo>
                <a:lnTo>
                  <a:pt x="73976" y="66501"/>
                </a:lnTo>
                <a:lnTo>
                  <a:pt x="74258" y="67987"/>
                </a:lnTo>
                <a:lnTo>
                  <a:pt x="74258" y="67987"/>
                </a:lnTo>
                <a:lnTo>
                  <a:pt x="74258" y="71331"/>
                </a:lnTo>
                <a:lnTo>
                  <a:pt x="74258" y="71331"/>
                </a:lnTo>
                <a:lnTo>
                  <a:pt x="74258" y="74674"/>
                </a:lnTo>
                <a:lnTo>
                  <a:pt x="74258" y="74674"/>
                </a:lnTo>
                <a:lnTo>
                  <a:pt x="73976" y="76160"/>
                </a:lnTo>
                <a:lnTo>
                  <a:pt x="73411" y="77647"/>
                </a:lnTo>
                <a:lnTo>
                  <a:pt x="72564" y="78761"/>
                </a:lnTo>
                <a:lnTo>
                  <a:pt x="71435" y="79133"/>
                </a:lnTo>
                <a:lnTo>
                  <a:pt x="63811" y="81733"/>
                </a:lnTo>
                <a:lnTo>
                  <a:pt x="63811" y="81733"/>
                </a:lnTo>
                <a:lnTo>
                  <a:pt x="62964" y="82105"/>
                </a:lnTo>
                <a:lnTo>
                  <a:pt x="62400" y="82848"/>
                </a:lnTo>
                <a:lnTo>
                  <a:pt x="61552" y="86191"/>
                </a:lnTo>
                <a:lnTo>
                  <a:pt x="61552" y="86191"/>
                </a:lnTo>
                <a:lnTo>
                  <a:pt x="61270" y="87678"/>
                </a:lnTo>
                <a:lnTo>
                  <a:pt x="61552" y="88792"/>
                </a:lnTo>
                <a:lnTo>
                  <a:pt x="65505" y="97708"/>
                </a:lnTo>
                <a:lnTo>
                  <a:pt x="65505" y="97708"/>
                </a:lnTo>
                <a:lnTo>
                  <a:pt x="66070" y="99195"/>
                </a:lnTo>
                <a:lnTo>
                  <a:pt x="66352" y="100681"/>
                </a:lnTo>
                <a:lnTo>
                  <a:pt x="65788" y="102167"/>
                </a:lnTo>
                <a:lnTo>
                  <a:pt x="65223" y="103653"/>
                </a:lnTo>
                <a:lnTo>
                  <a:pt x="61835" y="108111"/>
                </a:lnTo>
                <a:lnTo>
                  <a:pt x="61835" y="108111"/>
                </a:lnTo>
                <a:lnTo>
                  <a:pt x="60423" y="108854"/>
                </a:lnTo>
                <a:lnTo>
                  <a:pt x="59011" y="109226"/>
                </a:lnTo>
                <a:lnTo>
                  <a:pt x="59011" y="109226"/>
                </a:lnTo>
                <a:lnTo>
                  <a:pt x="57882" y="108854"/>
                </a:lnTo>
                <a:lnTo>
                  <a:pt x="57035" y="108482"/>
                </a:lnTo>
                <a:lnTo>
                  <a:pt x="50541" y="103281"/>
                </a:lnTo>
                <a:lnTo>
                  <a:pt x="50541" y="103281"/>
                </a:lnTo>
                <a:lnTo>
                  <a:pt x="49694" y="102910"/>
                </a:lnTo>
                <a:lnTo>
                  <a:pt x="48564" y="103281"/>
                </a:lnTo>
                <a:lnTo>
                  <a:pt x="46305" y="104396"/>
                </a:lnTo>
                <a:lnTo>
                  <a:pt x="46305" y="104396"/>
                </a:lnTo>
                <a:lnTo>
                  <a:pt x="45458" y="105139"/>
                </a:lnTo>
                <a:lnTo>
                  <a:pt x="45176" y="106253"/>
                </a:lnTo>
                <a:lnTo>
                  <a:pt x="43482" y="116284"/>
                </a:lnTo>
                <a:lnTo>
                  <a:pt x="43482" y="116284"/>
                </a:lnTo>
                <a:lnTo>
                  <a:pt x="42917" y="117770"/>
                </a:lnTo>
                <a:lnTo>
                  <a:pt x="42070" y="118885"/>
                </a:lnTo>
                <a:lnTo>
                  <a:pt x="41223" y="119628"/>
                </a:lnTo>
                <a:lnTo>
                  <a:pt x="39811" y="120000"/>
                </a:lnTo>
                <a:lnTo>
                  <a:pt x="39811" y="120000"/>
                </a:lnTo>
                <a:lnTo>
                  <a:pt x="36988" y="120000"/>
                </a:lnTo>
                <a:lnTo>
                  <a:pt x="36988" y="120000"/>
                </a:lnTo>
                <a:lnTo>
                  <a:pt x="34729" y="120000"/>
                </a:lnTo>
                <a:lnTo>
                  <a:pt x="34729" y="120000"/>
                </a:lnTo>
                <a:lnTo>
                  <a:pt x="33317" y="119628"/>
                </a:lnTo>
                <a:lnTo>
                  <a:pt x="32470" y="118885"/>
                </a:lnTo>
                <a:lnTo>
                  <a:pt x="31623" y="117770"/>
                </a:lnTo>
                <a:lnTo>
                  <a:pt x="31341" y="116284"/>
                </a:lnTo>
                <a:lnTo>
                  <a:pt x="29364" y="106253"/>
                </a:lnTo>
                <a:lnTo>
                  <a:pt x="29364" y="106253"/>
                </a:lnTo>
                <a:lnTo>
                  <a:pt x="29082" y="105139"/>
                </a:lnTo>
                <a:lnTo>
                  <a:pt x="28235" y="104396"/>
                </a:lnTo>
                <a:lnTo>
                  <a:pt x="25694" y="103281"/>
                </a:lnTo>
                <a:lnTo>
                  <a:pt x="25694" y="103281"/>
                </a:lnTo>
                <a:lnTo>
                  <a:pt x="24847" y="102910"/>
                </a:lnTo>
                <a:lnTo>
                  <a:pt x="24000" y="103281"/>
                </a:lnTo>
                <a:lnTo>
                  <a:pt x="17505" y="108482"/>
                </a:lnTo>
                <a:lnTo>
                  <a:pt x="17505" y="108482"/>
                </a:lnTo>
                <a:lnTo>
                  <a:pt x="16376" y="109226"/>
                </a:lnTo>
                <a:lnTo>
                  <a:pt x="15247" y="109226"/>
                </a:lnTo>
                <a:lnTo>
                  <a:pt x="14117" y="108854"/>
                </a:lnTo>
                <a:lnTo>
                  <a:pt x="12705" y="108111"/>
                </a:lnTo>
                <a:lnTo>
                  <a:pt x="9317" y="103653"/>
                </a:lnTo>
                <a:lnTo>
                  <a:pt x="9317" y="103653"/>
                </a:lnTo>
                <a:lnTo>
                  <a:pt x="8470" y="102167"/>
                </a:lnTo>
                <a:lnTo>
                  <a:pt x="8188" y="100681"/>
                </a:lnTo>
                <a:lnTo>
                  <a:pt x="8470" y="99195"/>
                </a:lnTo>
                <a:lnTo>
                  <a:pt x="9035" y="97708"/>
                </a:lnTo>
                <a:lnTo>
                  <a:pt x="12705" y="88792"/>
                </a:lnTo>
                <a:lnTo>
                  <a:pt x="12705" y="88792"/>
                </a:lnTo>
                <a:lnTo>
                  <a:pt x="12988" y="87678"/>
                </a:lnTo>
                <a:lnTo>
                  <a:pt x="12705" y="86191"/>
                </a:lnTo>
                <a:lnTo>
                  <a:pt x="11858" y="83219"/>
                </a:lnTo>
                <a:lnTo>
                  <a:pt x="11858" y="83219"/>
                </a:lnTo>
                <a:lnTo>
                  <a:pt x="11294" y="82105"/>
                </a:lnTo>
                <a:lnTo>
                  <a:pt x="10447" y="81733"/>
                </a:lnTo>
                <a:lnTo>
                  <a:pt x="3105" y="79133"/>
                </a:lnTo>
                <a:close/>
                <a:moveTo>
                  <a:pt x="2823" y="74303"/>
                </a:moveTo>
                <a:lnTo>
                  <a:pt x="2823" y="74303"/>
                </a:lnTo>
                <a:lnTo>
                  <a:pt x="3105" y="75046"/>
                </a:lnTo>
                <a:lnTo>
                  <a:pt x="3670" y="75417"/>
                </a:lnTo>
                <a:lnTo>
                  <a:pt x="11294" y="78018"/>
                </a:lnTo>
                <a:lnTo>
                  <a:pt x="11294" y="78018"/>
                </a:lnTo>
                <a:lnTo>
                  <a:pt x="12423" y="78390"/>
                </a:lnTo>
                <a:lnTo>
                  <a:pt x="13270" y="79133"/>
                </a:lnTo>
                <a:lnTo>
                  <a:pt x="14400" y="80247"/>
                </a:lnTo>
                <a:lnTo>
                  <a:pt x="14964" y="81733"/>
                </a:lnTo>
                <a:lnTo>
                  <a:pt x="15811" y="84705"/>
                </a:lnTo>
                <a:lnTo>
                  <a:pt x="15811" y="84705"/>
                </a:lnTo>
                <a:lnTo>
                  <a:pt x="16094" y="86191"/>
                </a:lnTo>
                <a:lnTo>
                  <a:pt x="16094" y="87678"/>
                </a:lnTo>
                <a:lnTo>
                  <a:pt x="16094" y="89164"/>
                </a:lnTo>
                <a:lnTo>
                  <a:pt x="15529" y="90650"/>
                </a:lnTo>
                <a:lnTo>
                  <a:pt x="11294" y="99566"/>
                </a:lnTo>
                <a:lnTo>
                  <a:pt x="11294" y="99566"/>
                </a:lnTo>
                <a:lnTo>
                  <a:pt x="11011" y="100309"/>
                </a:lnTo>
                <a:lnTo>
                  <a:pt x="11294" y="101052"/>
                </a:lnTo>
                <a:lnTo>
                  <a:pt x="14964" y="105139"/>
                </a:lnTo>
                <a:lnTo>
                  <a:pt x="14964" y="105139"/>
                </a:lnTo>
                <a:lnTo>
                  <a:pt x="15247" y="105510"/>
                </a:lnTo>
                <a:lnTo>
                  <a:pt x="15247" y="105510"/>
                </a:lnTo>
                <a:lnTo>
                  <a:pt x="16094" y="105510"/>
                </a:lnTo>
                <a:lnTo>
                  <a:pt x="22305" y="99938"/>
                </a:lnTo>
                <a:lnTo>
                  <a:pt x="22305" y="99938"/>
                </a:lnTo>
                <a:lnTo>
                  <a:pt x="23717" y="99566"/>
                </a:lnTo>
                <a:lnTo>
                  <a:pt x="24847" y="99566"/>
                </a:lnTo>
                <a:lnTo>
                  <a:pt x="24847" y="99566"/>
                </a:lnTo>
                <a:lnTo>
                  <a:pt x="25976" y="99566"/>
                </a:lnTo>
                <a:lnTo>
                  <a:pt x="27105" y="99938"/>
                </a:lnTo>
                <a:lnTo>
                  <a:pt x="29082" y="101052"/>
                </a:lnTo>
                <a:lnTo>
                  <a:pt x="29082" y="101052"/>
                </a:lnTo>
                <a:lnTo>
                  <a:pt x="30211" y="101795"/>
                </a:lnTo>
                <a:lnTo>
                  <a:pt x="31058" y="102538"/>
                </a:lnTo>
                <a:lnTo>
                  <a:pt x="31623" y="104024"/>
                </a:lnTo>
                <a:lnTo>
                  <a:pt x="32188" y="105510"/>
                </a:lnTo>
                <a:lnTo>
                  <a:pt x="33882" y="115170"/>
                </a:lnTo>
                <a:lnTo>
                  <a:pt x="33882" y="115170"/>
                </a:lnTo>
                <a:lnTo>
                  <a:pt x="34164" y="115913"/>
                </a:lnTo>
                <a:lnTo>
                  <a:pt x="35011" y="116284"/>
                </a:lnTo>
                <a:lnTo>
                  <a:pt x="35011" y="116284"/>
                </a:lnTo>
                <a:lnTo>
                  <a:pt x="36988" y="116284"/>
                </a:lnTo>
                <a:lnTo>
                  <a:pt x="36988" y="116284"/>
                </a:lnTo>
                <a:lnTo>
                  <a:pt x="39529" y="116284"/>
                </a:lnTo>
                <a:lnTo>
                  <a:pt x="39529" y="116284"/>
                </a:lnTo>
                <a:lnTo>
                  <a:pt x="40094" y="115913"/>
                </a:lnTo>
                <a:lnTo>
                  <a:pt x="40658" y="115170"/>
                </a:lnTo>
                <a:lnTo>
                  <a:pt x="42352" y="105510"/>
                </a:lnTo>
                <a:lnTo>
                  <a:pt x="42352" y="105510"/>
                </a:lnTo>
                <a:lnTo>
                  <a:pt x="42635" y="104024"/>
                </a:lnTo>
                <a:lnTo>
                  <a:pt x="43200" y="102538"/>
                </a:lnTo>
                <a:lnTo>
                  <a:pt x="44329" y="101795"/>
                </a:lnTo>
                <a:lnTo>
                  <a:pt x="45176" y="101052"/>
                </a:lnTo>
                <a:lnTo>
                  <a:pt x="47717" y="99938"/>
                </a:lnTo>
                <a:lnTo>
                  <a:pt x="47717" y="99938"/>
                </a:lnTo>
                <a:lnTo>
                  <a:pt x="48564" y="99195"/>
                </a:lnTo>
                <a:lnTo>
                  <a:pt x="49694" y="99195"/>
                </a:lnTo>
                <a:lnTo>
                  <a:pt x="50823" y="99566"/>
                </a:lnTo>
                <a:lnTo>
                  <a:pt x="51952" y="99938"/>
                </a:lnTo>
                <a:lnTo>
                  <a:pt x="58447" y="105510"/>
                </a:lnTo>
                <a:lnTo>
                  <a:pt x="58447" y="105510"/>
                </a:lnTo>
                <a:lnTo>
                  <a:pt x="59011" y="105510"/>
                </a:lnTo>
                <a:lnTo>
                  <a:pt x="59011" y="105510"/>
                </a:lnTo>
                <a:lnTo>
                  <a:pt x="59576" y="105139"/>
                </a:lnTo>
                <a:lnTo>
                  <a:pt x="62964" y="101052"/>
                </a:lnTo>
                <a:lnTo>
                  <a:pt x="62964" y="101052"/>
                </a:lnTo>
                <a:lnTo>
                  <a:pt x="63247" y="100309"/>
                </a:lnTo>
                <a:lnTo>
                  <a:pt x="63247" y="99566"/>
                </a:lnTo>
                <a:lnTo>
                  <a:pt x="59011" y="90650"/>
                </a:lnTo>
                <a:lnTo>
                  <a:pt x="59011" y="90650"/>
                </a:lnTo>
                <a:lnTo>
                  <a:pt x="58447" y="89164"/>
                </a:lnTo>
                <a:lnTo>
                  <a:pt x="58164" y="87678"/>
                </a:lnTo>
                <a:lnTo>
                  <a:pt x="58447" y="86191"/>
                </a:lnTo>
                <a:lnTo>
                  <a:pt x="58729" y="84705"/>
                </a:lnTo>
                <a:lnTo>
                  <a:pt x="59576" y="81733"/>
                </a:lnTo>
                <a:lnTo>
                  <a:pt x="59576" y="81733"/>
                </a:lnTo>
                <a:lnTo>
                  <a:pt x="60141" y="80247"/>
                </a:lnTo>
                <a:lnTo>
                  <a:pt x="61270" y="79133"/>
                </a:lnTo>
                <a:lnTo>
                  <a:pt x="62117" y="78390"/>
                </a:lnTo>
                <a:lnTo>
                  <a:pt x="63247" y="78018"/>
                </a:lnTo>
                <a:lnTo>
                  <a:pt x="70588" y="75417"/>
                </a:lnTo>
                <a:lnTo>
                  <a:pt x="70588" y="75417"/>
                </a:lnTo>
                <a:lnTo>
                  <a:pt x="71152" y="75046"/>
                </a:lnTo>
                <a:lnTo>
                  <a:pt x="71435" y="74303"/>
                </a:lnTo>
                <a:lnTo>
                  <a:pt x="71435" y="74303"/>
                </a:lnTo>
                <a:lnTo>
                  <a:pt x="71435" y="71331"/>
                </a:lnTo>
                <a:lnTo>
                  <a:pt x="71435" y="71331"/>
                </a:lnTo>
                <a:lnTo>
                  <a:pt x="71435" y="68730"/>
                </a:lnTo>
                <a:lnTo>
                  <a:pt x="71435" y="68730"/>
                </a:lnTo>
                <a:lnTo>
                  <a:pt x="71152" y="67616"/>
                </a:lnTo>
                <a:lnTo>
                  <a:pt x="70588" y="67244"/>
                </a:lnTo>
                <a:lnTo>
                  <a:pt x="63247" y="65015"/>
                </a:lnTo>
                <a:lnTo>
                  <a:pt x="63247" y="65015"/>
                </a:lnTo>
                <a:lnTo>
                  <a:pt x="62117" y="64272"/>
                </a:lnTo>
                <a:lnTo>
                  <a:pt x="61270" y="63529"/>
                </a:lnTo>
                <a:lnTo>
                  <a:pt x="60141" y="62414"/>
                </a:lnTo>
                <a:lnTo>
                  <a:pt x="59576" y="60928"/>
                </a:lnTo>
                <a:lnTo>
                  <a:pt x="58729" y="57585"/>
                </a:lnTo>
                <a:lnTo>
                  <a:pt x="58729" y="57585"/>
                </a:lnTo>
                <a:lnTo>
                  <a:pt x="58447" y="56099"/>
                </a:lnTo>
                <a:lnTo>
                  <a:pt x="58164" y="54613"/>
                </a:lnTo>
                <a:lnTo>
                  <a:pt x="58447" y="53126"/>
                </a:lnTo>
                <a:lnTo>
                  <a:pt x="59011" y="51640"/>
                </a:lnTo>
                <a:lnTo>
                  <a:pt x="63247" y="43467"/>
                </a:lnTo>
                <a:lnTo>
                  <a:pt x="63247" y="43467"/>
                </a:lnTo>
                <a:lnTo>
                  <a:pt x="63247" y="42352"/>
                </a:lnTo>
                <a:lnTo>
                  <a:pt x="62964" y="41609"/>
                </a:lnTo>
                <a:lnTo>
                  <a:pt x="59576" y="37523"/>
                </a:lnTo>
                <a:lnTo>
                  <a:pt x="59576" y="37523"/>
                </a:lnTo>
                <a:lnTo>
                  <a:pt x="59011" y="37523"/>
                </a:lnTo>
                <a:lnTo>
                  <a:pt x="59011" y="37523"/>
                </a:lnTo>
                <a:lnTo>
                  <a:pt x="58447" y="37523"/>
                </a:lnTo>
                <a:lnTo>
                  <a:pt x="51952" y="42724"/>
                </a:lnTo>
                <a:lnTo>
                  <a:pt x="51952" y="42724"/>
                </a:lnTo>
                <a:lnTo>
                  <a:pt x="50823" y="43467"/>
                </a:lnTo>
                <a:lnTo>
                  <a:pt x="49694" y="43467"/>
                </a:lnTo>
                <a:lnTo>
                  <a:pt x="48564" y="43467"/>
                </a:lnTo>
                <a:lnTo>
                  <a:pt x="47435" y="43095"/>
                </a:lnTo>
                <a:lnTo>
                  <a:pt x="45176" y="41609"/>
                </a:lnTo>
                <a:lnTo>
                  <a:pt x="45176" y="41609"/>
                </a:lnTo>
                <a:lnTo>
                  <a:pt x="44329" y="41238"/>
                </a:lnTo>
                <a:lnTo>
                  <a:pt x="43200" y="40123"/>
                </a:lnTo>
                <a:lnTo>
                  <a:pt x="42635" y="39009"/>
                </a:lnTo>
                <a:lnTo>
                  <a:pt x="42352" y="37523"/>
                </a:lnTo>
                <a:lnTo>
                  <a:pt x="40658" y="27120"/>
                </a:lnTo>
                <a:lnTo>
                  <a:pt x="40658" y="27120"/>
                </a:lnTo>
                <a:lnTo>
                  <a:pt x="40094" y="26377"/>
                </a:lnTo>
                <a:lnTo>
                  <a:pt x="39529" y="26006"/>
                </a:lnTo>
                <a:lnTo>
                  <a:pt x="39529" y="26006"/>
                </a:lnTo>
                <a:lnTo>
                  <a:pt x="36988" y="26006"/>
                </a:lnTo>
                <a:lnTo>
                  <a:pt x="36988" y="26006"/>
                </a:lnTo>
                <a:lnTo>
                  <a:pt x="35011" y="26006"/>
                </a:lnTo>
                <a:lnTo>
                  <a:pt x="35011" y="26006"/>
                </a:lnTo>
                <a:lnTo>
                  <a:pt x="34164" y="26377"/>
                </a:lnTo>
                <a:lnTo>
                  <a:pt x="33882" y="27120"/>
                </a:lnTo>
                <a:lnTo>
                  <a:pt x="32188" y="37523"/>
                </a:lnTo>
                <a:lnTo>
                  <a:pt x="32188" y="37523"/>
                </a:lnTo>
                <a:lnTo>
                  <a:pt x="31623" y="39009"/>
                </a:lnTo>
                <a:lnTo>
                  <a:pt x="31058" y="40123"/>
                </a:lnTo>
                <a:lnTo>
                  <a:pt x="30211" y="41238"/>
                </a:lnTo>
                <a:lnTo>
                  <a:pt x="29082" y="41609"/>
                </a:lnTo>
                <a:lnTo>
                  <a:pt x="26823" y="43095"/>
                </a:lnTo>
                <a:lnTo>
                  <a:pt x="26823" y="43095"/>
                </a:lnTo>
                <a:lnTo>
                  <a:pt x="25694" y="43467"/>
                </a:lnTo>
                <a:lnTo>
                  <a:pt x="24564" y="43467"/>
                </a:lnTo>
                <a:lnTo>
                  <a:pt x="23435" y="43467"/>
                </a:lnTo>
                <a:lnTo>
                  <a:pt x="22305" y="42724"/>
                </a:lnTo>
                <a:lnTo>
                  <a:pt x="16094" y="37523"/>
                </a:lnTo>
                <a:lnTo>
                  <a:pt x="16094" y="37523"/>
                </a:lnTo>
                <a:lnTo>
                  <a:pt x="15529" y="37151"/>
                </a:lnTo>
                <a:lnTo>
                  <a:pt x="14964" y="37523"/>
                </a:lnTo>
                <a:lnTo>
                  <a:pt x="11294" y="41609"/>
                </a:lnTo>
                <a:lnTo>
                  <a:pt x="11294" y="41609"/>
                </a:lnTo>
                <a:lnTo>
                  <a:pt x="11011" y="42352"/>
                </a:lnTo>
                <a:lnTo>
                  <a:pt x="11294" y="43467"/>
                </a:lnTo>
                <a:lnTo>
                  <a:pt x="15529" y="51640"/>
                </a:lnTo>
                <a:lnTo>
                  <a:pt x="15529" y="51640"/>
                </a:lnTo>
                <a:lnTo>
                  <a:pt x="16094" y="53126"/>
                </a:lnTo>
                <a:lnTo>
                  <a:pt x="16094" y="54613"/>
                </a:lnTo>
                <a:lnTo>
                  <a:pt x="16094" y="56099"/>
                </a:lnTo>
                <a:lnTo>
                  <a:pt x="15811" y="57956"/>
                </a:lnTo>
                <a:lnTo>
                  <a:pt x="14964" y="60928"/>
                </a:lnTo>
                <a:lnTo>
                  <a:pt x="14964" y="60928"/>
                </a:lnTo>
                <a:lnTo>
                  <a:pt x="14400" y="62414"/>
                </a:lnTo>
                <a:lnTo>
                  <a:pt x="13270" y="63529"/>
                </a:lnTo>
                <a:lnTo>
                  <a:pt x="12423" y="64272"/>
                </a:lnTo>
                <a:lnTo>
                  <a:pt x="11294" y="65015"/>
                </a:lnTo>
                <a:lnTo>
                  <a:pt x="3670" y="67244"/>
                </a:lnTo>
                <a:lnTo>
                  <a:pt x="3670" y="67244"/>
                </a:lnTo>
                <a:lnTo>
                  <a:pt x="3105" y="67616"/>
                </a:lnTo>
                <a:lnTo>
                  <a:pt x="3105" y="68359"/>
                </a:lnTo>
                <a:lnTo>
                  <a:pt x="3105" y="68359"/>
                </a:lnTo>
                <a:lnTo>
                  <a:pt x="2823" y="71331"/>
                </a:lnTo>
                <a:lnTo>
                  <a:pt x="2823" y="71331"/>
                </a:lnTo>
                <a:lnTo>
                  <a:pt x="2823" y="74303"/>
                </a:lnTo>
                <a:lnTo>
                  <a:pt x="2823" y="74303"/>
                </a:lnTo>
                <a:close/>
                <a:moveTo>
                  <a:pt x="21458" y="71331"/>
                </a:moveTo>
                <a:lnTo>
                  <a:pt x="21458" y="71331"/>
                </a:lnTo>
                <a:lnTo>
                  <a:pt x="21741" y="67244"/>
                </a:lnTo>
                <a:lnTo>
                  <a:pt x="22588" y="63529"/>
                </a:lnTo>
                <a:lnTo>
                  <a:pt x="24000" y="59814"/>
                </a:lnTo>
                <a:lnTo>
                  <a:pt x="26258" y="56470"/>
                </a:lnTo>
                <a:lnTo>
                  <a:pt x="26258" y="56470"/>
                </a:lnTo>
                <a:lnTo>
                  <a:pt x="28517" y="53869"/>
                </a:lnTo>
                <a:lnTo>
                  <a:pt x="31058" y="52012"/>
                </a:lnTo>
                <a:lnTo>
                  <a:pt x="33882" y="50897"/>
                </a:lnTo>
                <a:lnTo>
                  <a:pt x="36988" y="50526"/>
                </a:lnTo>
                <a:lnTo>
                  <a:pt x="36988" y="50526"/>
                </a:lnTo>
                <a:lnTo>
                  <a:pt x="40376" y="50897"/>
                </a:lnTo>
                <a:lnTo>
                  <a:pt x="43200" y="52012"/>
                </a:lnTo>
                <a:lnTo>
                  <a:pt x="46023" y="53869"/>
                </a:lnTo>
                <a:lnTo>
                  <a:pt x="48282" y="56470"/>
                </a:lnTo>
                <a:lnTo>
                  <a:pt x="48282" y="56470"/>
                </a:lnTo>
                <a:lnTo>
                  <a:pt x="50258" y="59814"/>
                </a:lnTo>
                <a:lnTo>
                  <a:pt x="51670" y="63529"/>
                </a:lnTo>
                <a:lnTo>
                  <a:pt x="52517" y="67244"/>
                </a:lnTo>
                <a:lnTo>
                  <a:pt x="52800" y="71331"/>
                </a:lnTo>
                <a:lnTo>
                  <a:pt x="52800" y="71331"/>
                </a:lnTo>
                <a:lnTo>
                  <a:pt x="52517" y="75417"/>
                </a:lnTo>
                <a:lnTo>
                  <a:pt x="51670" y="79133"/>
                </a:lnTo>
                <a:lnTo>
                  <a:pt x="50258" y="82476"/>
                </a:lnTo>
                <a:lnTo>
                  <a:pt x="48282" y="85820"/>
                </a:lnTo>
                <a:lnTo>
                  <a:pt x="48282" y="85820"/>
                </a:lnTo>
                <a:lnTo>
                  <a:pt x="46023" y="88421"/>
                </a:lnTo>
                <a:lnTo>
                  <a:pt x="43200" y="90278"/>
                </a:lnTo>
                <a:lnTo>
                  <a:pt x="40376" y="91393"/>
                </a:lnTo>
                <a:lnTo>
                  <a:pt x="36988" y="92136"/>
                </a:lnTo>
                <a:lnTo>
                  <a:pt x="36988" y="92136"/>
                </a:lnTo>
                <a:lnTo>
                  <a:pt x="33882" y="91393"/>
                </a:lnTo>
                <a:lnTo>
                  <a:pt x="31058" y="90278"/>
                </a:lnTo>
                <a:lnTo>
                  <a:pt x="28517" y="88421"/>
                </a:lnTo>
                <a:lnTo>
                  <a:pt x="26258" y="85820"/>
                </a:lnTo>
                <a:lnTo>
                  <a:pt x="26258" y="85820"/>
                </a:lnTo>
                <a:lnTo>
                  <a:pt x="24000" y="82476"/>
                </a:lnTo>
                <a:lnTo>
                  <a:pt x="22588" y="79133"/>
                </a:lnTo>
                <a:lnTo>
                  <a:pt x="21741" y="75417"/>
                </a:lnTo>
                <a:lnTo>
                  <a:pt x="21458" y="71331"/>
                </a:lnTo>
                <a:lnTo>
                  <a:pt x="21458" y="71331"/>
                </a:lnTo>
                <a:close/>
                <a:moveTo>
                  <a:pt x="24282" y="71331"/>
                </a:moveTo>
                <a:lnTo>
                  <a:pt x="24282" y="71331"/>
                </a:lnTo>
                <a:lnTo>
                  <a:pt x="24564" y="74674"/>
                </a:lnTo>
                <a:lnTo>
                  <a:pt x="25411" y="78018"/>
                </a:lnTo>
                <a:lnTo>
                  <a:pt x="26541" y="80619"/>
                </a:lnTo>
                <a:lnTo>
                  <a:pt x="27952" y="83219"/>
                </a:lnTo>
                <a:lnTo>
                  <a:pt x="27952" y="83219"/>
                </a:lnTo>
                <a:lnTo>
                  <a:pt x="29929" y="85448"/>
                </a:lnTo>
                <a:lnTo>
                  <a:pt x="32188" y="86934"/>
                </a:lnTo>
                <a:lnTo>
                  <a:pt x="34447" y="87678"/>
                </a:lnTo>
                <a:lnTo>
                  <a:pt x="36988" y="88049"/>
                </a:lnTo>
                <a:lnTo>
                  <a:pt x="36988" y="88049"/>
                </a:lnTo>
                <a:lnTo>
                  <a:pt x="39811" y="87678"/>
                </a:lnTo>
                <a:lnTo>
                  <a:pt x="42352" y="86934"/>
                </a:lnTo>
                <a:lnTo>
                  <a:pt x="44329" y="85448"/>
                </a:lnTo>
                <a:lnTo>
                  <a:pt x="46305" y="83219"/>
                </a:lnTo>
                <a:lnTo>
                  <a:pt x="46305" y="83219"/>
                </a:lnTo>
                <a:lnTo>
                  <a:pt x="48000" y="80619"/>
                </a:lnTo>
                <a:lnTo>
                  <a:pt x="49129" y="78018"/>
                </a:lnTo>
                <a:lnTo>
                  <a:pt x="49976" y="74674"/>
                </a:lnTo>
                <a:lnTo>
                  <a:pt x="49976" y="71331"/>
                </a:lnTo>
                <a:lnTo>
                  <a:pt x="49976" y="71331"/>
                </a:lnTo>
                <a:lnTo>
                  <a:pt x="49976" y="67987"/>
                </a:lnTo>
                <a:lnTo>
                  <a:pt x="49129" y="65015"/>
                </a:lnTo>
                <a:lnTo>
                  <a:pt x="48000" y="62043"/>
                </a:lnTo>
                <a:lnTo>
                  <a:pt x="46305" y="59071"/>
                </a:lnTo>
                <a:lnTo>
                  <a:pt x="46305" y="59071"/>
                </a:lnTo>
                <a:lnTo>
                  <a:pt x="44329" y="57213"/>
                </a:lnTo>
                <a:lnTo>
                  <a:pt x="42352" y="55356"/>
                </a:lnTo>
                <a:lnTo>
                  <a:pt x="39811" y="54613"/>
                </a:lnTo>
                <a:lnTo>
                  <a:pt x="36988" y="54241"/>
                </a:lnTo>
                <a:lnTo>
                  <a:pt x="36988" y="54241"/>
                </a:lnTo>
                <a:lnTo>
                  <a:pt x="34447" y="54613"/>
                </a:lnTo>
                <a:lnTo>
                  <a:pt x="32188" y="55356"/>
                </a:lnTo>
                <a:lnTo>
                  <a:pt x="29929" y="57213"/>
                </a:lnTo>
                <a:lnTo>
                  <a:pt x="27952" y="59071"/>
                </a:lnTo>
                <a:lnTo>
                  <a:pt x="27952" y="59071"/>
                </a:lnTo>
                <a:lnTo>
                  <a:pt x="26541" y="62043"/>
                </a:lnTo>
                <a:lnTo>
                  <a:pt x="25411" y="65015"/>
                </a:lnTo>
                <a:lnTo>
                  <a:pt x="24564" y="67987"/>
                </a:lnTo>
                <a:lnTo>
                  <a:pt x="24282" y="71331"/>
                </a:lnTo>
                <a:lnTo>
                  <a:pt x="24282" y="71331"/>
                </a:lnTo>
                <a:close/>
                <a:moveTo>
                  <a:pt x="79623" y="17832"/>
                </a:moveTo>
                <a:lnTo>
                  <a:pt x="79623" y="17832"/>
                </a:lnTo>
                <a:lnTo>
                  <a:pt x="79905" y="17461"/>
                </a:lnTo>
                <a:lnTo>
                  <a:pt x="79905" y="16718"/>
                </a:lnTo>
                <a:lnTo>
                  <a:pt x="78211" y="10402"/>
                </a:lnTo>
                <a:lnTo>
                  <a:pt x="78211" y="10402"/>
                </a:lnTo>
                <a:lnTo>
                  <a:pt x="77929" y="8916"/>
                </a:lnTo>
                <a:lnTo>
                  <a:pt x="78211" y="7430"/>
                </a:lnTo>
                <a:lnTo>
                  <a:pt x="78776" y="6687"/>
                </a:lnTo>
                <a:lnTo>
                  <a:pt x="79341" y="5572"/>
                </a:lnTo>
                <a:lnTo>
                  <a:pt x="82164" y="3343"/>
                </a:lnTo>
                <a:lnTo>
                  <a:pt x="82164" y="3343"/>
                </a:lnTo>
                <a:lnTo>
                  <a:pt x="83294" y="2972"/>
                </a:lnTo>
                <a:lnTo>
                  <a:pt x="84141" y="2972"/>
                </a:lnTo>
                <a:lnTo>
                  <a:pt x="85552" y="3343"/>
                </a:lnTo>
                <a:lnTo>
                  <a:pt x="86400" y="4086"/>
                </a:lnTo>
                <a:lnTo>
                  <a:pt x="90070" y="8916"/>
                </a:lnTo>
                <a:lnTo>
                  <a:pt x="90070" y="8916"/>
                </a:lnTo>
                <a:lnTo>
                  <a:pt x="90352" y="9287"/>
                </a:lnTo>
                <a:lnTo>
                  <a:pt x="90635" y="9287"/>
                </a:lnTo>
                <a:lnTo>
                  <a:pt x="92329" y="8916"/>
                </a:lnTo>
                <a:lnTo>
                  <a:pt x="92329" y="8916"/>
                </a:lnTo>
                <a:lnTo>
                  <a:pt x="92894" y="8916"/>
                </a:lnTo>
                <a:lnTo>
                  <a:pt x="93458" y="8544"/>
                </a:lnTo>
                <a:lnTo>
                  <a:pt x="95717" y="2229"/>
                </a:lnTo>
                <a:lnTo>
                  <a:pt x="95717" y="2229"/>
                </a:lnTo>
                <a:lnTo>
                  <a:pt x="96282" y="1114"/>
                </a:lnTo>
                <a:lnTo>
                  <a:pt x="96847" y="743"/>
                </a:lnTo>
                <a:lnTo>
                  <a:pt x="97694" y="371"/>
                </a:lnTo>
                <a:lnTo>
                  <a:pt x="98541" y="0"/>
                </a:lnTo>
                <a:lnTo>
                  <a:pt x="98541" y="0"/>
                </a:lnTo>
                <a:lnTo>
                  <a:pt x="99105" y="0"/>
                </a:lnTo>
                <a:lnTo>
                  <a:pt x="100800" y="371"/>
                </a:lnTo>
                <a:lnTo>
                  <a:pt x="100800" y="371"/>
                </a:lnTo>
                <a:lnTo>
                  <a:pt x="102211" y="1114"/>
                </a:lnTo>
                <a:lnTo>
                  <a:pt x="102211" y="1114"/>
                </a:lnTo>
                <a:lnTo>
                  <a:pt x="103341" y="1857"/>
                </a:lnTo>
                <a:lnTo>
                  <a:pt x="103905" y="2600"/>
                </a:lnTo>
                <a:lnTo>
                  <a:pt x="104188" y="3715"/>
                </a:lnTo>
                <a:lnTo>
                  <a:pt x="104470" y="5201"/>
                </a:lnTo>
                <a:lnTo>
                  <a:pt x="104470" y="11888"/>
                </a:lnTo>
                <a:lnTo>
                  <a:pt x="104470" y="11888"/>
                </a:lnTo>
                <a:lnTo>
                  <a:pt x="104470" y="12631"/>
                </a:lnTo>
                <a:lnTo>
                  <a:pt x="104752" y="13003"/>
                </a:lnTo>
                <a:lnTo>
                  <a:pt x="106164" y="14489"/>
                </a:lnTo>
                <a:lnTo>
                  <a:pt x="106164" y="14489"/>
                </a:lnTo>
                <a:lnTo>
                  <a:pt x="107011" y="14860"/>
                </a:lnTo>
                <a:lnTo>
                  <a:pt x="112376" y="12631"/>
                </a:lnTo>
                <a:lnTo>
                  <a:pt x="112376" y="12631"/>
                </a:lnTo>
                <a:lnTo>
                  <a:pt x="113505" y="12260"/>
                </a:lnTo>
                <a:lnTo>
                  <a:pt x="114352" y="12631"/>
                </a:lnTo>
                <a:lnTo>
                  <a:pt x="115200" y="13003"/>
                </a:lnTo>
                <a:lnTo>
                  <a:pt x="115764" y="14117"/>
                </a:lnTo>
                <a:lnTo>
                  <a:pt x="117741" y="17832"/>
                </a:lnTo>
                <a:lnTo>
                  <a:pt x="117741" y="17832"/>
                </a:lnTo>
                <a:lnTo>
                  <a:pt x="118023" y="19318"/>
                </a:lnTo>
                <a:lnTo>
                  <a:pt x="118023" y="20433"/>
                </a:lnTo>
                <a:lnTo>
                  <a:pt x="117741" y="21919"/>
                </a:lnTo>
                <a:lnTo>
                  <a:pt x="117176" y="22662"/>
                </a:lnTo>
                <a:lnTo>
                  <a:pt x="113505" y="27863"/>
                </a:lnTo>
                <a:lnTo>
                  <a:pt x="113505" y="27863"/>
                </a:lnTo>
                <a:lnTo>
                  <a:pt x="112941" y="28978"/>
                </a:lnTo>
                <a:lnTo>
                  <a:pt x="113505" y="31207"/>
                </a:lnTo>
                <a:lnTo>
                  <a:pt x="113505" y="31207"/>
                </a:lnTo>
                <a:lnTo>
                  <a:pt x="113505" y="31950"/>
                </a:lnTo>
                <a:lnTo>
                  <a:pt x="113788" y="32321"/>
                </a:lnTo>
                <a:lnTo>
                  <a:pt x="118588" y="35665"/>
                </a:lnTo>
                <a:lnTo>
                  <a:pt x="118588" y="35665"/>
                </a:lnTo>
                <a:lnTo>
                  <a:pt x="119435" y="36408"/>
                </a:lnTo>
                <a:lnTo>
                  <a:pt x="120000" y="37151"/>
                </a:lnTo>
                <a:lnTo>
                  <a:pt x="120000" y="38637"/>
                </a:lnTo>
                <a:lnTo>
                  <a:pt x="120000" y="39752"/>
                </a:lnTo>
                <a:lnTo>
                  <a:pt x="119717" y="42352"/>
                </a:lnTo>
                <a:lnTo>
                  <a:pt x="119717" y="42352"/>
                </a:lnTo>
                <a:lnTo>
                  <a:pt x="119152" y="44210"/>
                </a:lnTo>
                <a:lnTo>
                  <a:pt x="119152" y="44210"/>
                </a:lnTo>
                <a:lnTo>
                  <a:pt x="118870" y="45696"/>
                </a:lnTo>
                <a:lnTo>
                  <a:pt x="118023" y="46439"/>
                </a:lnTo>
                <a:lnTo>
                  <a:pt x="117176" y="46811"/>
                </a:lnTo>
                <a:lnTo>
                  <a:pt x="116329" y="47182"/>
                </a:lnTo>
                <a:lnTo>
                  <a:pt x="110964" y="47182"/>
                </a:lnTo>
                <a:lnTo>
                  <a:pt x="110964" y="47182"/>
                </a:lnTo>
                <a:lnTo>
                  <a:pt x="110682" y="47182"/>
                </a:lnTo>
                <a:lnTo>
                  <a:pt x="110117" y="47554"/>
                </a:lnTo>
                <a:lnTo>
                  <a:pt x="109270" y="49411"/>
                </a:lnTo>
                <a:lnTo>
                  <a:pt x="109270" y="49411"/>
                </a:lnTo>
                <a:lnTo>
                  <a:pt x="108988" y="50154"/>
                </a:lnTo>
                <a:lnTo>
                  <a:pt x="108988" y="50526"/>
                </a:lnTo>
                <a:lnTo>
                  <a:pt x="110682" y="57213"/>
                </a:lnTo>
                <a:lnTo>
                  <a:pt x="110682" y="57213"/>
                </a:lnTo>
                <a:lnTo>
                  <a:pt x="110682" y="58699"/>
                </a:lnTo>
                <a:lnTo>
                  <a:pt x="110682" y="59814"/>
                </a:lnTo>
                <a:lnTo>
                  <a:pt x="110117" y="61300"/>
                </a:lnTo>
                <a:lnTo>
                  <a:pt x="109270" y="62043"/>
                </a:lnTo>
                <a:lnTo>
                  <a:pt x="106164" y="64272"/>
                </a:lnTo>
                <a:lnTo>
                  <a:pt x="106164" y="64272"/>
                </a:lnTo>
                <a:lnTo>
                  <a:pt x="105317" y="65015"/>
                </a:lnTo>
                <a:lnTo>
                  <a:pt x="104188" y="65015"/>
                </a:lnTo>
                <a:lnTo>
                  <a:pt x="103341" y="64643"/>
                </a:lnTo>
                <a:lnTo>
                  <a:pt x="102494" y="63900"/>
                </a:lnTo>
                <a:lnTo>
                  <a:pt x="98823" y="58328"/>
                </a:lnTo>
                <a:lnTo>
                  <a:pt x="98823" y="58328"/>
                </a:lnTo>
                <a:lnTo>
                  <a:pt x="98541" y="57956"/>
                </a:lnTo>
                <a:lnTo>
                  <a:pt x="97976" y="57956"/>
                </a:lnTo>
                <a:lnTo>
                  <a:pt x="96282" y="58328"/>
                </a:lnTo>
                <a:lnTo>
                  <a:pt x="96282" y="58328"/>
                </a:lnTo>
                <a:lnTo>
                  <a:pt x="95717" y="58699"/>
                </a:lnTo>
                <a:lnTo>
                  <a:pt x="95435" y="59071"/>
                </a:lnTo>
                <a:lnTo>
                  <a:pt x="93176" y="65758"/>
                </a:lnTo>
                <a:lnTo>
                  <a:pt x="93176" y="65758"/>
                </a:lnTo>
                <a:lnTo>
                  <a:pt x="92611" y="66501"/>
                </a:lnTo>
                <a:lnTo>
                  <a:pt x="92047" y="67244"/>
                </a:lnTo>
                <a:lnTo>
                  <a:pt x="91200" y="67616"/>
                </a:lnTo>
                <a:lnTo>
                  <a:pt x="90070" y="67616"/>
                </a:lnTo>
                <a:lnTo>
                  <a:pt x="90070" y="67616"/>
                </a:lnTo>
                <a:lnTo>
                  <a:pt x="89788" y="67616"/>
                </a:lnTo>
                <a:lnTo>
                  <a:pt x="88094" y="67244"/>
                </a:lnTo>
                <a:lnTo>
                  <a:pt x="88094" y="67244"/>
                </a:lnTo>
                <a:lnTo>
                  <a:pt x="86400" y="66501"/>
                </a:lnTo>
                <a:lnTo>
                  <a:pt x="86400" y="66501"/>
                </a:lnTo>
                <a:lnTo>
                  <a:pt x="85552" y="65758"/>
                </a:lnTo>
                <a:lnTo>
                  <a:pt x="84988" y="65015"/>
                </a:lnTo>
                <a:lnTo>
                  <a:pt x="84141" y="63900"/>
                </a:lnTo>
                <a:lnTo>
                  <a:pt x="84141" y="62414"/>
                </a:lnTo>
                <a:lnTo>
                  <a:pt x="84141" y="55356"/>
                </a:lnTo>
                <a:lnTo>
                  <a:pt x="84141" y="55356"/>
                </a:lnTo>
                <a:lnTo>
                  <a:pt x="83576" y="54241"/>
                </a:lnTo>
                <a:lnTo>
                  <a:pt x="82164" y="52755"/>
                </a:lnTo>
                <a:lnTo>
                  <a:pt x="82164" y="52755"/>
                </a:lnTo>
                <a:lnTo>
                  <a:pt x="81600" y="52755"/>
                </a:lnTo>
                <a:lnTo>
                  <a:pt x="76517" y="54613"/>
                </a:lnTo>
                <a:lnTo>
                  <a:pt x="76517" y="54613"/>
                </a:lnTo>
                <a:lnTo>
                  <a:pt x="75388" y="54984"/>
                </a:lnTo>
                <a:lnTo>
                  <a:pt x="74541" y="54984"/>
                </a:lnTo>
                <a:lnTo>
                  <a:pt x="73694" y="54241"/>
                </a:lnTo>
                <a:lnTo>
                  <a:pt x="72847" y="53126"/>
                </a:lnTo>
                <a:lnTo>
                  <a:pt x="71152" y="49411"/>
                </a:lnTo>
                <a:lnTo>
                  <a:pt x="71152" y="49411"/>
                </a:lnTo>
                <a:lnTo>
                  <a:pt x="70870" y="47925"/>
                </a:lnTo>
                <a:lnTo>
                  <a:pt x="70870" y="46811"/>
                </a:lnTo>
                <a:lnTo>
                  <a:pt x="71152" y="45696"/>
                </a:lnTo>
                <a:lnTo>
                  <a:pt x="71717" y="44582"/>
                </a:lnTo>
                <a:lnTo>
                  <a:pt x="75388" y="39752"/>
                </a:lnTo>
                <a:lnTo>
                  <a:pt x="75388" y="39752"/>
                </a:lnTo>
                <a:lnTo>
                  <a:pt x="75670" y="38637"/>
                </a:lnTo>
                <a:lnTo>
                  <a:pt x="75388" y="36408"/>
                </a:lnTo>
                <a:lnTo>
                  <a:pt x="75388" y="36408"/>
                </a:lnTo>
                <a:lnTo>
                  <a:pt x="75388" y="35665"/>
                </a:lnTo>
                <a:lnTo>
                  <a:pt x="75105" y="35294"/>
                </a:lnTo>
                <a:lnTo>
                  <a:pt x="70305" y="32321"/>
                </a:lnTo>
                <a:lnTo>
                  <a:pt x="70305" y="32321"/>
                </a:lnTo>
                <a:lnTo>
                  <a:pt x="69458" y="31578"/>
                </a:lnTo>
                <a:lnTo>
                  <a:pt x="68894" y="30464"/>
                </a:lnTo>
                <a:lnTo>
                  <a:pt x="68611" y="29349"/>
                </a:lnTo>
                <a:lnTo>
                  <a:pt x="68611" y="27492"/>
                </a:lnTo>
                <a:lnTo>
                  <a:pt x="69176" y="25263"/>
                </a:lnTo>
                <a:lnTo>
                  <a:pt x="69176" y="25263"/>
                </a:lnTo>
                <a:lnTo>
                  <a:pt x="69458" y="23034"/>
                </a:lnTo>
                <a:lnTo>
                  <a:pt x="69458" y="23034"/>
                </a:lnTo>
                <a:lnTo>
                  <a:pt x="70023" y="21919"/>
                </a:lnTo>
                <a:lnTo>
                  <a:pt x="70588" y="20804"/>
                </a:lnTo>
                <a:lnTo>
                  <a:pt x="71435" y="20433"/>
                </a:lnTo>
                <a:lnTo>
                  <a:pt x="72564" y="20433"/>
                </a:lnTo>
                <a:lnTo>
                  <a:pt x="77647" y="20433"/>
                </a:lnTo>
                <a:lnTo>
                  <a:pt x="77647" y="20433"/>
                </a:lnTo>
                <a:lnTo>
                  <a:pt x="78211" y="20061"/>
                </a:lnTo>
                <a:lnTo>
                  <a:pt x="78494" y="19690"/>
                </a:lnTo>
                <a:lnTo>
                  <a:pt x="79623" y="17832"/>
                </a:lnTo>
                <a:close/>
                <a:moveTo>
                  <a:pt x="77647" y="24148"/>
                </a:moveTo>
                <a:lnTo>
                  <a:pt x="72564" y="24148"/>
                </a:lnTo>
                <a:lnTo>
                  <a:pt x="72564" y="24148"/>
                </a:lnTo>
                <a:lnTo>
                  <a:pt x="72282" y="24148"/>
                </a:lnTo>
                <a:lnTo>
                  <a:pt x="72282" y="24148"/>
                </a:lnTo>
                <a:lnTo>
                  <a:pt x="71717" y="26006"/>
                </a:lnTo>
                <a:lnTo>
                  <a:pt x="71717" y="26006"/>
                </a:lnTo>
                <a:lnTo>
                  <a:pt x="71435" y="27863"/>
                </a:lnTo>
                <a:lnTo>
                  <a:pt x="71435" y="27863"/>
                </a:lnTo>
                <a:lnTo>
                  <a:pt x="71717" y="28235"/>
                </a:lnTo>
                <a:lnTo>
                  <a:pt x="76235" y="31950"/>
                </a:lnTo>
                <a:lnTo>
                  <a:pt x="76235" y="31950"/>
                </a:lnTo>
                <a:lnTo>
                  <a:pt x="77082" y="32693"/>
                </a:lnTo>
                <a:lnTo>
                  <a:pt x="77647" y="33436"/>
                </a:lnTo>
                <a:lnTo>
                  <a:pt x="77929" y="34551"/>
                </a:lnTo>
                <a:lnTo>
                  <a:pt x="78211" y="36037"/>
                </a:lnTo>
                <a:lnTo>
                  <a:pt x="78494" y="37894"/>
                </a:lnTo>
                <a:lnTo>
                  <a:pt x="78494" y="37894"/>
                </a:lnTo>
                <a:lnTo>
                  <a:pt x="78776" y="39380"/>
                </a:lnTo>
                <a:lnTo>
                  <a:pt x="78494" y="40495"/>
                </a:lnTo>
                <a:lnTo>
                  <a:pt x="78211" y="41609"/>
                </a:lnTo>
                <a:lnTo>
                  <a:pt x="77647" y="42352"/>
                </a:lnTo>
                <a:lnTo>
                  <a:pt x="73694" y="47182"/>
                </a:lnTo>
                <a:lnTo>
                  <a:pt x="73694" y="47182"/>
                </a:lnTo>
                <a:lnTo>
                  <a:pt x="73694" y="47554"/>
                </a:lnTo>
                <a:lnTo>
                  <a:pt x="75105" y="50897"/>
                </a:lnTo>
                <a:lnTo>
                  <a:pt x="75388" y="50897"/>
                </a:lnTo>
                <a:lnTo>
                  <a:pt x="75670" y="51269"/>
                </a:lnTo>
                <a:lnTo>
                  <a:pt x="80470" y="49040"/>
                </a:lnTo>
                <a:lnTo>
                  <a:pt x="80470" y="49040"/>
                </a:lnTo>
                <a:lnTo>
                  <a:pt x="81600" y="49040"/>
                </a:lnTo>
                <a:lnTo>
                  <a:pt x="81600" y="49040"/>
                </a:lnTo>
                <a:lnTo>
                  <a:pt x="83011" y="49411"/>
                </a:lnTo>
                <a:lnTo>
                  <a:pt x="84141" y="50154"/>
                </a:lnTo>
                <a:lnTo>
                  <a:pt x="85552" y="51269"/>
                </a:lnTo>
                <a:lnTo>
                  <a:pt x="85552" y="51269"/>
                </a:lnTo>
                <a:lnTo>
                  <a:pt x="86400" y="52012"/>
                </a:lnTo>
                <a:lnTo>
                  <a:pt x="86682" y="53126"/>
                </a:lnTo>
                <a:lnTo>
                  <a:pt x="86964" y="54241"/>
                </a:lnTo>
                <a:lnTo>
                  <a:pt x="87247" y="55356"/>
                </a:lnTo>
                <a:lnTo>
                  <a:pt x="87247" y="62414"/>
                </a:lnTo>
                <a:lnTo>
                  <a:pt x="87247" y="62414"/>
                </a:lnTo>
                <a:lnTo>
                  <a:pt x="87247" y="63157"/>
                </a:lnTo>
                <a:lnTo>
                  <a:pt x="87247" y="63157"/>
                </a:lnTo>
                <a:lnTo>
                  <a:pt x="88941" y="63529"/>
                </a:lnTo>
                <a:lnTo>
                  <a:pt x="88941" y="63529"/>
                </a:lnTo>
                <a:lnTo>
                  <a:pt x="90070" y="63900"/>
                </a:lnTo>
                <a:lnTo>
                  <a:pt x="90070" y="63900"/>
                </a:lnTo>
                <a:lnTo>
                  <a:pt x="90635" y="63900"/>
                </a:lnTo>
                <a:lnTo>
                  <a:pt x="92894" y="57213"/>
                </a:lnTo>
                <a:lnTo>
                  <a:pt x="92894" y="57213"/>
                </a:lnTo>
                <a:lnTo>
                  <a:pt x="93458" y="56470"/>
                </a:lnTo>
                <a:lnTo>
                  <a:pt x="94305" y="55356"/>
                </a:lnTo>
                <a:lnTo>
                  <a:pt x="94870" y="54984"/>
                </a:lnTo>
                <a:lnTo>
                  <a:pt x="96000" y="54613"/>
                </a:lnTo>
                <a:lnTo>
                  <a:pt x="97694" y="54241"/>
                </a:lnTo>
                <a:lnTo>
                  <a:pt x="97694" y="54241"/>
                </a:lnTo>
                <a:lnTo>
                  <a:pt x="97976" y="54241"/>
                </a:lnTo>
                <a:lnTo>
                  <a:pt x="97976" y="54241"/>
                </a:lnTo>
                <a:lnTo>
                  <a:pt x="99670" y="54613"/>
                </a:lnTo>
                <a:lnTo>
                  <a:pt x="100800" y="55727"/>
                </a:lnTo>
                <a:lnTo>
                  <a:pt x="104470" y="60928"/>
                </a:lnTo>
                <a:lnTo>
                  <a:pt x="104752" y="61300"/>
                </a:lnTo>
                <a:lnTo>
                  <a:pt x="107576" y="58699"/>
                </a:lnTo>
                <a:lnTo>
                  <a:pt x="107576" y="58328"/>
                </a:lnTo>
                <a:lnTo>
                  <a:pt x="107576" y="58328"/>
                </a:lnTo>
                <a:lnTo>
                  <a:pt x="106164" y="51640"/>
                </a:lnTo>
                <a:lnTo>
                  <a:pt x="106164" y="51640"/>
                </a:lnTo>
                <a:lnTo>
                  <a:pt x="105882" y="50526"/>
                </a:lnTo>
                <a:lnTo>
                  <a:pt x="105882" y="49411"/>
                </a:lnTo>
                <a:lnTo>
                  <a:pt x="106164" y="48297"/>
                </a:lnTo>
                <a:lnTo>
                  <a:pt x="106729" y="47182"/>
                </a:lnTo>
                <a:lnTo>
                  <a:pt x="107576" y="45325"/>
                </a:lnTo>
                <a:lnTo>
                  <a:pt x="107576" y="45325"/>
                </a:lnTo>
                <a:lnTo>
                  <a:pt x="108423" y="44582"/>
                </a:lnTo>
                <a:lnTo>
                  <a:pt x="109270" y="43839"/>
                </a:lnTo>
                <a:lnTo>
                  <a:pt x="110117" y="43467"/>
                </a:lnTo>
                <a:lnTo>
                  <a:pt x="110964" y="43467"/>
                </a:lnTo>
                <a:lnTo>
                  <a:pt x="116329" y="43467"/>
                </a:lnTo>
                <a:lnTo>
                  <a:pt x="116329" y="43467"/>
                </a:lnTo>
                <a:lnTo>
                  <a:pt x="116611" y="43095"/>
                </a:lnTo>
                <a:lnTo>
                  <a:pt x="116611" y="43095"/>
                </a:lnTo>
                <a:lnTo>
                  <a:pt x="116894" y="41238"/>
                </a:lnTo>
                <a:lnTo>
                  <a:pt x="116894" y="41238"/>
                </a:lnTo>
                <a:lnTo>
                  <a:pt x="117176" y="39380"/>
                </a:lnTo>
                <a:lnTo>
                  <a:pt x="117176" y="39380"/>
                </a:lnTo>
                <a:lnTo>
                  <a:pt x="117176" y="39009"/>
                </a:lnTo>
                <a:lnTo>
                  <a:pt x="112376" y="35665"/>
                </a:lnTo>
                <a:lnTo>
                  <a:pt x="112376" y="35665"/>
                </a:lnTo>
                <a:lnTo>
                  <a:pt x="111811" y="34922"/>
                </a:lnTo>
                <a:lnTo>
                  <a:pt x="111247" y="34179"/>
                </a:lnTo>
                <a:lnTo>
                  <a:pt x="110682" y="33065"/>
                </a:lnTo>
                <a:lnTo>
                  <a:pt x="110682" y="31950"/>
                </a:lnTo>
                <a:lnTo>
                  <a:pt x="110117" y="29721"/>
                </a:lnTo>
                <a:lnTo>
                  <a:pt x="110117" y="29721"/>
                </a:lnTo>
                <a:lnTo>
                  <a:pt x="110117" y="28235"/>
                </a:lnTo>
                <a:lnTo>
                  <a:pt x="110400" y="27120"/>
                </a:lnTo>
                <a:lnTo>
                  <a:pt x="110682" y="26006"/>
                </a:lnTo>
                <a:lnTo>
                  <a:pt x="111247" y="24891"/>
                </a:lnTo>
                <a:lnTo>
                  <a:pt x="114917" y="20433"/>
                </a:lnTo>
                <a:lnTo>
                  <a:pt x="114917" y="20433"/>
                </a:lnTo>
                <a:lnTo>
                  <a:pt x="115200" y="19690"/>
                </a:lnTo>
                <a:lnTo>
                  <a:pt x="113505" y="16346"/>
                </a:lnTo>
                <a:lnTo>
                  <a:pt x="113505" y="16346"/>
                </a:lnTo>
                <a:lnTo>
                  <a:pt x="113223" y="15975"/>
                </a:lnTo>
                <a:lnTo>
                  <a:pt x="108141" y="18204"/>
                </a:lnTo>
                <a:lnTo>
                  <a:pt x="108141" y="18204"/>
                </a:lnTo>
                <a:lnTo>
                  <a:pt x="107011" y="18575"/>
                </a:lnTo>
                <a:lnTo>
                  <a:pt x="106164" y="18575"/>
                </a:lnTo>
                <a:lnTo>
                  <a:pt x="105317" y="17832"/>
                </a:lnTo>
                <a:lnTo>
                  <a:pt x="104470" y="17089"/>
                </a:lnTo>
                <a:lnTo>
                  <a:pt x="103341" y="15975"/>
                </a:lnTo>
                <a:lnTo>
                  <a:pt x="103341" y="15975"/>
                </a:lnTo>
                <a:lnTo>
                  <a:pt x="102494" y="15232"/>
                </a:lnTo>
                <a:lnTo>
                  <a:pt x="101929" y="14489"/>
                </a:lnTo>
                <a:lnTo>
                  <a:pt x="101647" y="13374"/>
                </a:lnTo>
                <a:lnTo>
                  <a:pt x="101647" y="11888"/>
                </a:lnTo>
                <a:lnTo>
                  <a:pt x="101647" y="5201"/>
                </a:lnTo>
                <a:lnTo>
                  <a:pt x="101647" y="5201"/>
                </a:lnTo>
                <a:lnTo>
                  <a:pt x="101364" y="4829"/>
                </a:lnTo>
                <a:lnTo>
                  <a:pt x="101364" y="4829"/>
                </a:lnTo>
                <a:lnTo>
                  <a:pt x="99952" y="4086"/>
                </a:lnTo>
                <a:lnTo>
                  <a:pt x="99952" y="4086"/>
                </a:lnTo>
                <a:lnTo>
                  <a:pt x="98541" y="3715"/>
                </a:lnTo>
                <a:lnTo>
                  <a:pt x="98541" y="3715"/>
                </a:lnTo>
                <a:lnTo>
                  <a:pt x="98258" y="4086"/>
                </a:lnTo>
                <a:lnTo>
                  <a:pt x="95717" y="10030"/>
                </a:lnTo>
                <a:lnTo>
                  <a:pt x="95717" y="10030"/>
                </a:lnTo>
                <a:lnTo>
                  <a:pt x="95152" y="11145"/>
                </a:lnTo>
                <a:lnTo>
                  <a:pt x="94588" y="11888"/>
                </a:lnTo>
                <a:lnTo>
                  <a:pt x="93741" y="12260"/>
                </a:lnTo>
                <a:lnTo>
                  <a:pt x="92894" y="12631"/>
                </a:lnTo>
                <a:lnTo>
                  <a:pt x="91200" y="13003"/>
                </a:lnTo>
                <a:lnTo>
                  <a:pt x="91200" y="13003"/>
                </a:lnTo>
                <a:lnTo>
                  <a:pt x="90635" y="13003"/>
                </a:lnTo>
                <a:lnTo>
                  <a:pt x="90635" y="13003"/>
                </a:lnTo>
                <a:lnTo>
                  <a:pt x="89223" y="12631"/>
                </a:lnTo>
                <a:lnTo>
                  <a:pt x="87811" y="11517"/>
                </a:lnTo>
                <a:lnTo>
                  <a:pt x="84141" y="6687"/>
                </a:lnTo>
                <a:lnTo>
                  <a:pt x="83576" y="6687"/>
                </a:lnTo>
                <a:lnTo>
                  <a:pt x="81035" y="8544"/>
                </a:lnTo>
                <a:lnTo>
                  <a:pt x="81035" y="8916"/>
                </a:lnTo>
                <a:lnTo>
                  <a:pt x="80752" y="9287"/>
                </a:lnTo>
                <a:lnTo>
                  <a:pt x="82447" y="15603"/>
                </a:lnTo>
                <a:lnTo>
                  <a:pt x="82447" y="15603"/>
                </a:lnTo>
                <a:lnTo>
                  <a:pt x="82729" y="16718"/>
                </a:lnTo>
                <a:lnTo>
                  <a:pt x="82729" y="18204"/>
                </a:lnTo>
                <a:lnTo>
                  <a:pt x="82447" y="19318"/>
                </a:lnTo>
                <a:lnTo>
                  <a:pt x="81882" y="20433"/>
                </a:lnTo>
                <a:lnTo>
                  <a:pt x="80752" y="21919"/>
                </a:lnTo>
                <a:lnTo>
                  <a:pt x="80752" y="21919"/>
                </a:lnTo>
                <a:lnTo>
                  <a:pt x="80188" y="22662"/>
                </a:lnTo>
                <a:lnTo>
                  <a:pt x="79623" y="23405"/>
                </a:lnTo>
                <a:lnTo>
                  <a:pt x="78776" y="23777"/>
                </a:lnTo>
                <a:lnTo>
                  <a:pt x="77647" y="24148"/>
                </a:lnTo>
                <a:lnTo>
                  <a:pt x="77647" y="24148"/>
                </a:lnTo>
                <a:close/>
                <a:moveTo>
                  <a:pt x="85835" y="33808"/>
                </a:moveTo>
                <a:lnTo>
                  <a:pt x="85835" y="33808"/>
                </a:lnTo>
                <a:lnTo>
                  <a:pt x="86117" y="31578"/>
                </a:lnTo>
                <a:lnTo>
                  <a:pt x="86682" y="29721"/>
                </a:lnTo>
                <a:lnTo>
                  <a:pt x="87247" y="27492"/>
                </a:lnTo>
                <a:lnTo>
                  <a:pt x="88376" y="25634"/>
                </a:lnTo>
                <a:lnTo>
                  <a:pt x="88376" y="25634"/>
                </a:lnTo>
                <a:lnTo>
                  <a:pt x="89788" y="24148"/>
                </a:lnTo>
                <a:lnTo>
                  <a:pt x="91200" y="23034"/>
                </a:lnTo>
                <a:lnTo>
                  <a:pt x="92611" y="22662"/>
                </a:lnTo>
                <a:lnTo>
                  <a:pt x="94305" y="22291"/>
                </a:lnTo>
                <a:lnTo>
                  <a:pt x="94305" y="22291"/>
                </a:lnTo>
                <a:lnTo>
                  <a:pt x="96000" y="22662"/>
                </a:lnTo>
                <a:lnTo>
                  <a:pt x="97694" y="23034"/>
                </a:lnTo>
                <a:lnTo>
                  <a:pt x="99105" y="24148"/>
                </a:lnTo>
                <a:lnTo>
                  <a:pt x="100517" y="25634"/>
                </a:lnTo>
                <a:lnTo>
                  <a:pt x="100517" y="25634"/>
                </a:lnTo>
                <a:lnTo>
                  <a:pt x="101364" y="27492"/>
                </a:lnTo>
                <a:lnTo>
                  <a:pt x="102211" y="29721"/>
                </a:lnTo>
                <a:lnTo>
                  <a:pt x="102776" y="31578"/>
                </a:lnTo>
                <a:lnTo>
                  <a:pt x="102776" y="33808"/>
                </a:lnTo>
                <a:lnTo>
                  <a:pt x="102776" y="33808"/>
                </a:lnTo>
                <a:lnTo>
                  <a:pt x="102776" y="36037"/>
                </a:lnTo>
                <a:lnTo>
                  <a:pt x="102211" y="38266"/>
                </a:lnTo>
                <a:lnTo>
                  <a:pt x="101364" y="40123"/>
                </a:lnTo>
                <a:lnTo>
                  <a:pt x="100517" y="41609"/>
                </a:lnTo>
                <a:lnTo>
                  <a:pt x="100517" y="41609"/>
                </a:lnTo>
                <a:lnTo>
                  <a:pt x="99105" y="43095"/>
                </a:lnTo>
                <a:lnTo>
                  <a:pt x="97694" y="44210"/>
                </a:lnTo>
                <a:lnTo>
                  <a:pt x="96000" y="44953"/>
                </a:lnTo>
                <a:lnTo>
                  <a:pt x="94305" y="44953"/>
                </a:lnTo>
                <a:lnTo>
                  <a:pt x="94305" y="44953"/>
                </a:lnTo>
                <a:lnTo>
                  <a:pt x="92611" y="44953"/>
                </a:lnTo>
                <a:lnTo>
                  <a:pt x="91200" y="44210"/>
                </a:lnTo>
                <a:lnTo>
                  <a:pt x="89788" y="43095"/>
                </a:lnTo>
                <a:lnTo>
                  <a:pt x="88376" y="41609"/>
                </a:lnTo>
                <a:lnTo>
                  <a:pt x="88376" y="41609"/>
                </a:lnTo>
                <a:lnTo>
                  <a:pt x="87247" y="40123"/>
                </a:lnTo>
                <a:lnTo>
                  <a:pt x="86682" y="38266"/>
                </a:lnTo>
                <a:lnTo>
                  <a:pt x="86117" y="36037"/>
                </a:lnTo>
                <a:lnTo>
                  <a:pt x="85835" y="33808"/>
                </a:lnTo>
                <a:lnTo>
                  <a:pt x="85835" y="33808"/>
                </a:lnTo>
                <a:close/>
                <a:moveTo>
                  <a:pt x="88658" y="33808"/>
                </a:moveTo>
                <a:lnTo>
                  <a:pt x="88658" y="33808"/>
                </a:lnTo>
                <a:lnTo>
                  <a:pt x="88941" y="35294"/>
                </a:lnTo>
                <a:lnTo>
                  <a:pt x="89223" y="36780"/>
                </a:lnTo>
                <a:lnTo>
                  <a:pt x="89788" y="37894"/>
                </a:lnTo>
                <a:lnTo>
                  <a:pt x="90352" y="39009"/>
                </a:lnTo>
                <a:lnTo>
                  <a:pt x="90352" y="39009"/>
                </a:lnTo>
                <a:lnTo>
                  <a:pt x="91200" y="40123"/>
                </a:lnTo>
                <a:lnTo>
                  <a:pt x="92329" y="40866"/>
                </a:lnTo>
                <a:lnTo>
                  <a:pt x="93176" y="41238"/>
                </a:lnTo>
                <a:lnTo>
                  <a:pt x="94305" y="41238"/>
                </a:lnTo>
                <a:lnTo>
                  <a:pt x="94305" y="41238"/>
                </a:lnTo>
                <a:lnTo>
                  <a:pt x="95435" y="41238"/>
                </a:lnTo>
                <a:lnTo>
                  <a:pt x="96564" y="40866"/>
                </a:lnTo>
                <a:lnTo>
                  <a:pt x="97411" y="40123"/>
                </a:lnTo>
                <a:lnTo>
                  <a:pt x="98258" y="39009"/>
                </a:lnTo>
                <a:lnTo>
                  <a:pt x="98258" y="39009"/>
                </a:lnTo>
                <a:lnTo>
                  <a:pt x="99105" y="37894"/>
                </a:lnTo>
                <a:lnTo>
                  <a:pt x="99670" y="36780"/>
                </a:lnTo>
                <a:lnTo>
                  <a:pt x="99952" y="35294"/>
                </a:lnTo>
                <a:lnTo>
                  <a:pt x="99952" y="33808"/>
                </a:lnTo>
                <a:lnTo>
                  <a:pt x="99952" y="33808"/>
                </a:lnTo>
                <a:lnTo>
                  <a:pt x="99952" y="32321"/>
                </a:lnTo>
                <a:lnTo>
                  <a:pt x="99670" y="31207"/>
                </a:lnTo>
                <a:lnTo>
                  <a:pt x="99105" y="29721"/>
                </a:lnTo>
                <a:lnTo>
                  <a:pt x="98258" y="28235"/>
                </a:lnTo>
                <a:lnTo>
                  <a:pt x="98258" y="28235"/>
                </a:lnTo>
                <a:lnTo>
                  <a:pt x="97411" y="27492"/>
                </a:lnTo>
                <a:lnTo>
                  <a:pt x="96564" y="26749"/>
                </a:lnTo>
                <a:lnTo>
                  <a:pt x="95435" y="26377"/>
                </a:lnTo>
                <a:lnTo>
                  <a:pt x="94305" y="26006"/>
                </a:lnTo>
                <a:lnTo>
                  <a:pt x="94305" y="26006"/>
                </a:lnTo>
                <a:lnTo>
                  <a:pt x="93176" y="26377"/>
                </a:lnTo>
                <a:lnTo>
                  <a:pt x="92329" y="26749"/>
                </a:lnTo>
                <a:lnTo>
                  <a:pt x="91200" y="27492"/>
                </a:lnTo>
                <a:lnTo>
                  <a:pt x="90352" y="28235"/>
                </a:lnTo>
                <a:lnTo>
                  <a:pt x="90352" y="28235"/>
                </a:lnTo>
                <a:lnTo>
                  <a:pt x="89788" y="29721"/>
                </a:lnTo>
                <a:lnTo>
                  <a:pt x="89223" y="31207"/>
                </a:lnTo>
                <a:lnTo>
                  <a:pt x="88941" y="32321"/>
                </a:lnTo>
                <a:lnTo>
                  <a:pt x="88658" y="33808"/>
                </a:lnTo>
                <a:lnTo>
                  <a:pt x="88658" y="33808"/>
                </a:lnTo>
                <a:close/>
              </a:path>
            </a:pathLst>
          </a:custGeom>
          <a:solidFill>
            <a:schemeClr val="accent2"/>
          </a:solidFill>
          <a:ln>
            <a:noFill/>
          </a:ln>
        </p:spPr>
        <p:txBody>
          <a:bodyPr anchor="ctr"/>
          <a:p>
            <a:pPr algn="ctr"/>
            <a:endParaRPr sz="1350"/>
          </a:p>
        </p:txBody>
      </p:sp>
      <p:sp>
        <p:nvSpPr>
          <p:cNvPr id="10" name="iS1ide-任意多边形: 形状 13"/>
          <p:cNvSpPr/>
          <p:nvPr/>
        </p:nvSpPr>
        <p:spPr>
          <a:xfrm>
            <a:off x="408733" y="3768923"/>
            <a:ext cx="508764" cy="384557"/>
          </a:xfrm>
          <a:custGeom>
            <a:avLst/>
            <a:gdLst/>
            <a:ahLst/>
            <a:cxnLst/>
            <a:rect l="0" t="0" r="0" b="0"/>
            <a:pathLst>
              <a:path w="120000" h="120000" extrusionOk="0">
                <a:moveTo>
                  <a:pt x="119717" y="51851"/>
                </a:moveTo>
                <a:lnTo>
                  <a:pt x="113223" y="61851"/>
                </a:lnTo>
                <a:lnTo>
                  <a:pt x="119717" y="71851"/>
                </a:lnTo>
                <a:lnTo>
                  <a:pt x="119717" y="71851"/>
                </a:lnTo>
                <a:lnTo>
                  <a:pt x="120000" y="72592"/>
                </a:lnTo>
                <a:lnTo>
                  <a:pt x="120000" y="73703"/>
                </a:lnTo>
                <a:lnTo>
                  <a:pt x="119717" y="74444"/>
                </a:lnTo>
                <a:lnTo>
                  <a:pt x="119435" y="75185"/>
                </a:lnTo>
                <a:lnTo>
                  <a:pt x="119435" y="75185"/>
                </a:lnTo>
                <a:lnTo>
                  <a:pt x="118870" y="75185"/>
                </a:lnTo>
                <a:lnTo>
                  <a:pt x="118588" y="75555"/>
                </a:lnTo>
                <a:lnTo>
                  <a:pt x="118588" y="75555"/>
                </a:lnTo>
                <a:lnTo>
                  <a:pt x="117741" y="75185"/>
                </a:lnTo>
                <a:lnTo>
                  <a:pt x="117176" y="74444"/>
                </a:lnTo>
                <a:lnTo>
                  <a:pt x="110682" y="63703"/>
                </a:lnTo>
                <a:lnTo>
                  <a:pt x="110682" y="63703"/>
                </a:lnTo>
                <a:lnTo>
                  <a:pt x="110400" y="63703"/>
                </a:lnTo>
                <a:lnTo>
                  <a:pt x="110117" y="63703"/>
                </a:lnTo>
                <a:lnTo>
                  <a:pt x="106164" y="63703"/>
                </a:lnTo>
                <a:lnTo>
                  <a:pt x="111247" y="71851"/>
                </a:lnTo>
                <a:lnTo>
                  <a:pt x="111247" y="71851"/>
                </a:lnTo>
                <a:lnTo>
                  <a:pt x="111529" y="72592"/>
                </a:lnTo>
                <a:lnTo>
                  <a:pt x="111811" y="73703"/>
                </a:lnTo>
                <a:lnTo>
                  <a:pt x="111529" y="74444"/>
                </a:lnTo>
                <a:lnTo>
                  <a:pt x="110964" y="75185"/>
                </a:lnTo>
                <a:lnTo>
                  <a:pt x="110964" y="75185"/>
                </a:lnTo>
                <a:lnTo>
                  <a:pt x="110682" y="75185"/>
                </a:lnTo>
                <a:lnTo>
                  <a:pt x="110117" y="75555"/>
                </a:lnTo>
                <a:lnTo>
                  <a:pt x="110117" y="75555"/>
                </a:lnTo>
                <a:lnTo>
                  <a:pt x="109552" y="75185"/>
                </a:lnTo>
                <a:lnTo>
                  <a:pt x="108988" y="74444"/>
                </a:lnTo>
                <a:lnTo>
                  <a:pt x="102494" y="63703"/>
                </a:lnTo>
                <a:lnTo>
                  <a:pt x="97411" y="63703"/>
                </a:lnTo>
                <a:lnTo>
                  <a:pt x="103058" y="71851"/>
                </a:lnTo>
                <a:lnTo>
                  <a:pt x="103058" y="71851"/>
                </a:lnTo>
                <a:lnTo>
                  <a:pt x="103341" y="72592"/>
                </a:lnTo>
                <a:lnTo>
                  <a:pt x="103341" y="73703"/>
                </a:lnTo>
                <a:lnTo>
                  <a:pt x="103058" y="74444"/>
                </a:lnTo>
                <a:lnTo>
                  <a:pt x="102494" y="75185"/>
                </a:lnTo>
                <a:lnTo>
                  <a:pt x="102494" y="75185"/>
                </a:lnTo>
                <a:lnTo>
                  <a:pt x="102211" y="75185"/>
                </a:lnTo>
                <a:lnTo>
                  <a:pt x="101364" y="75555"/>
                </a:lnTo>
                <a:lnTo>
                  <a:pt x="101364" y="75555"/>
                </a:lnTo>
                <a:lnTo>
                  <a:pt x="100800" y="75185"/>
                </a:lnTo>
                <a:lnTo>
                  <a:pt x="100235" y="74444"/>
                </a:lnTo>
                <a:lnTo>
                  <a:pt x="93741" y="63703"/>
                </a:lnTo>
                <a:lnTo>
                  <a:pt x="91482" y="63703"/>
                </a:lnTo>
                <a:lnTo>
                  <a:pt x="91482" y="63703"/>
                </a:lnTo>
                <a:lnTo>
                  <a:pt x="90917" y="69629"/>
                </a:lnTo>
                <a:lnTo>
                  <a:pt x="90070" y="75555"/>
                </a:lnTo>
                <a:lnTo>
                  <a:pt x="88941" y="80740"/>
                </a:lnTo>
                <a:lnTo>
                  <a:pt x="87247" y="85555"/>
                </a:lnTo>
                <a:lnTo>
                  <a:pt x="85270" y="90370"/>
                </a:lnTo>
                <a:lnTo>
                  <a:pt x="83011" y="95185"/>
                </a:lnTo>
                <a:lnTo>
                  <a:pt x="80470" y="99629"/>
                </a:lnTo>
                <a:lnTo>
                  <a:pt x="77082" y="103703"/>
                </a:lnTo>
                <a:lnTo>
                  <a:pt x="77082" y="103703"/>
                </a:lnTo>
                <a:lnTo>
                  <a:pt x="73694" y="107777"/>
                </a:lnTo>
                <a:lnTo>
                  <a:pt x="70023" y="111111"/>
                </a:lnTo>
                <a:lnTo>
                  <a:pt x="66635" y="113703"/>
                </a:lnTo>
                <a:lnTo>
                  <a:pt x="62682" y="115925"/>
                </a:lnTo>
                <a:lnTo>
                  <a:pt x="58729" y="117777"/>
                </a:lnTo>
                <a:lnTo>
                  <a:pt x="54494" y="118888"/>
                </a:lnTo>
                <a:lnTo>
                  <a:pt x="50258" y="120000"/>
                </a:lnTo>
                <a:lnTo>
                  <a:pt x="45741" y="120000"/>
                </a:lnTo>
                <a:lnTo>
                  <a:pt x="45741" y="120000"/>
                </a:lnTo>
                <a:lnTo>
                  <a:pt x="41223" y="119629"/>
                </a:lnTo>
                <a:lnTo>
                  <a:pt x="36705" y="118888"/>
                </a:lnTo>
                <a:lnTo>
                  <a:pt x="32470" y="117777"/>
                </a:lnTo>
                <a:lnTo>
                  <a:pt x="28235" y="115555"/>
                </a:lnTo>
                <a:lnTo>
                  <a:pt x="24282" y="113333"/>
                </a:lnTo>
                <a:lnTo>
                  <a:pt x="20611" y="110370"/>
                </a:lnTo>
                <a:lnTo>
                  <a:pt x="16941" y="106666"/>
                </a:lnTo>
                <a:lnTo>
                  <a:pt x="13552" y="102222"/>
                </a:lnTo>
                <a:lnTo>
                  <a:pt x="13552" y="102222"/>
                </a:lnTo>
                <a:lnTo>
                  <a:pt x="10447" y="97777"/>
                </a:lnTo>
                <a:lnTo>
                  <a:pt x="7623" y="93333"/>
                </a:lnTo>
                <a:lnTo>
                  <a:pt x="5364" y="88148"/>
                </a:lnTo>
                <a:lnTo>
                  <a:pt x="3388" y="83333"/>
                </a:lnTo>
                <a:lnTo>
                  <a:pt x="1976" y="77777"/>
                </a:lnTo>
                <a:lnTo>
                  <a:pt x="847" y="71851"/>
                </a:lnTo>
                <a:lnTo>
                  <a:pt x="282" y="65925"/>
                </a:lnTo>
                <a:lnTo>
                  <a:pt x="0" y="60000"/>
                </a:lnTo>
                <a:lnTo>
                  <a:pt x="0" y="60000"/>
                </a:lnTo>
                <a:lnTo>
                  <a:pt x="282" y="54074"/>
                </a:lnTo>
                <a:lnTo>
                  <a:pt x="847" y="48148"/>
                </a:lnTo>
                <a:lnTo>
                  <a:pt x="1976" y="42592"/>
                </a:lnTo>
                <a:lnTo>
                  <a:pt x="3388" y="37037"/>
                </a:lnTo>
                <a:lnTo>
                  <a:pt x="5364" y="31851"/>
                </a:lnTo>
                <a:lnTo>
                  <a:pt x="7623" y="27037"/>
                </a:lnTo>
                <a:lnTo>
                  <a:pt x="10447" y="22222"/>
                </a:lnTo>
                <a:lnTo>
                  <a:pt x="13552" y="17777"/>
                </a:lnTo>
                <a:lnTo>
                  <a:pt x="13552" y="17777"/>
                </a:lnTo>
                <a:lnTo>
                  <a:pt x="16941" y="13703"/>
                </a:lnTo>
                <a:lnTo>
                  <a:pt x="20611" y="10370"/>
                </a:lnTo>
                <a:lnTo>
                  <a:pt x="24282" y="6666"/>
                </a:lnTo>
                <a:lnTo>
                  <a:pt x="28235" y="4444"/>
                </a:lnTo>
                <a:lnTo>
                  <a:pt x="32470" y="2592"/>
                </a:lnTo>
                <a:lnTo>
                  <a:pt x="36705" y="1111"/>
                </a:lnTo>
                <a:lnTo>
                  <a:pt x="41223" y="370"/>
                </a:lnTo>
                <a:lnTo>
                  <a:pt x="45741" y="0"/>
                </a:lnTo>
                <a:lnTo>
                  <a:pt x="45741" y="0"/>
                </a:lnTo>
                <a:lnTo>
                  <a:pt x="50541" y="370"/>
                </a:lnTo>
                <a:lnTo>
                  <a:pt x="55058" y="1111"/>
                </a:lnTo>
                <a:lnTo>
                  <a:pt x="59294" y="2592"/>
                </a:lnTo>
                <a:lnTo>
                  <a:pt x="63529" y="4444"/>
                </a:lnTo>
                <a:lnTo>
                  <a:pt x="67200" y="6666"/>
                </a:lnTo>
                <a:lnTo>
                  <a:pt x="71152" y="10370"/>
                </a:lnTo>
                <a:lnTo>
                  <a:pt x="74541" y="13703"/>
                </a:lnTo>
                <a:lnTo>
                  <a:pt x="77929" y="17777"/>
                </a:lnTo>
                <a:lnTo>
                  <a:pt x="77929" y="17777"/>
                </a:lnTo>
                <a:lnTo>
                  <a:pt x="81317" y="22222"/>
                </a:lnTo>
                <a:lnTo>
                  <a:pt x="84141" y="27037"/>
                </a:lnTo>
                <a:lnTo>
                  <a:pt x="86400" y="31851"/>
                </a:lnTo>
                <a:lnTo>
                  <a:pt x="88376" y="37037"/>
                </a:lnTo>
                <a:lnTo>
                  <a:pt x="89788" y="42592"/>
                </a:lnTo>
                <a:lnTo>
                  <a:pt x="90635" y="48148"/>
                </a:lnTo>
                <a:lnTo>
                  <a:pt x="91482" y="54074"/>
                </a:lnTo>
                <a:lnTo>
                  <a:pt x="91482" y="60000"/>
                </a:lnTo>
                <a:lnTo>
                  <a:pt x="93741" y="60000"/>
                </a:lnTo>
                <a:lnTo>
                  <a:pt x="100235" y="49629"/>
                </a:lnTo>
                <a:lnTo>
                  <a:pt x="100235" y="49629"/>
                </a:lnTo>
                <a:lnTo>
                  <a:pt x="100800" y="48888"/>
                </a:lnTo>
                <a:lnTo>
                  <a:pt x="101364" y="48888"/>
                </a:lnTo>
                <a:lnTo>
                  <a:pt x="102211" y="48888"/>
                </a:lnTo>
                <a:lnTo>
                  <a:pt x="102776" y="49259"/>
                </a:lnTo>
                <a:lnTo>
                  <a:pt x="102776" y="49259"/>
                </a:lnTo>
                <a:lnTo>
                  <a:pt x="103058" y="50000"/>
                </a:lnTo>
                <a:lnTo>
                  <a:pt x="103341" y="50740"/>
                </a:lnTo>
                <a:lnTo>
                  <a:pt x="103341" y="51111"/>
                </a:lnTo>
                <a:lnTo>
                  <a:pt x="103058" y="51851"/>
                </a:lnTo>
                <a:lnTo>
                  <a:pt x="97411" y="60000"/>
                </a:lnTo>
                <a:lnTo>
                  <a:pt x="102494" y="60000"/>
                </a:lnTo>
                <a:lnTo>
                  <a:pt x="108988" y="49629"/>
                </a:lnTo>
                <a:lnTo>
                  <a:pt x="108988" y="49629"/>
                </a:lnTo>
                <a:lnTo>
                  <a:pt x="109552" y="48888"/>
                </a:lnTo>
                <a:lnTo>
                  <a:pt x="109835" y="48888"/>
                </a:lnTo>
                <a:lnTo>
                  <a:pt x="110400" y="48888"/>
                </a:lnTo>
                <a:lnTo>
                  <a:pt x="110964" y="49259"/>
                </a:lnTo>
                <a:lnTo>
                  <a:pt x="110964" y="49259"/>
                </a:lnTo>
                <a:lnTo>
                  <a:pt x="111529" y="50000"/>
                </a:lnTo>
                <a:lnTo>
                  <a:pt x="111811" y="50740"/>
                </a:lnTo>
                <a:lnTo>
                  <a:pt x="111529" y="51111"/>
                </a:lnTo>
                <a:lnTo>
                  <a:pt x="111247" y="51851"/>
                </a:lnTo>
                <a:lnTo>
                  <a:pt x="106164" y="60000"/>
                </a:lnTo>
                <a:lnTo>
                  <a:pt x="110117" y="60000"/>
                </a:lnTo>
                <a:lnTo>
                  <a:pt x="110117" y="60000"/>
                </a:lnTo>
                <a:lnTo>
                  <a:pt x="110400" y="60000"/>
                </a:lnTo>
                <a:lnTo>
                  <a:pt x="110682" y="60000"/>
                </a:lnTo>
                <a:lnTo>
                  <a:pt x="117176" y="49629"/>
                </a:lnTo>
                <a:lnTo>
                  <a:pt x="117176" y="49629"/>
                </a:lnTo>
                <a:lnTo>
                  <a:pt x="117741" y="48888"/>
                </a:lnTo>
                <a:lnTo>
                  <a:pt x="118305" y="48888"/>
                </a:lnTo>
                <a:lnTo>
                  <a:pt x="118870" y="48888"/>
                </a:lnTo>
                <a:lnTo>
                  <a:pt x="119435" y="49259"/>
                </a:lnTo>
                <a:lnTo>
                  <a:pt x="119435" y="49259"/>
                </a:lnTo>
                <a:lnTo>
                  <a:pt x="120000" y="50000"/>
                </a:lnTo>
                <a:lnTo>
                  <a:pt x="120000" y="50740"/>
                </a:lnTo>
                <a:lnTo>
                  <a:pt x="120000" y="51111"/>
                </a:lnTo>
                <a:lnTo>
                  <a:pt x="119717" y="51851"/>
                </a:lnTo>
                <a:lnTo>
                  <a:pt x="119717" y="51851"/>
                </a:lnTo>
                <a:close/>
                <a:moveTo>
                  <a:pt x="75105" y="101111"/>
                </a:moveTo>
                <a:lnTo>
                  <a:pt x="75105" y="101111"/>
                </a:lnTo>
                <a:lnTo>
                  <a:pt x="77929" y="97037"/>
                </a:lnTo>
                <a:lnTo>
                  <a:pt x="80752" y="92962"/>
                </a:lnTo>
                <a:lnTo>
                  <a:pt x="83011" y="88888"/>
                </a:lnTo>
                <a:lnTo>
                  <a:pt x="84705" y="84074"/>
                </a:lnTo>
                <a:lnTo>
                  <a:pt x="86117" y="79629"/>
                </a:lnTo>
                <a:lnTo>
                  <a:pt x="87247" y="74444"/>
                </a:lnTo>
                <a:lnTo>
                  <a:pt x="88094" y="69259"/>
                </a:lnTo>
                <a:lnTo>
                  <a:pt x="88658" y="63703"/>
                </a:lnTo>
                <a:lnTo>
                  <a:pt x="80188" y="63703"/>
                </a:lnTo>
                <a:lnTo>
                  <a:pt x="80188" y="63703"/>
                </a:lnTo>
                <a:lnTo>
                  <a:pt x="79623" y="68148"/>
                </a:lnTo>
                <a:lnTo>
                  <a:pt x="79058" y="71851"/>
                </a:lnTo>
                <a:lnTo>
                  <a:pt x="77929" y="76296"/>
                </a:lnTo>
                <a:lnTo>
                  <a:pt x="76517" y="80000"/>
                </a:lnTo>
                <a:lnTo>
                  <a:pt x="75105" y="83333"/>
                </a:lnTo>
                <a:lnTo>
                  <a:pt x="73411" y="86666"/>
                </a:lnTo>
                <a:lnTo>
                  <a:pt x="71435" y="90000"/>
                </a:lnTo>
                <a:lnTo>
                  <a:pt x="68894" y="92962"/>
                </a:lnTo>
                <a:lnTo>
                  <a:pt x="68894" y="92962"/>
                </a:lnTo>
                <a:lnTo>
                  <a:pt x="66635" y="95925"/>
                </a:lnTo>
                <a:lnTo>
                  <a:pt x="64094" y="98148"/>
                </a:lnTo>
                <a:lnTo>
                  <a:pt x="61270" y="100370"/>
                </a:lnTo>
                <a:lnTo>
                  <a:pt x="58447" y="101851"/>
                </a:lnTo>
                <a:lnTo>
                  <a:pt x="55623" y="103333"/>
                </a:lnTo>
                <a:lnTo>
                  <a:pt x="52235" y="104074"/>
                </a:lnTo>
                <a:lnTo>
                  <a:pt x="49129" y="105185"/>
                </a:lnTo>
                <a:lnTo>
                  <a:pt x="45741" y="105185"/>
                </a:lnTo>
                <a:lnTo>
                  <a:pt x="45741" y="105185"/>
                </a:lnTo>
                <a:lnTo>
                  <a:pt x="42352" y="105185"/>
                </a:lnTo>
                <a:lnTo>
                  <a:pt x="38964" y="104074"/>
                </a:lnTo>
                <a:lnTo>
                  <a:pt x="35858" y="102962"/>
                </a:lnTo>
                <a:lnTo>
                  <a:pt x="32752" y="101481"/>
                </a:lnTo>
                <a:lnTo>
                  <a:pt x="29647" y="99629"/>
                </a:lnTo>
                <a:lnTo>
                  <a:pt x="26823" y="97407"/>
                </a:lnTo>
                <a:lnTo>
                  <a:pt x="24282" y="94814"/>
                </a:lnTo>
                <a:lnTo>
                  <a:pt x="21741" y="91851"/>
                </a:lnTo>
                <a:lnTo>
                  <a:pt x="21741" y="91851"/>
                </a:lnTo>
                <a:lnTo>
                  <a:pt x="19200" y="88518"/>
                </a:lnTo>
                <a:lnTo>
                  <a:pt x="17223" y="84814"/>
                </a:lnTo>
                <a:lnTo>
                  <a:pt x="15529" y="81111"/>
                </a:lnTo>
                <a:lnTo>
                  <a:pt x="14117" y="77407"/>
                </a:lnTo>
                <a:lnTo>
                  <a:pt x="12988" y="73333"/>
                </a:lnTo>
                <a:lnTo>
                  <a:pt x="12141" y="68888"/>
                </a:lnTo>
                <a:lnTo>
                  <a:pt x="11858" y="64444"/>
                </a:lnTo>
                <a:lnTo>
                  <a:pt x="11576" y="60000"/>
                </a:lnTo>
                <a:lnTo>
                  <a:pt x="11576" y="60000"/>
                </a:lnTo>
                <a:lnTo>
                  <a:pt x="11858" y="55555"/>
                </a:lnTo>
                <a:lnTo>
                  <a:pt x="12141" y="51111"/>
                </a:lnTo>
                <a:lnTo>
                  <a:pt x="12988" y="47037"/>
                </a:lnTo>
                <a:lnTo>
                  <a:pt x="14117" y="42962"/>
                </a:lnTo>
                <a:lnTo>
                  <a:pt x="15529" y="38888"/>
                </a:lnTo>
                <a:lnTo>
                  <a:pt x="17223" y="35185"/>
                </a:lnTo>
                <a:lnTo>
                  <a:pt x="19200" y="31851"/>
                </a:lnTo>
                <a:lnTo>
                  <a:pt x="21741" y="28148"/>
                </a:lnTo>
                <a:lnTo>
                  <a:pt x="21741" y="28148"/>
                </a:lnTo>
                <a:lnTo>
                  <a:pt x="24282" y="25185"/>
                </a:lnTo>
                <a:lnTo>
                  <a:pt x="26823" y="22592"/>
                </a:lnTo>
                <a:lnTo>
                  <a:pt x="29647" y="20370"/>
                </a:lnTo>
                <a:lnTo>
                  <a:pt x="32752" y="18518"/>
                </a:lnTo>
                <a:lnTo>
                  <a:pt x="35858" y="17037"/>
                </a:lnTo>
                <a:lnTo>
                  <a:pt x="38964" y="15925"/>
                </a:lnTo>
                <a:lnTo>
                  <a:pt x="42352" y="15555"/>
                </a:lnTo>
                <a:lnTo>
                  <a:pt x="45741" y="15185"/>
                </a:lnTo>
                <a:lnTo>
                  <a:pt x="45741" y="15185"/>
                </a:lnTo>
                <a:lnTo>
                  <a:pt x="49129" y="15555"/>
                </a:lnTo>
                <a:lnTo>
                  <a:pt x="52517" y="15925"/>
                </a:lnTo>
                <a:lnTo>
                  <a:pt x="55905" y="17037"/>
                </a:lnTo>
                <a:lnTo>
                  <a:pt x="59011" y="18518"/>
                </a:lnTo>
                <a:lnTo>
                  <a:pt x="61835" y="20370"/>
                </a:lnTo>
                <a:lnTo>
                  <a:pt x="64658" y="22592"/>
                </a:lnTo>
                <a:lnTo>
                  <a:pt x="67482" y="25185"/>
                </a:lnTo>
                <a:lnTo>
                  <a:pt x="70023" y="28148"/>
                </a:lnTo>
                <a:lnTo>
                  <a:pt x="70023" y="28148"/>
                </a:lnTo>
                <a:lnTo>
                  <a:pt x="72282" y="31481"/>
                </a:lnTo>
                <a:lnTo>
                  <a:pt x="74258" y="35185"/>
                </a:lnTo>
                <a:lnTo>
                  <a:pt x="75952" y="38888"/>
                </a:lnTo>
                <a:lnTo>
                  <a:pt x="77364" y="42962"/>
                </a:lnTo>
                <a:lnTo>
                  <a:pt x="78776" y="47037"/>
                </a:lnTo>
                <a:lnTo>
                  <a:pt x="79623" y="51111"/>
                </a:lnTo>
                <a:lnTo>
                  <a:pt x="80188" y="55555"/>
                </a:lnTo>
                <a:lnTo>
                  <a:pt x="80188" y="60000"/>
                </a:lnTo>
                <a:lnTo>
                  <a:pt x="88658" y="60000"/>
                </a:lnTo>
                <a:lnTo>
                  <a:pt x="88658" y="60000"/>
                </a:lnTo>
                <a:lnTo>
                  <a:pt x="88658" y="54444"/>
                </a:lnTo>
                <a:lnTo>
                  <a:pt x="87811" y="48888"/>
                </a:lnTo>
                <a:lnTo>
                  <a:pt x="86964" y="43703"/>
                </a:lnTo>
                <a:lnTo>
                  <a:pt x="85552" y="38518"/>
                </a:lnTo>
                <a:lnTo>
                  <a:pt x="83858" y="33703"/>
                </a:lnTo>
                <a:lnTo>
                  <a:pt x="81600" y="28888"/>
                </a:lnTo>
                <a:lnTo>
                  <a:pt x="79341" y="24814"/>
                </a:lnTo>
                <a:lnTo>
                  <a:pt x="75952" y="20370"/>
                </a:lnTo>
                <a:lnTo>
                  <a:pt x="75952" y="20370"/>
                </a:lnTo>
                <a:lnTo>
                  <a:pt x="72847" y="16666"/>
                </a:lnTo>
                <a:lnTo>
                  <a:pt x="69458" y="13333"/>
                </a:lnTo>
                <a:lnTo>
                  <a:pt x="66070" y="10370"/>
                </a:lnTo>
                <a:lnTo>
                  <a:pt x="62400" y="7777"/>
                </a:lnTo>
                <a:lnTo>
                  <a:pt x="58447" y="5925"/>
                </a:lnTo>
                <a:lnTo>
                  <a:pt x="54211" y="4814"/>
                </a:lnTo>
                <a:lnTo>
                  <a:pt x="49976" y="4074"/>
                </a:lnTo>
                <a:lnTo>
                  <a:pt x="45741" y="3703"/>
                </a:lnTo>
                <a:lnTo>
                  <a:pt x="45741" y="3703"/>
                </a:lnTo>
                <a:lnTo>
                  <a:pt x="41505" y="4074"/>
                </a:lnTo>
                <a:lnTo>
                  <a:pt x="37270" y="4814"/>
                </a:lnTo>
                <a:lnTo>
                  <a:pt x="33317" y="5925"/>
                </a:lnTo>
                <a:lnTo>
                  <a:pt x="29364" y="7777"/>
                </a:lnTo>
                <a:lnTo>
                  <a:pt x="25694" y="10370"/>
                </a:lnTo>
                <a:lnTo>
                  <a:pt x="22023" y="13333"/>
                </a:lnTo>
                <a:lnTo>
                  <a:pt x="18917" y="16666"/>
                </a:lnTo>
                <a:lnTo>
                  <a:pt x="15529" y="20370"/>
                </a:lnTo>
                <a:lnTo>
                  <a:pt x="15529" y="20370"/>
                </a:lnTo>
                <a:lnTo>
                  <a:pt x="12705" y="24814"/>
                </a:lnTo>
                <a:lnTo>
                  <a:pt x="10164" y="28888"/>
                </a:lnTo>
                <a:lnTo>
                  <a:pt x="7623" y="33703"/>
                </a:lnTo>
                <a:lnTo>
                  <a:pt x="5929" y="38518"/>
                </a:lnTo>
                <a:lnTo>
                  <a:pt x="4517" y="43703"/>
                </a:lnTo>
                <a:lnTo>
                  <a:pt x="3670" y="48888"/>
                </a:lnTo>
                <a:lnTo>
                  <a:pt x="3105" y="54444"/>
                </a:lnTo>
                <a:lnTo>
                  <a:pt x="2823" y="60000"/>
                </a:lnTo>
                <a:lnTo>
                  <a:pt x="2823" y="60000"/>
                </a:lnTo>
                <a:lnTo>
                  <a:pt x="3105" y="65555"/>
                </a:lnTo>
                <a:lnTo>
                  <a:pt x="3670" y="71111"/>
                </a:lnTo>
                <a:lnTo>
                  <a:pt x="4517" y="76666"/>
                </a:lnTo>
                <a:lnTo>
                  <a:pt x="5929" y="81851"/>
                </a:lnTo>
                <a:lnTo>
                  <a:pt x="7623" y="86666"/>
                </a:lnTo>
                <a:lnTo>
                  <a:pt x="10164" y="91111"/>
                </a:lnTo>
                <a:lnTo>
                  <a:pt x="12705" y="95555"/>
                </a:lnTo>
                <a:lnTo>
                  <a:pt x="15529" y="99629"/>
                </a:lnTo>
                <a:lnTo>
                  <a:pt x="15529" y="99629"/>
                </a:lnTo>
                <a:lnTo>
                  <a:pt x="18917" y="103333"/>
                </a:lnTo>
                <a:lnTo>
                  <a:pt x="22023" y="107037"/>
                </a:lnTo>
                <a:lnTo>
                  <a:pt x="25694" y="110000"/>
                </a:lnTo>
                <a:lnTo>
                  <a:pt x="29364" y="112222"/>
                </a:lnTo>
                <a:lnTo>
                  <a:pt x="33317" y="114074"/>
                </a:lnTo>
                <a:lnTo>
                  <a:pt x="37270" y="115185"/>
                </a:lnTo>
                <a:lnTo>
                  <a:pt x="41505" y="115925"/>
                </a:lnTo>
                <a:lnTo>
                  <a:pt x="45741" y="116296"/>
                </a:lnTo>
                <a:lnTo>
                  <a:pt x="45741" y="116296"/>
                </a:lnTo>
                <a:lnTo>
                  <a:pt x="49976" y="116296"/>
                </a:lnTo>
                <a:lnTo>
                  <a:pt x="53929" y="115555"/>
                </a:lnTo>
                <a:lnTo>
                  <a:pt x="57882" y="114074"/>
                </a:lnTo>
                <a:lnTo>
                  <a:pt x="61835" y="112592"/>
                </a:lnTo>
                <a:lnTo>
                  <a:pt x="65223" y="110370"/>
                </a:lnTo>
                <a:lnTo>
                  <a:pt x="68611" y="107777"/>
                </a:lnTo>
                <a:lnTo>
                  <a:pt x="72000" y="104814"/>
                </a:lnTo>
                <a:lnTo>
                  <a:pt x="75105" y="101111"/>
                </a:lnTo>
                <a:lnTo>
                  <a:pt x="75105" y="101111"/>
                </a:lnTo>
                <a:close/>
                <a:moveTo>
                  <a:pt x="77082" y="60000"/>
                </a:moveTo>
                <a:lnTo>
                  <a:pt x="77082" y="60000"/>
                </a:lnTo>
                <a:lnTo>
                  <a:pt x="77082" y="55925"/>
                </a:lnTo>
                <a:lnTo>
                  <a:pt x="76517" y="51851"/>
                </a:lnTo>
                <a:lnTo>
                  <a:pt x="75952" y="48148"/>
                </a:lnTo>
                <a:lnTo>
                  <a:pt x="74823" y="44444"/>
                </a:lnTo>
                <a:lnTo>
                  <a:pt x="73694" y="40370"/>
                </a:lnTo>
                <a:lnTo>
                  <a:pt x="72000" y="37037"/>
                </a:lnTo>
                <a:lnTo>
                  <a:pt x="70305" y="34074"/>
                </a:lnTo>
                <a:lnTo>
                  <a:pt x="68047" y="30740"/>
                </a:lnTo>
                <a:lnTo>
                  <a:pt x="68047" y="30740"/>
                </a:lnTo>
                <a:lnTo>
                  <a:pt x="65788" y="28148"/>
                </a:lnTo>
                <a:lnTo>
                  <a:pt x="63247" y="25555"/>
                </a:lnTo>
                <a:lnTo>
                  <a:pt x="60705" y="23703"/>
                </a:lnTo>
                <a:lnTo>
                  <a:pt x="58164" y="21851"/>
                </a:lnTo>
                <a:lnTo>
                  <a:pt x="55341" y="20740"/>
                </a:lnTo>
                <a:lnTo>
                  <a:pt x="51952" y="19629"/>
                </a:lnTo>
                <a:lnTo>
                  <a:pt x="48847" y="19259"/>
                </a:lnTo>
                <a:lnTo>
                  <a:pt x="45741" y="18888"/>
                </a:lnTo>
                <a:lnTo>
                  <a:pt x="45741" y="18888"/>
                </a:lnTo>
                <a:lnTo>
                  <a:pt x="42635" y="19259"/>
                </a:lnTo>
                <a:lnTo>
                  <a:pt x="39529" y="19629"/>
                </a:lnTo>
                <a:lnTo>
                  <a:pt x="36705" y="20740"/>
                </a:lnTo>
                <a:lnTo>
                  <a:pt x="33882" y="21851"/>
                </a:lnTo>
                <a:lnTo>
                  <a:pt x="30776" y="23703"/>
                </a:lnTo>
                <a:lnTo>
                  <a:pt x="28235" y="25555"/>
                </a:lnTo>
                <a:lnTo>
                  <a:pt x="25976" y="28148"/>
                </a:lnTo>
                <a:lnTo>
                  <a:pt x="23435" y="30740"/>
                </a:lnTo>
                <a:lnTo>
                  <a:pt x="23435" y="30740"/>
                </a:lnTo>
                <a:lnTo>
                  <a:pt x="21458" y="34074"/>
                </a:lnTo>
                <a:lnTo>
                  <a:pt x="19482" y="37037"/>
                </a:lnTo>
                <a:lnTo>
                  <a:pt x="18070" y="40370"/>
                </a:lnTo>
                <a:lnTo>
                  <a:pt x="16658" y="44444"/>
                </a:lnTo>
                <a:lnTo>
                  <a:pt x="15811" y="48148"/>
                </a:lnTo>
                <a:lnTo>
                  <a:pt x="14964" y="51851"/>
                </a:lnTo>
                <a:lnTo>
                  <a:pt x="14682" y="55925"/>
                </a:lnTo>
                <a:lnTo>
                  <a:pt x="14400" y="60000"/>
                </a:lnTo>
                <a:lnTo>
                  <a:pt x="14400" y="60000"/>
                </a:lnTo>
                <a:lnTo>
                  <a:pt x="14682" y="64074"/>
                </a:lnTo>
                <a:lnTo>
                  <a:pt x="14964" y="68148"/>
                </a:lnTo>
                <a:lnTo>
                  <a:pt x="15811" y="72222"/>
                </a:lnTo>
                <a:lnTo>
                  <a:pt x="16658" y="75925"/>
                </a:lnTo>
                <a:lnTo>
                  <a:pt x="18070" y="79629"/>
                </a:lnTo>
                <a:lnTo>
                  <a:pt x="19482" y="82962"/>
                </a:lnTo>
                <a:lnTo>
                  <a:pt x="21458" y="86296"/>
                </a:lnTo>
                <a:lnTo>
                  <a:pt x="23435" y="89259"/>
                </a:lnTo>
                <a:lnTo>
                  <a:pt x="23435" y="89259"/>
                </a:lnTo>
                <a:lnTo>
                  <a:pt x="25976" y="92222"/>
                </a:lnTo>
                <a:lnTo>
                  <a:pt x="28235" y="94444"/>
                </a:lnTo>
                <a:lnTo>
                  <a:pt x="30776" y="96666"/>
                </a:lnTo>
                <a:lnTo>
                  <a:pt x="33882" y="98148"/>
                </a:lnTo>
                <a:lnTo>
                  <a:pt x="36705" y="99629"/>
                </a:lnTo>
                <a:lnTo>
                  <a:pt x="39529" y="100370"/>
                </a:lnTo>
                <a:lnTo>
                  <a:pt x="42635" y="101111"/>
                </a:lnTo>
                <a:lnTo>
                  <a:pt x="45741" y="101111"/>
                </a:lnTo>
                <a:lnTo>
                  <a:pt x="45741" y="101111"/>
                </a:lnTo>
                <a:lnTo>
                  <a:pt x="48847" y="101111"/>
                </a:lnTo>
                <a:lnTo>
                  <a:pt x="51670" y="100370"/>
                </a:lnTo>
                <a:lnTo>
                  <a:pt x="54494" y="99629"/>
                </a:lnTo>
                <a:lnTo>
                  <a:pt x="57317" y="98518"/>
                </a:lnTo>
                <a:lnTo>
                  <a:pt x="59858" y="97037"/>
                </a:lnTo>
                <a:lnTo>
                  <a:pt x="62400" y="95185"/>
                </a:lnTo>
                <a:lnTo>
                  <a:pt x="64658" y="92962"/>
                </a:lnTo>
                <a:lnTo>
                  <a:pt x="66917" y="90370"/>
                </a:lnTo>
                <a:lnTo>
                  <a:pt x="66917" y="90370"/>
                </a:lnTo>
                <a:lnTo>
                  <a:pt x="69176" y="87777"/>
                </a:lnTo>
                <a:lnTo>
                  <a:pt x="70870" y="84814"/>
                </a:lnTo>
                <a:lnTo>
                  <a:pt x="72564" y="81851"/>
                </a:lnTo>
                <a:lnTo>
                  <a:pt x="73976" y="78518"/>
                </a:lnTo>
                <a:lnTo>
                  <a:pt x="75105" y="75185"/>
                </a:lnTo>
                <a:lnTo>
                  <a:pt x="75952" y="71481"/>
                </a:lnTo>
                <a:lnTo>
                  <a:pt x="76517" y="67777"/>
                </a:lnTo>
                <a:lnTo>
                  <a:pt x="77082" y="63703"/>
                </a:lnTo>
                <a:lnTo>
                  <a:pt x="68611" y="63703"/>
                </a:lnTo>
                <a:lnTo>
                  <a:pt x="68611" y="63703"/>
                </a:lnTo>
                <a:lnTo>
                  <a:pt x="68047" y="66666"/>
                </a:lnTo>
                <a:lnTo>
                  <a:pt x="67764" y="69259"/>
                </a:lnTo>
                <a:lnTo>
                  <a:pt x="66917" y="71481"/>
                </a:lnTo>
                <a:lnTo>
                  <a:pt x="66070" y="74444"/>
                </a:lnTo>
                <a:lnTo>
                  <a:pt x="64941" y="76666"/>
                </a:lnTo>
                <a:lnTo>
                  <a:pt x="63811" y="78888"/>
                </a:lnTo>
                <a:lnTo>
                  <a:pt x="62400" y="80740"/>
                </a:lnTo>
                <a:lnTo>
                  <a:pt x="60988" y="82592"/>
                </a:lnTo>
                <a:lnTo>
                  <a:pt x="60988" y="82592"/>
                </a:lnTo>
                <a:lnTo>
                  <a:pt x="59294" y="84444"/>
                </a:lnTo>
                <a:lnTo>
                  <a:pt x="57600" y="85925"/>
                </a:lnTo>
                <a:lnTo>
                  <a:pt x="55905" y="87037"/>
                </a:lnTo>
                <a:lnTo>
                  <a:pt x="53647" y="88148"/>
                </a:lnTo>
                <a:lnTo>
                  <a:pt x="51952" y="88888"/>
                </a:lnTo>
                <a:lnTo>
                  <a:pt x="49976" y="89629"/>
                </a:lnTo>
                <a:lnTo>
                  <a:pt x="48000" y="90000"/>
                </a:lnTo>
                <a:lnTo>
                  <a:pt x="45741" y="90000"/>
                </a:lnTo>
                <a:lnTo>
                  <a:pt x="45741" y="90000"/>
                </a:lnTo>
                <a:lnTo>
                  <a:pt x="43482" y="90000"/>
                </a:lnTo>
                <a:lnTo>
                  <a:pt x="41223" y="89629"/>
                </a:lnTo>
                <a:lnTo>
                  <a:pt x="39247" y="88888"/>
                </a:lnTo>
                <a:lnTo>
                  <a:pt x="37270" y="87777"/>
                </a:lnTo>
                <a:lnTo>
                  <a:pt x="35294" y="86666"/>
                </a:lnTo>
                <a:lnTo>
                  <a:pt x="33317" y="85185"/>
                </a:lnTo>
                <a:lnTo>
                  <a:pt x="31623" y="83333"/>
                </a:lnTo>
                <a:lnTo>
                  <a:pt x="29647" y="81481"/>
                </a:lnTo>
                <a:lnTo>
                  <a:pt x="29647" y="81481"/>
                </a:lnTo>
                <a:lnTo>
                  <a:pt x="27952" y="79259"/>
                </a:lnTo>
                <a:lnTo>
                  <a:pt x="26541" y="76666"/>
                </a:lnTo>
                <a:lnTo>
                  <a:pt x="25411" y="74444"/>
                </a:lnTo>
                <a:lnTo>
                  <a:pt x="24564" y="71481"/>
                </a:lnTo>
                <a:lnTo>
                  <a:pt x="24000" y="68888"/>
                </a:lnTo>
                <a:lnTo>
                  <a:pt x="23435" y="65925"/>
                </a:lnTo>
                <a:lnTo>
                  <a:pt x="23152" y="62962"/>
                </a:lnTo>
                <a:lnTo>
                  <a:pt x="22870" y="60000"/>
                </a:lnTo>
                <a:lnTo>
                  <a:pt x="22870" y="60000"/>
                </a:lnTo>
                <a:lnTo>
                  <a:pt x="23152" y="57037"/>
                </a:lnTo>
                <a:lnTo>
                  <a:pt x="23435" y="54074"/>
                </a:lnTo>
                <a:lnTo>
                  <a:pt x="24000" y="51481"/>
                </a:lnTo>
                <a:lnTo>
                  <a:pt x="24564" y="48518"/>
                </a:lnTo>
                <a:lnTo>
                  <a:pt x="25411" y="46296"/>
                </a:lnTo>
                <a:lnTo>
                  <a:pt x="26541" y="43703"/>
                </a:lnTo>
                <a:lnTo>
                  <a:pt x="27952" y="41111"/>
                </a:lnTo>
                <a:lnTo>
                  <a:pt x="29647" y="38888"/>
                </a:lnTo>
                <a:lnTo>
                  <a:pt x="29647" y="38888"/>
                </a:lnTo>
                <a:lnTo>
                  <a:pt x="31623" y="36666"/>
                </a:lnTo>
                <a:lnTo>
                  <a:pt x="33317" y="34814"/>
                </a:lnTo>
                <a:lnTo>
                  <a:pt x="35294" y="33333"/>
                </a:lnTo>
                <a:lnTo>
                  <a:pt x="37270" y="32222"/>
                </a:lnTo>
                <a:lnTo>
                  <a:pt x="39247" y="31111"/>
                </a:lnTo>
                <a:lnTo>
                  <a:pt x="41223" y="30740"/>
                </a:lnTo>
                <a:lnTo>
                  <a:pt x="43482" y="30370"/>
                </a:lnTo>
                <a:lnTo>
                  <a:pt x="45741" y="30000"/>
                </a:lnTo>
                <a:lnTo>
                  <a:pt x="45741" y="30000"/>
                </a:lnTo>
                <a:lnTo>
                  <a:pt x="48000" y="30370"/>
                </a:lnTo>
                <a:lnTo>
                  <a:pt x="50258" y="30740"/>
                </a:lnTo>
                <a:lnTo>
                  <a:pt x="52517" y="31111"/>
                </a:lnTo>
                <a:lnTo>
                  <a:pt x="54494" y="32222"/>
                </a:lnTo>
                <a:lnTo>
                  <a:pt x="56752" y="33333"/>
                </a:lnTo>
                <a:lnTo>
                  <a:pt x="58447" y="34814"/>
                </a:lnTo>
                <a:lnTo>
                  <a:pt x="60423" y="36666"/>
                </a:lnTo>
                <a:lnTo>
                  <a:pt x="62117" y="38888"/>
                </a:lnTo>
                <a:lnTo>
                  <a:pt x="62117" y="38888"/>
                </a:lnTo>
                <a:lnTo>
                  <a:pt x="63529" y="41111"/>
                </a:lnTo>
                <a:lnTo>
                  <a:pt x="64941" y="43703"/>
                </a:lnTo>
                <a:lnTo>
                  <a:pt x="66070" y="46296"/>
                </a:lnTo>
                <a:lnTo>
                  <a:pt x="66917" y="48518"/>
                </a:lnTo>
                <a:lnTo>
                  <a:pt x="67764" y="51481"/>
                </a:lnTo>
                <a:lnTo>
                  <a:pt x="68329" y="54074"/>
                </a:lnTo>
                <a:lnTo>
                  <a:pt x="68611" y="57037"/>
                </a:lnTo>
                <a:lnTo>
                  <a:pt x="68611" y="60000"/>
                </a:lnTo>
                <a:lnTo>
                  <a:pt x="77082" y="60000"/>
                </a:lnTo>
                <a:close/>
                <a:moveTo>
                  <a:pt x="65788" y="60000"/>
                </a:moveTo>
                <a:lnTo>
                  <a:pt x="65788" y="60000"/>
                </a:lnTo>
                <a:lnTo>
                  <a:pt x="65788" y="57407"/>
                </a:lnTo>
                <a:lnTo>
                  <a:pt x="65505" y="54814"/>
                </a:lnTo>
                <a:lnTo>
                  <a:pt x="64941" y="52222"/>
                </a:lnTo>
                <a:lnTo>
                  <a:pt x="64376" y="50000"/>
                </a:lnTo>
                <a:lnTo>
                  <a:pt x="63529" y="47777"/>
                </a:lnTo>
                <a:lnTo>
                  <a:pt x="62682" y="45555"/>
                </a:lnTo>
                <a:lnTo>
                  <a:pt x="61270" y="43703"/>
                </a:lnTo>
                <a:lnTo>
                  <a:pt x="60141" y="41111"/>
                </a:lnTo>
                <a:lnTo>
                  <a:pt x="60141" y="41111"/>
                </a:lnTo>
                <a:lnTo>
                  <a:pt x="58447" y="39629"/>
                </a:lnTo>
                <a:lnTo>
                  <a:pt x="57035" y="38148"/>
                </a:lnTo>
                <a:lnTo>
                  <a:pt x="55341" y="36666"/>
                </a:lnTo>
                <a:lnTo>
                  <a:pt x="53364" y="35555"/>
                </a:lnTo>
                <a:lnTo>
                  <a:pt x="51670" y="34814"/>
                </a:lnTo>
                <a:lnTo>
                  <a:pt x="49694" y="34074"/>
                </a:lnTo>
                <a:lnTo>
                  <a:pt x="47717" y="33703"/>
                </a:lnTo>
                <a:lnTo>
                  <a:pt x="45741" y="33703"/>
                </a:lnTo>
                <a:lnTo>
                  <a:pt x="45741" y="33703"/>
                </a:lnTo>
                <a:lnTo>
                  <a:pt x="43764" y="34074"/>
                </a:lnTo>
                <a:lnTo>
                  <a:pt x="41788" y="34074"/>
                </a:lnTo>
                <a:lnTo>
                  <a:pt x="40094" y="34814"/>
                </a:lnTo>
                <a:lnTo>
                  <a:pt x="38400" y="35555"/>
                </a:lnTo>
                <a:lnTo>
                  <a:pt x="36423" y="36666"/>
                </a:lnTo>
                <a:lnTo>
                  <a:pt x="35011" y="38148"/>
                </a:lnTo>
                <a:lnTo>
                  <a:pt x="33317" y="39629"/>
                </a:lnTo>
                <a:lnTo>
                  <a:pt x="31905" y="41851"/>
                </a:lnTo>
                <a:lnTo>
                  <a:pt x="31905" y="41851"/>
                </a:lnTo>
                <a:lnTo>
                  <a:pt x="30211" y="43703"/>
                </a:lnTo>
                <a:lnTo>
                  <a:pt x="29082" y="45925"/>
                </a:lnTo>
                <a:lnTo>
                  <a:pt x="27952" y="47777"/>
                </a:lnTo>
                <a:lnTo>
                  <a:pt x="27105" y="50000"/>
                </a:lnTo>
                <a:lnTo>
                  <a:pt x="26541" y="52592"/>
                </a:lnTo>
                <a:lnTo>
                  <a:pt x="26258" y="54814"/>
                </a:lnTo>
                <a:lnTo>
                  <a:pt x="25976" y="57407"/>
                </a:lnTo>
                <a:lnTo>
                  <a:pt x="25694" y="60000"/>
                </a:lnTo>
                <a:lnTo>
                  <a:pt x="25694" y="60000"/>
                </a:lnTo>
                <a:lnTo>
                  <a:pt x="25976" y="62592"/>
                </a:lnTo>
                <a:lnTo>
                  <a:pt x="26258" y="65185"/>
                </a:lnTo>
                <a:lnTo>
                  <a:pt x="26541" y="67777"/>
                </a:lnTo>
                <a:lnTo>
                  <a:pt x="27105" y="70000"/>
                </a:lnTo>
                <a:lnTo>
                  <a:pt x="27952" y="72222"/>
                </a:lnTo>
                <a:lnTo>
                  <a:pt x="29082" y="74814"/>
                </a:lnTo>
                <a:lnTo>
                  <a:pt x="30211" y="76666"/>
                </a:lnTo>
                <a:lnTo>
                  <a:pt x="31905" y="78888"/>
                </a:lnTo>
                <a:lnTo>
                  <a:pt x="31905" y="78888"/>
                </a:lnTo>
                <a:lnTo>
                  <a:pt x="33317" y="80370"/>
                </a:lnTo>
                <a:lnTo>
                  <a:pt x="35011" y="82222"/>
                </a:lnTo>
                <a:lnTo>
                  <a:pt x="36423" y="83333"/>
                </a:lnTo>
                <a:lnTo>
                  <a:pt x="38400" y="84444"/>
                </a:lnTo>
                <a:lnTo>
                  <a:pt x="40094" y="85185"/>
                </a:lnTo>
                <a:lnTo>
                  <a:pt x="41788" y="85925"/>
                </a:lnTo>
                <a:lnTo>
                  <a:pt x="43764" y="86296"/>
                </a:lnTo>
                <a:lnTo>
                  <a:pt x="45741" y="86296"/>
                </a:lnTo>
                <a:lnTo>
                  <a:pt x="45741" y="86296"/>
                </a:lnTo>
                <a:lnTo>
                  <a:pt x="49411" y="85925"/>
                </a:lnTo>
                <a:lnTo>
                  <a:pt x="52800" y="84814"/>
                </a:lnTo>
                <a:lnTo>
                  <a:pt x="56188" y="82962"/>
                </a:lnTo>
                <a:lnTo>
                  <a:pt x="59011" y="80000"/>
                </a:lnTo>
                <a:lnTo>
                  <a:pt x="59011" y="80000"/>
                </a:lnTo>
                <a:lnTo>
                  <a:pt x="61552" y="76666"/>
                </a:lnTo>
                <a:lnTo>
                  <a:pt x="63529" y="72592"/>
                </a:lnTo>
                <a:lnTo>
                  <a:pt x="64941" y="68148"/>
                </a:lnTo>
                <a:lnTo>
                  <a:pt x="65788" y="63703"/>
                </a:lnTo>
                <a:lnTo>
                  <a:pt x="57035" y="63703"/>
                </a:lnTo>
                <a:lnTo>
                  <a:pt x="57035" y="63703"/>
                </a:lnTo>
                <a:lnTo>
                  <a:pt x="56470" y="65925"/>
                </a:lnTo>
                <a:lnTo>
                  <a:pt x="55623" y="68148"/>
                </a:lnTo>
                <a:lnTo>
                  <a:pt x="54211" y="70000"/>
                </a:lnTo>
                <a:lnTo>
                  <a:pt x="52800" y="71851"/>
                </a:lnTo>
                <a:lnTo>
                  <a:pt x="52800" y="71851"/>
                </a:lnTo>
                <a:lnTo>
                  <a:pt x="51105" y="73333"/>
                </a:lnTo>
                <a:lnTo>
                  <a:pt x="49411" y="74444"/>
                </a:lnTo>
                <a:lnTo>
                  <a:pt x="47717" y="75185"/>
                </a:lnTo>
                <a:lnTo>
                  <a:pt x="45741" y="75185"/>
                </a:lnTo>
                <a:lnTo>
                  <a:pt x="45741" y="75185"/>
                </a:lnTo>
                <a:lnTo>
                  <a:pt x="43482" y="74814"/>
                </a:lnTo>
                <a:lnTo>
                  <a:pt x="41505" y="74074"/>
                </a:lnTo>
                <a:lnTo>
                  <a:pt x="39529" y="72592"/>
                </a:lnTo>
                <a:lnTo>
                  <a:pt x="37835" y="70370"/>
                </a:lnTo>
                <a:lnTo>
                  <a:pt x="37835" y="70370"/>
                </a:lnTo>
                <a:lnTo>
                  <a:pt x="36423" y="68148"/>
                </a:lnTo>
                <a:lnTo>
                  <a:pt x="35294" y="65555"/>
                </a:lnTo>
                <a:lnTo>
                  <a:pt x="34729" y="62962"/>
                </a:lnTo>
                <a:lnTo>
                  <a:pt x="34447" y="60000"/>
                </a:lnTo>
                <a:lnTo>
                  <a:pt x="34447" y="60000"/>
                </a:lnTo>
                <a:lnTo>
                  <a:pt x="34729" y="57037"/>
                </a:lnTo>
                <a:lnTo>
                  <a:pt x="35294" y="54444"/>
                </a:lnTo>
                <a:lnTo>
                  <a:pt x="36423" y="51851"/>
                </a:lnTo>
                <a:lnTo>
                  <a:pt x="37835" y="49629"/>
                </a:lnTo>
                <a:lnTo>
                  <a:pt x="37835" y="49629"/>
                </a:lnTo>
                <a:lnTo>
                  <a:pt x="39529" y="47777"/>
                </a:lnTo>
                <a:lnTo>
                  <a:pt x="41505" y="46296"/>
                </a:lnTo>
                <a:lnTo>
                  <a:pt x="43482" y="45555"/>
                </a:lnTo>
                <a:lnTo>
                  <a:pt x="45741" y="45185"/>
                </a:lnTo>
                <a:lnTo>
                  <a:pt x="45741" y="45185"/>
                </a:lnTo>
                <a:lnTo>
                  <a:pt x="48000" y="45555"/>
                </a:lnTo>
                <a:lnTo>
                  <a:pt x="49976" y="46296"/>
                </a:lnTo>
                <a:lnTo>
                  <a:pt x="51952" y="47777"/>
                </a:lnTo>
                <a:lnTo>
                  <a:pt x="53647" y="49629"/>
                </a:lnTo>
                <a:lnTo>
                  <a:pt x="53647" y="49629"/>
                </a:lnTo>
                <a:lnTo>
                  <a:pt x="55623" y="51851"/>
                </a:lnTo>
                <a:lnTo>
                  <a:pt x="56470" y="54444"/>
                </a:lnTo>
                <a:lnTo>
                  <a:pt x="57317" y="57037"/>
                </a:lnTo>
                <a:lnTo>
                  <a:pt x="57317" y="60000"/>
                </a:lnTo>
                <a:lnTo>
                  <a:pt x="65788" y="60000"/>
                </a:lnTo>
                <a:close/>
                <a:moveTo>
                  <a:pt x="45741" y="61851"/>
                </a:moveTo>
                <a:lnTo>
                  <a:pt x="45741" y="61851"/>
                </a:lnTo>
                <a:lnTo>
                  <a:pt x="45741" y="61111"/>
                </a:lnTo>
                <a:lnTo>
                  <a:pt x="46023" y="60370"/>
                </a:lnTo>
                <a:lnTo>
                  <a:pt x="46588" y="60000"/>
                </a:lnTo>
                <a:lnTo>
                  <a:pt x="47152" y="60000"/>
                </a:lnTo>
                <a:lnTo>
                  <a:pt x="54211" y="60000"/>
                </a:lnTo>
                <a:lnTo>
                  <a:pt x="54211" y="60000"/>
                </a:lnTo>
                <a:lnTo>
                  <a:pt x="54211" y="57777"/>
                </a:lnTo>
                <a:lnTo>
                  <a:pt x="53647" y="55925"/>
                </a:lnTo>
                <a:lnTo>
                  <a:pt x="52800" y="54074"/>
                </a:lnTo>
                <a:lnTo>
                  <a:pt x="51670" y="52222"/>
                </a:lnTo>
                <a:lnTo>
                  <a:pt x="51670" y="52222"/>
                </a:lnTo>
                <a:lnTo>
                  <a:pt x="50541" y="50740"/>
                </a:lnTo>
                <a:lnTo>
                  <a:pt x="49129" y="49629"/>
                </a:lnTo>
                <a:lnTo>
                  <a:pt x="47435" y="49259"/>
                </a:lnTo>
                <a:lnTo>
                  <a:pt x="45741" y="48888"/>
                </a:lnTo>
                <a:lnTo>
                  <a:pt x="45741" y="48888"/>
                </a:lnTo>
                <a:lnTo>
                  <a:pt x="44047" y="49259"/>
                </a:lnTo>
                <a:lnTo>
                  <a:pt x="42635" y="49629"/>
                </a:lnTo>
                <a:lnTo>
                  <a:pt x="41223" y="50740"/>
                </a:lnTo>
                <a:lnTo>
                  <a:pt x="39811" y="52222"/>
                </a:lnTo>
                <a:lnTo>
                  <a:pt x="39811" y="52222"/>
                </a:lnTo>
                <a:lnTo>
                  <a:pt x="38682" y="54074"/>
                </a:lnTo>
                <a:lnTo>
                  <a:pt x="37835" y="55925"/>
                </a:lnTo>
                <a:lnTo>
                  <a:pt x="37552" y="57777"/>
                </a:lnTo>
                <a:lnTo>
                  <a:pt x="37270" y="60000"/>
                </a:lnTo>
                <a:lnTo>
                  <a:pt x="37270" y="60000"/>
                </a:lnTo>
                <a:lnTo>
                  <a:pt x="37552" y="62222"/>
                </a:lnTo>
                <a:lnTo>
                  <a:pt x="37835" y="64444"/>
                </a:lnTo>
                <a:lnTo>
                  <a:pt x="38682" y="66296"/>
                </a:lnTo>
                <a:lnTo>
                  <a:pt x="39811" y="67777"/>
                </a:lnTo>
                <a:lnTo>
                  <a:pt x="39811" y="67777"/>
                </a:lnTo>
                <a:lnTo>
                  <a:pt x="41223" y="69259"/>
                </a:lnTo>
                <a:lnTo>
                  <a:pt x="42635" y="70370"/>
                </a:lnTo>
                <a:lnTo>
                  <a:pt x="44047" y="71111"/>
                </a:lnTo>
                <a:lnTo>
                  <a:pt x="45741" y="71111"/>
                </a:lnTo>
                <a:lnTo>
                  <a:pt x="45741" y="71111"/>
                </a:lnTo>
                <a:lnTo>
                  <a:pt x="47152" y="71111"/>
                </a:lnTo>
                <a:lnTo>
                  <a:pt x="48282" y="70740"/>
                </a:lnTo>
                <a:lnTo>
                  <a:pt x="49411" y="70000"/>
                </a:lnTo>
                <a:lnTo>
                  <a:pt x="50541" y="69259"/>
                </a:lnTo>
                <a:lnTo>
                  <a:pt x="50541" y="69259"/>
                </a:lnTo>
                <a:lnTo>
                  <a:pt x="51670" y="68148"/>
                </a:lnTo>
                <a:lnTo>
                  <a:pt x="52517" y="66666"/>
                </a:lnTo>
                <a:lnTo>
                  <a:pt x="53364" y="65185"/>
                </a:lnTo>
                <a:lnTo>
                  <a:pt x="53647" y="63703"/>
                </a:lnTo>
                <a:lnTo>
                  <a:pt x="47152" y="63703"/>
                </a:lnTo>
                <a:lnTo>
                  <a:pt x="47152" y="63703"/>
                </a:lnTo>
                <a:lnTo>
                  <a:pt x="46588" y="63703"/>
                </a:lnTo>
                <a:lnTo>
                  <a:pt x="46023" y="63333"/>
                </a:lnTo>
                <a:lnTo>
                  <a:pt x="45741" y="62962"/>
                </a:lnTo>
                <a:lnTo>
                  <a:pt x="45741" y="61851"/>
                </a:lnTo>
                <a:lnTo>
                  <a:pt x="45741" y="61851"/>
                </a:lnTo>
                <a:close/>
              </a:path>
            </a:pathLst>
          </a:custGeom>
          <a:solidFill>
            <a:schemeClr val="accent2"/>
          </a:solidFill>
          <a:ln>
            <a:noFill/>
          </a:ln>
        </p:spPr>
        <p:txBody>
          <a:bodyPr anchor="ctr"/>
          <a:p>
            <a:pPr algn="ctr"/>
            <a:endParaRPr sz="1350"/>
          </a:p>
        </p:txBody>
      </p:sp>
      <p:grpSp>
        <p:nvGrpSpPr>
          <p:cNvPr id="11" name="组合 10"/>
          <p:cNvGrpSpPr/>
          <p:nvPr/>
        </p:nvGrpSpPr>
        <p:grpSpPr>
          <a:xfrm>
            <a:off x="431006" y="1993741"/>
            <a:ext cx="3786180" cy="1492091"/>
            <a:chOff x="1179908" y="1879007"/>
            <a:chExt cx="4501857" cy="1989455"/>
          </a:xfrm>
        </p:grpSpPr>
        <p:sp>
          <p:nvSpPr>
            <p:cNvPr id="12" name="矩形 11"/>
            <p:cNvSpPr/>
            <p:nvPr/>
          </p:nvSpPr>
          <p:spPr>
            <a:xfrm>
              <a:off x="1179908" y="2639102"/>
              <a:ext cx="4184753" cy="1229360"/>
            </a:xfrm>
            <a:prstGeom prst="rect">
              <a:avLst/>
            </a:prstGeom>
          </p:spPr>
          <p:txBody>
            <a:bodyPr wrap="square">
              <a:spAutoFit/>
              <a:scene3d>
                <a:camera prst="orthographicFront"/>
                <a:lightRig rig="threePt" dir="t"/>
              </a:scene3d>
              <a:sp3d contourW="12700"/>
            </a:bodyPr>
            <a:p>
              <a:pPr algn="just">
                <a:lnSpc>
                  <a:spcPct val="120000"/>
                </a:lnSpc>
              </a:pPr>
              <a:r>
                <a:rPr sz="1500">
                  <a:sym typeface="+mn-ea"/>
                </a:rPr>
                <a:t>补贴符合条件的本科以上新引进人才，</a:t>
              </a:r>
              <a:r>
                <a:rPr sz="1500" b="1">
                  <a:solidFill>
                    <a:schemeClr val="accent2"/>
                  </a:solidFill>
                  <a:sym typeface="+mn-ea"/>
                </a:rPr>
                <a:t>本科1.5万元/人、硕士2.5万元/人、博士3万元/人</a:t>
              </a:r>
              <a:r>
                <a:rPr sz="1500">
                  <a:sym typeface="+mn-ea"/>
                </a:rPr>
                <a:t>。福田区给予</a:t>
              </a:r>
              <a:r>
                <a:rPr sz="1500" b="1">
                  <a:solidFill>
                    <a:schemeClr val="accent2"/>
                  </a:solidFill>
                  <a:sym typeface="+mn-ea"/>
                </a:rPr>
                <a:t>50%配套</a:t>
              </a:r>
              <a:r>
                <a:rPr sz="1500">
                  <a:sym typeface="+mn-ea"/>
                </a:rPr>
                <a:t>补贴。</a:t>
              </a:r>
              <a:endParaRPr sz="1500">
                <a:sym typeface="+mn-ea"/>
              </a:endParaRPr>
            </a:p>
          </p:txBody>
        </p:sp>
        <p:sp>
          <p:nvSpPr>
            <p:cNvPr id="13" name="矩形 12"/>
            <p:cNvSpPr/>
            <p:nvPr/>
          </p:nvSpPr>
          <p:spPr>
            <a:xfrm>
              <a:off x="1890571" y="1879007"/>
              <a:ext cx="3791194" cy="1007534"/>
            </a:xfrm>
            <a:prstGeom prst="rect">
              <a:avLst/>
            </a:prstGeom>
          </p:spPr>
          <p:txBody>
            <a:bodyPr wrap="square">
              <a:spAutoFit/>
              <a:scene3d>
                <a:camera prst="orthographicFront"/>
                <a:lightRig rig="threePt" dir="t"/>
              </a:scene3d>
              <a:sp3d contourW="12700"/>
            </a:bodyPr>
            <a:p>
              <a:pPr algn="l">
                <a:lnSpc>
                  <a:spcPct val="120000"/>
                </a:lnSpc>
              </a:pPr>
              <a:r>
                <a:rPr lang="zh-CN" altLang="en-US" b="1" dirty="0">
                  <a:solidFill>
                    <a:srgbClr val="C00000"/>
                  </a:solidFill>
                  <a:sym typeface="+mn-ea"/>
                </a:rPr>
                <a:t>新引进人才租房和生活补贴</a:t>
              </a:r>
              <a:endParaRPr lang="zh-CN" altLang="en-US" b="1" dirty="0">
                <a:sym typeface="+mn-ea"/>
              </a:endParaRPr>
            </a:p>
            <a:p>
              <a:pPr algn="l">
                <a:lnSpc>
                  <a:spcPct val="120000"/>
                </a:lnSpc>
              </a:pPr>
              <a:endParaRPr lang="zh-CN" altLang="en-US" b="1" dirty="0">
                <a:solidFill>
                  <a:schemeClr val="tx1"/>
                </a:solidFill>
                <a:latin typeface="Calibri" panose="020F0502020204030204" pitchFamily="2" charset="-128"/>
                <a:ea typeface="微软雅黑" panose="020B0503020204020204" pitchFamily="34" charset="-122"/>
                <a:sym typeface="Calibri" panose="020F0502020204030204" pitchFamily="2" charset="-128"/>
              </a:endParaRPr>
            </a:p>
          </p:txBody>
        </p:sp>
      </p:grpSp>
      <p:grpSp>
        <p:nvGrpSpPr>
          <p:cNvPr id="14" name="组合 13"/>
          <p:cNvGrpSpPr/>
          <p:nvPr/>
        </p:nvGrpSpPr>
        <p:grpSpPr>
          <a:xfrm>
            <a:off x="4842034" y="2034223"/>
            <a:ext cx="3626644" cy="1495108"/>
            <a:chOff x="439922" y="2020612"/>
            <a:chExt cx="4550334" cy="1993477"/>
          </a:xfrm>
        </p:grpSpPr>
        <p:sp>
          <p:nvSpPr>
            <p:cNvPr id="15" name="矩形 14"/>
            <p:cNvSpPr/>
            <p:nvPr/>
          </p:nvSpPr>
          <p:spPr>
            <a:xfrm>
              <a:off x="439922" y="2692442"/>
              <a:ext cx="4550334" cy="1321647"/>
            </a:xfrm>
            <a:prstGeom prst="rect">
              <a:avLst/>
            </a:prstGeom>
          </p:spPr>
          <p:txBody>
            <a:bodyPr wrap="square">
              <a:spAutoFit/>
              <a:scene3d>
                <a:camera prst="orthographicFront"/>
                <a:lightRig rig="threePt" dir="t"/>
              </a:scene3d>
              <a:sp3d contourW="12700"/>
            </a:bodyPr>
            <a:p>
              <a:pPr>
                <a:lnSpc>
                  <a:spcPct val="130000"/>
                </a:lnSpc>
              </a:pPr>
              <a:r>
                <a:rPr sz="1500" dirty="0">
                  <a:sym typeface="+mn-ea"/>
                </a:rPr>
                <a:t>经市认定为高层次专业人才、孔雀人才等，可申请免租租住</a:t>
              </a:r>
              <a:r>
                <a:rPr sz="1500" b="1" dirty="0">
                  <a:solidFill>
                    <a:schemeClr val="accent2"/>
                  </a:solidFill>
                  <a:sym typeface="+mn-ea"/>
                </a:rPr>
                <a:t>最大200</a:t>
              </a:r>
              <a:r>
                <a:rPr lang="zh-CN" sz="1500" b="1" dirty="0">
                  <a:solidFill>
                    <a:schemeClr val="accent2"/>
                  </a:solidFill>
                  <a:sym typeface="+mn-ea"/>
                </a:rPr>
                <a:t>平方米</a:t>
              </a:r>
              <a:r>
                <a:rPr sz="1500" dirty="0">
                  <a:sym typeface="+mn-ea"/>
                </a:rPr>
                <a:t>的人才住房或</a:t>
              </a:r>
              <a:r>
                <a:rPr sz="1500" b="1" dirty="0">
                  <a:solidFill>
                    <a:schemeClr val="accent2"/>
                  </a:solidFill>
                  <a:sym typeface="+mn-ea"/>
                </a:rPr>
                <a:t>最高75万元</a:t>
              </a:r>
              <a:r>
                <a:rPr sz="1500" dirty="0">
                  <a:sym typeface="+mn-ea"/>
                </a:rPr>
                <a:t>购房补贴。</a:t>
              </a:r>
              <a:endParaRPr lang="zh-CN" altLang="en-US" sz="1500" b="1">
                <a:solidFill>
                  <a:schemeClr val="accent2"/>
                </a:solidFill>
                <a:sym typeface="+mn-ea"/>
              </a:endParaRPr>
            </a:p>
          </p:txBody>
        </p:sp>
        <p:sp>
          <p:nvSpPr>
            <p:cNvPr id="16" name="矩形 15"/>
            <p:cNvSpPr/>
            <p:nvPr/>
          </p:nvSpPr>
          <p:spPr>
            <a:xfrm>
              <a:off x="1067946" y="2020612"/>
              <a:ext cx="3152070" cy="491067"/>
            </a:xfrm>
            <a:prstGeom prst="rect">
              <a:avLst/>
            </a:prstGeom>
          </p:spPr>
          <p:txBody>
            <a:bodyPr wrap="square">
              <a:spAutoFit/>
              <a:scene3d>
                <a:camera prst="orthographicFront"/>
                <a:lightRig rig="threePt" dir="t"/>
              </a:scene3d>
              <a:sp3d contourW="12700"/>
            </a:bodyPr>
            <a:p>
              <a:pPr algn="l"/>
              <a:r>
                <a:rPr lang="zh-CN" altLang="en-US" b="1" dirty="0">
                  <a:solidFill>
                    <a:srgbClr val="FF0000"/>
                  </a:solidFill>
                  <a:sym typeface="+mn-ea"/>
                </a:rPr>
                <a:t>深圳市高层次人才安居</a:t>
              </a:r>
              <a:endParaRPr lang="zh-CN" altLang="en-US" b="1" dirty="0">
                <a:solidFill>
                  <a:srgbClr val="FF0000"/>
                </a:solidFill>
                <a:latin typeface="Calibri" panose="020F0502020204030204" pitchFamily="2" charset="-128"/>
                <a:ea typeface="微软雅黑" panose="020B0503020204020204" pitchFamily="34" charset="-122"/>
                <a:sym typeface="+mn-ea"/>
              </a:endParaRPr>
            </a:p>
          </p:txBody>
        </p:sp>
      </p:grpSp>
      <p:grpSp>
        <p:nvGrpSpPr>
          <p:cNvPr id="17" name="组合 16"/>
          <p:cNvGrpSpPr/>
          <p:nvPr/>
        </p:nvGrpSpPr>
        <p:grpSpPr>
          <a:xfrm>
            <a:off x="370993" y="3832543"/>
            <a:ext cx="3920490" cy="1743551"/>
            <a:chOff x="1070390" y="2035217"/>
            <a:chExt cx="5433983" cy="3128882"/>
          </a:xfrm>
        </p:grpSpPr>
        <p:sp>
          <p:nvSpPr>
            <p:cNvPr id="18" name="矩形 17"/>
            <p:cNvSpPr/>
            <p:nvPr/>
          </p:nvSpPr>
          <p:spPr>
            <a:xfrm>
              <a:off x="1070390" y="2846282"/>
              <a:ext cx="5035940" cy="2317817"/>
            </a:xfrm>
            <a:prstGeom prst="rect">
              <a:avLst/>
            </a:prstGeom>
          </p:spPr>
          <p:txBody>
            <a:bodyPr wrap="square">
              <a:spAutoFit/>
              <a:scene3d>
                <a:camera prst="orthographicFront"/>
                <a:lightRig rig="threePt" dir="t"/>
              </a:scene3d>
              <a:sp3d contourW="12700"/>
            </a:bodyPr>
            <a:p>
              <a:pPr>
                <a:lnSpc>
                  <a:spcPct val="130000"/>
                </a:lnSpc>
              </a:pPr>
              <a:r>
                <a:rPr sz="1500" dirty="0">
                  <a:sym typeface="+mn-ea"/>
                </a:rPr>
                <a:t>福田区重点企业和社会组织，每年可申请产业人才住房配租，</a:t>
              </a:r>
              <a:r>
                <a:rPr sz="1500" b="1" dirty="0">
                  <a:solidFill>
                    <a:schemeClr val="accent2"/>
                  </a:solidFill>
                  <a:sym typeface="+mn-ea"/>
                </a:rPr>
                <a:t>2018年度配租产业人才住房2762套</a:t>
              </a:r>
              <a:r>
                <a:rPr sz="1500" dirty="0">
                  <a:sym typeface="+mn-ea"/>
                </a:rPr>
                <a:t>。</a:t>
              </a:r>
              <a:r>
                <a:rPr lang="en-US" sz="1500" dirty="0">
                  <a:sym typeface="+mn-ea"/>
                </a:rPr>
                <a:t>2019</a:t>
              </a:r>
              <a:r>
                <a:rPr lang="zh-CN" altLang="en-US" sz="1500" dirty="0">
                  <a:sym typeface="+mn-ea"/>
                </a:rPr>
                <a:t>年，即将有</a:t>
              </a:r>
              <a:r>
                <a:rPr sz="1500" b="1" dirty="0">
                  <a:solidFill>
                    <a:schemeClr val="accent2"/>
                  </a:solidFill>
                  <a:sym typeface="楷体" panose="02010609060101010101" pitchFamily="1" charset="-122"/>
                </a:rPr>
                <a:t>2086套（7662间）</a:t>
              </a:r>
              <a:r>
                <a:rPr lang="zh-CN" sz="1500" dirty="0">
                  <a:solidFill>
                    <a:schemeClr val="tx1"/>
                  </a:solidFill>
                  <a:sym typeface="楷体" panose="02010609060101010101" pitchFamily="1" charset="-122"/>
                </a:rPr>
                <a:t>人才住房</a:t>
              </a:r>
              <a:r>
                <a:rPr lang="zh-CN" altLang="en-US" sz="1500" dirty="0">
                  <a:sym typeface="楷体" panose="02010609060101010101" pitchFamily="1" charset="-122"/>
                </a:rPr>
                <a:t>开放受理。</a:t>
              </a:r>
              <a:endParaRPr lang="zh-CN" altLang="en-US" sz="1500" dirty="0">
                <a:sym typeface="+mn-ea"/>
              </a:endParaRPr>
            </a:p>
          </p:txBody>
        </p:sp>
        <p:sp>
          <p:nvSpPr>
            <p:cNvPr id="19" name="矩形 18"/>
            <p:cNvSpPr/>
            <p:nvPr/>
          </p:nvSpPr>
          <p:spPr>
            <a:xfrm>
              <a:off x="1915324" y="2035217"/>
              <a:ext cx="4589049" cy="660931"/>
            </a:xfrm>
            <a:prstGeom prst="rect">
              <a:avLst/>
            </a:prstGeom>
          </p:spPr>
          <p:txBody>
            <a:bodyPr wrap="square">
              <a:spAutoFit/>
              <a:scene3d>
                <a:camera prst="orthographicFront"/>
                <a:lightRig rig="threePt" dir="t"/>
              </a:scene3d>
              <a:sp3d contourW="12700"/>
            </a:bodyPr>
            <a:p>
              <a:pPr algn="l"/>
              <a:r>
                <a:rPr lang="zh-CN" altLang="en-US" b="1" dirty="0">
                  <a:solidFill>
                    <a:srgbClr val="C00000"/>
                  </a:solidFill>
                  <a:sym typeface="+mn-ea"/>
                </a:rPr>
                <a:t>福田区产业人才租赁住房配租</a:t>
              </a:r>
              <a:endParaRPr lang="zh-CN" altLang="en-US" b="1" dirty="0">
                <a:solidFill>
                  <a:srgbClr val="C00000"/>
                </a:solidFill>
                <a:latin typeface="Calibri" panose="020F0502020204030204" pitchFamily="2" charset="-128"/>
                <a:ea typeface="微软雅黑" panose="020B0503020204020204" pitchFamily="34" charset="-122"/>
                <a:sym typeface="+mn-ea"/>
              </a:endParaRPr>
            </a:p>
          </p:txBody>
        </p:sp>
      </p:grpSp>
      <p:grpSp>
        <p:nvGrpSpPr>
          <p:cNvPr id="20" name="组合 19"/>
          <p:cNvGrpSpPr/>
          <p:nvPr/>
        </p:nvGrpSpPr>
        <p:grpSpPr>
          <a:xfrm>
            <a:off x="4841825" y="3832551"/>
            <a:ext cx="3740944" cy="1672749"/>
            <a:chOff x="1236443" y="2035217"/>
            <a:chExt cx="4987925" cy="2230332"/>
          </a:xfrm>
        </p:grpSpPr>
        <p:sp>
          <p:nvSpPr>
            <p:cNvPr id="21" name="矩形 20"/>
            <p:cNvSpPr/>
            <p:nvPr/>
          </p:nvSpPr>
          <p:spPr>
            <a:xfrm>
              <a:off x="1236443" y="2943902"/>
              <a:ext cx="4834890" cy="1321647"/>
            </a:xfrm>
            <a:prstGeom prst="rect">
              <a:avLst/>
            </a:prstGeom>
          </p:spPr>
          <p:txBody>
            <a:bodyPr wrap="square">
              <a:spAutoFit/>
              <a:scene3d>
                <a:camera prst="orthographicFront"/>
                <a:lightRig rig="threePt" dir="t"/>
              </a:scene3d>
              <a:sp3d contourW="12700"/>
            </a:bodyPr>
            <a:p>
              <a:pPr algn="just">
                <a:lnSpc>
                  <a:spcPct val="130000"/>
                </a:lnSpc>
              </a:pPr>
              <a:r>
                <a:rPr lang="zh-CN" altLang="en-US" sz="1500">
                  <a:sym typeface="+mn-ea"/>
                </a:rPr>
                <a:t>深圳市户口、参加社保缴费、未享受过政策性住房优惠的在册轮候人，可申请市、区级公共租赁住房，或购置安居房。</a:t>
              </a:r>
              <a:endParaRPr lang="zh-CN" altLang="en-US" sz="1500" b="1">
                <a:solidFill>
                  <a:schemeClr val="accent2"/>
                </a:solidFill>
                <a:sym typeface="Calibri" panose="020F0502020204030204" pitchFamily="2" charset="-128"/>
              </a:endParaRPr>
            </a:p>
          </p:txBody>
        </p:sp>
        <p:sp>
          <p:nvSpPr>
            <p:cNvPr id="22" name="矩形 21"/>
            <p:cNvSpPr/>
            <p:nvPr/>
          </p:nvSpPr>
          <p:spPr>
            <a:xfrm>
              <a:off x="1915258" y="2035217"/>
              <a:ext cx="4309110" cy="860213"/>
            </a:xfrm>
            <a:prstGeom prst="rect">
              <a:avLst/>
            </a:prstGeom>
          </p:spPr>
          <p:txBody>
            <a:bodyPr wrap="square">
              <a:spAutoFit/>
              <a:scene3d>
                <a:camera prst="orthographicFront"/>
                <a:lightRig rig="threePt" dir="t"/>
              </a:scene3d>
              <a:sp3d contourW="12700"/>
            </a:bodyPr>
            <a:p>
              <a:pPr algn="l"/>
              <a:r>
                <a:rPr lang="zh-CN" altLang="en-US" b="1" dirty="0">
                  <a:solidFill>
                    <a:srgbClr val="C00000"/>
                  </a:solidFill>
                  <a:latin typeface="楷体" panose="02010609060101010101" pitchFamily="1" charset="-122"/>
                  <a:ea typeface="楷体" panose="02010609060101010101" pitchFamily="1" charset="-122"/>
                  <a:sym typeface="Calibri" panose="020F0502020204030204" pitchFamily="2" charset="-128"/>
                </a:rPr>
                <a:t>深圳市公共租赁住房轮候与配租、安居房配售</a:t>
              </a:r>
              <a:endParaRPr lang="zh-CN" altLang="en-US" b="1" dirty="0">
                <a:solidFill>
                  <a:srgbClr val="C00000"/>
                </a:solidFill>
                <a:latin typeface="楷体" panose="02010609060101010101" pitchFamily="1" charset="-122"/>
                <a:ea typeface="楷体" panose="02010609060101010101" pitchFamily="1" charset="-122"/>
                <a:sym typeface="Calibri" panose="020F0502020204030204" pitchFamily="2" charset="-128"/>
              </a:endParaRPr>
            </a:p>
          </p:txBody>
        </p:sp>
      </p:grpSp>
      <p:cxnSp>
        <p:nvCxnSpPr>
          <p:cNvPr id="23" name="ïšḻïďê-Straight Arrow Connector 20"/>
          <p:cNvCxnSpPr/>
          <p:nvPr/>
        </p:nvCxnSpPr>
        <p:spPr>
          <a:xfrm>
            <a:off x="184309" y="3595688"/>
            <a:ext cx="8659178" cy="20955"/>
          </a:xfrm>
          <a:prstGeom prst="straightConnector1">
            <a:avLst/>
          </a:prstGeom>
          <a:noFill/>
          <a:ln w="28575" cap="flat" cmpd="sng">
            <a:solidFill>
              <a:schemeClr val="bg1">
                <a:lumMod val="65000"/>
              </a:schemeClr>
            </a:solidFill>
            <a:prstDash val="solid"/>
            <a:round/>
            <a:headEnd type="none" w="med" len="med"/>
            <a:tailEnd type="none" w="med" len="med"/>
          </a:ln>
        </p:spPr>
      </p:cxnSp>
      <p:cxnSp>
        <p:nvCxnSpPr>
          <p:cNvPr id="24" name="ïšḻïďê-Straight Arrow Connector 22"/>
          <p:cNvCxnSpPr/>
          <p:nvPr/>
        </p:nvCxnSpPr>
        <p:spPr>
          <a:xfrm>
            <a:off x="4356100" y="1916430"/>
            <a:ext cx="1270" cy="4080510"/>
          </a:xfrm>
          <a:prstGeom prst="straightConnector1">
            <a:avLst/>
          </a:prstGeom>
          <a:noFill/>
          <a:ln w="22225" cap="flat" cmpd="sng">
            <a:solidFill>
              <a:schemeClr val="bg1">
                <a:lumMod val="65000"/>
              </a:schemeClr>
            </a:solidFill>
            <a:prstDash val="solid"/>
            <a:miter lim="800000"/>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823442" y="958890"/>
            <a:ext cx="1605280" cy="521970"/>
          </a:xfrm>
          <a:prstGeom prst="rect">
            <a:avLst/>
          </a:prstGeom>
          <a:noFill/>
        </p:spPr>
        <p:txBody>
          <a:bodyPr wrap="none" rtlCol="0" anchor="t">
            <a:spAutoFit/>
          </a:bodyPr>
          <a:lstStyle/>
          <a:p>
            <a:pPr algn="l">
              <a:spcBef>
                <a:spcPts val="200"/>
              </a:spcBef>
              <a:spcAft>
                <a:spcPts val="65"/>
              </a:spcAft>
            </a:pPr>
            <a:r>
              <a:rPr lang="zh-CN" altLang="en-US" sz="2800" b="1" dirty="0">
                <a:solidFill>
                  <a:schemeClr val="tx1">
                    <a:lumMod val="75000"/>
                    <a:lumOff val="25000"/>
                  </a:schemeClr>
                </a:solidFill>
                <a:sym typeface="微软雅黑" panose="020B0503020204020204" pitchFamily="34" charset="-122"/>
              </a:rPr>
              <a:t>人才安居</a:t>
            </a:r>
            <a:endParaRPr lang="zh-CN" altLang="en-US" sz="2800" b="1" dirty="0">
              <a:solidFill>
                <a:schemeClr val="tx1">
                  <a:lumMod val="75000"/>
                  <a:lumOff val="25000"/>
                </a:schemeClr>
              </a:solidFill>
              <a:latin typeface="+mn-ea"/>
              <a:sym typeface="微软雅黑" panose="020B0503020204020204" pitchFamily="34" charset="-122"/>
            </a:endParaRPr>
          </a:p>
        </p:txBody>
      </p:sp>
      <p:sp>
        <p:nvSpPr>
          <p:cNvPr id="3" name="矩形 2"/>
          <p:cNvSpPr/>
          <p:nvPr/>
        </p:nvSpPr>
        <p:spPr>
          <a:xfrm flipV="1">
            <a:off x="1143000" y="1491456"/>
            <a:ext cx="68580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01F42"/>
              </a:solidFill>
            </a:endParaRPr>
          </a:p>
        </p:txBody>
      </p:sp>
      <p:sp>
        <p:nvSpPr>
          <p:cNvPr id="84993" name="文本框 84993"/>
          <p:cNvSpPr txBox="1"/>
          <p:nvPr/>
        </p:nvSpPr>
        <p:spPr>
          <a:xfrm>
            <a:off x="179388" y="3178175"/>
            <a:ext cx="8569325" cy="3692525"/>
          </a:xfrm>
          <a:prstGeom prst="rect">
            <a:avLst/>
          </a:prstGeom>
          <a:noFill/>
          <a:ln w="9525">
            <a:noFill/>
          </a:ln>
        </p:spPr>
        <p:txBody>
          <a:bodyPr wrap="square" anchor="t">
            <a:spAutoFit/>
          </a:bodyPr>
          <a:p>
            <a:pPr>
              <a:lnSpc>
                <a:spcPct val="130000"/>
              </a:lnSpc>
            </a:pPr>
            <a:r>
              <a:rPr lang="zh-CN" altLang="en-US" sz="2000" dirty="0">
                <a:latin typeface="楷体" panose="02010609060101010101" pitchFamily="1" charset="-122"/>
                <a:ea typeface="楷体" panose="02010609060101010101" pitchFamily="1" charset="-122"/>
              </a:rPr>
              <a:t>    至2035年，深圳拟筹集建设各类住房170万套，其中人才住房、安居型商品房和公共租赁住房总量不少于100万套，占比约60%，而商品房占比只有40%。对于符合条件的政策支持性住房、公共租赁住房，最低可五折购房或租房。</a:t>
            </a:r>
            <a:endParaRPr lang="zh-CN" altLang="en-US" sz="2000" dirty="0">
              <a:latin typeface="楷体" panose="02010609060101010101" pitchFamily="1" charset="-122"/>
              <a:ea typeface="楷体" panose="02010609060101010101" pitchFamily="1" charset="-122"/>
            </a:endParaRPr>
          </a:p>
          <a:p>
            <a:pPr>
              <a:lnSpc>
                <a:spcPct val="130000"/>
              </a:lnSpc>
            </a:pPr>
            <a:r>
              <a:rPr lang="zh-CN" altLang="en-US" sz="2000" dirty="0">
                <a:latin typeface="楷体" panose="02010609060101010101" pitchFamily="1" charset="-122"/>
                <a:ea typeface="楷体" panose="02010609060101010101" pitchFamily="1" charset="-122"/>
              </a:rPr>
              <a:t>    符合条件的高层次人才可以申请在一定年限内免租相应住房；在深全职工作满5 年以上、符合条件的可以按优惠政策购买或获赠住房产权。</a:t>
            </a:r>
            <a:endParaRPr lang="zh-CN" altLang="en-US" sz="2000" dirty="0">
              <a:latin typeface="楷体" panose="02010609060101010101" pitchFamily="1" charset="-122"/>
              <a:ea typeface="楷体" panose="02010609060101010101" pitchFamily="1" charset="-122"/>
            </a:endParaRPr>
          </a:p>
          <a:p>
            <a:pPr>
              <a:lnSpc>
                <a:spcPct val="130000"/>
              </a:lnSpc>
            </a:pPr>
            <a:r>
              <a:rPr lang="zh-CN" altLang="en-US" sz="2000" dirty="0">
                <a:latin typeface="楷体" panose="02010609060101010101" pitchFamily="1" charset="-122"/>
                <a:ea typeface="楷体" panose="02010609060101010101" pitchFamily="1" charset="-122"/>
              </a:rPr>
              <a:t>    人才房、安居房，自购房之日起累计在深缴纳社保满 15 年，或者年满60 周岁且购房满 10 年，可入市场交易，但需缴纳一定比例的增值收益。</a:t>
            </a:r>
            <a:endParaRPr lang="zh-CN" altLang="en-US" sz="2000" dirty="0">
              <a:latin typeface="楷体" panose="02010609060101010101" pitchFamily="1" charset="-122"/>
              <a:ea typeface="楷体" panose="02010609060101010101" pitchFamily="1" charset="-122"/>
            </a:endParaRPr>
          </a:p>
          <a:p>
            <a:pPr>
              <a:lnSpc>
                <a:spcPct val="130000"/>
              </a:lnSpc>
            </a:pPr>
            <a:endParaRPr lang="zh-CN" altLang="en-US" sz="2000" dirty="0">
              <a:latin typeface="楷体" panose="02010609060101010101" pitchFamily="1" charset="-122"/>
              <a:ea typeface="楷体" panose="02010609060101010101" pitchFamily="1" charset="-122"/>
            </a:endParaRPr>
          </a:p>
        </p:txBody>
      </p:sp>
      <p:sp>
        <p:nvSpPr>
          <p:cNvPr id="84994" name="文本框 84994"/>
          <p:cNvSpPr txBox="1"/>
          <p:nvPr/>
        </p:nvSpPr>
        <p:spPr>
          <a:xfrm>
            <a:off x="755650" y="1913890"/>
            <a:ext cx="7837805" cy="953135"/>
          </a:xfrm>
          <a:prstGeom prst="rect">
            <a:avLst/>
          </a:prstGeom>
          <a:noFill/>
          <a:ln w="9525">
            <a:noFill/>
          </a:ln>
        </p:spPr>
        <p:txBody>
          <a:bodyPr wrap="square" anchor="t">
            <a:spAutoFit/>
          </a:bodyPr>
          <a:p>
            <a:pPr algn="ctr"/>
            <a:r>
              <a:rPr lang="zh-CN" altLang="en-US" sz="2800" b="1" dirty="0">
                <a:solidFill>
                  <a:srgbClr val="FF6C0D"/>
                </a:solidFill>
                <a:latin typeface="楷体" panose="02010609060101010101" pitchFamily="1" charset="-122"/>
                <a:ea typeface="楷体" panose="02010609060101010101" pitchFamily="1" charset="-122"/>
              </a:rPr>
              <a:t>关于深化住房制度改革加快建立多主体供给多渠道保障租购并举的住房供应与保障体系的意见</a:t>
            </a:r>
            <a:endParaRPr lang="zh-CN" altLang="en-US" sz="2800" b="1" dirty="0">
              <a:solidFill>
                <a:srgbClr val="FF6C0D"/>
              </a:solidFill>
              <a:latin typeface="楷体" panose="02010609060101010101" pitchFamily="1" charset="-122"/>
              <a:ea typeface="楷体" panose="0201060906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823442" y="999847"/>
            <a:ext cx="1605280" cy="521970"/>
          </a:xfrm>
          <a:prstGeom prst="rect">
            <a:avLst/>
          </a:prstGeom>
          <a:noFill/>
        </p:spPr>
        <p:txBody>
          <a:bodyPr wrap="none" rtlCol="0" anchor="t">
            <a:spAutoFit/>
          </a:bodyPr>
          <a:lstStyle/>
          <a:p>
            <a:pPr algn="l">
              <a:spcBef>
                <a:spcPts val="200"/>
              </a:spcBef>
              <a:spcAft>
                <a:spcPts val="65"/>
              </a:spcAft>
            </a:pPr>
            <a:r>
              <a:rPr lang="zh-CN" altLang="en-US" sz="2800" b="1" dirty="0">
                <a:solidFill>
                  <a:schemeClr val="tx1">
                    <a:lumMod val="75000"/>
                    <a:lumOff val="25000"/>
                  </a:schemeClr>
                </a:solidFill>
                <a:sym typeface="微软雅黑" panose="020B0503020204020204" pitchFamily="34" charset="-122"/>
              </a:rPr>
              <a:t>人才培育</a:t>
            </a:r>
            <a:endParaRPr lang="zh-CN" altLang="en-US" sz="2800" b="1" dirty="0">
              <a:solidFill>
                <a:schemeClr val="tx1">
                  <a:lumMod val="75000"/>
                  <a:lumOff val="25000"/>
                </a:schemeClr>
              </a:solidFill>
              <a:latin typeface="+mn-ea"/>
              <a:sym typeface="微软雅黑" panose="020B0503020204020204" pitchFamily="34" charset="-122"/>
            </a:endParaRPr>
          </a:p>
        </p:txBody>
      </p:sp>
      <p:sp>
        <p:nvSpPr>
          <p:cNvPr id="19" name="矩形 18"/>
          <p:cNvSpPr/>
          <p:nvPr/>
        </p:nvSpPr>
        <p:spPr>
          <a:xfrm flipV="1">
            <a:off x="1143000" y="1500029"/>
            <a:ext cx="68580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01F42"/>
              </a:solidFill>
            </a:endParaRPr>
          </a:p>
        </p:txBody>
      </p:sp>
      <p:sp>
        <p:nvSpPr>
          <p:cNvPr id="2" name="文本框 1"/>
          <p:cNvSpPr txBox="1"/>
          <p:nvPr/>
        </p:nvSpPr>
        <p:spPr>
          <a:xfrm>
            <a:off x="935831" y="1950244"/>
            <a:ext cx="4926806" cy="337185"/>
          </a:xfrm>
          <a:prstGeom prst="rect">
            <a:avLst/>
          </a:prstGeom>
          <a:noFill/>
        </p:spPr>
        <p:txBody>
          <a:bodyPr wrap="square" rtlCol="0">
            <a:spAutoFit/>
          </a:bodyPr>
          <a:p>
            <a:r>
              <a:rPr lang="zh-CN" altLang="en-US" sz="1600" b="1" dirty="0">
                <a:sym typeface="+mn-ea"/>
              </a:rPr>
              <a:t>工业设计业培训支持</a:t>
            </a:r>
            <a:endParaRPr lang="zh-CN" altLang="en-US" sz="1600" b="1" dirty="0">
              <a:sym typeface="+mn-ea"/>
            </a:endParaRPr>
          </a:p>
        </p:txBody>
      </p:sp>
      <p:sp>
        <p:nvSpPr>
          <p:cNvPr id="5" name="矩形 4"/>
          <p:cNvSpPr/>
          <p:nvPr/>
        </p:nvSpPr>
        <p:spPr>
          <a:xfrm>
            <a:off x="917734" y="2320290"/>
            <a:ext cx="7842409" cy="410845"/>
          </a:xfrm>
          <a:prstGeom prst="rect">
            <a:avLst/>
          </a:prstGeom>
        </p:spPr>
        <p:txBody>
          <a:bodyPr wrap="square">
            <a:spAutoFit/>
          </a:bodyPr>
          <a:p>
            <a:pPr>
              <a:lnSpc>
                <a:spcPct val="130000"/>
              </a:lnSpc>
            </a:pPr>
            <a:r>
              <a:rPr sz="1600" dirty="0"/>
              <a:t>支持企业开展工业设计特色教育、高端培训、国际交流和培训，</a:t>
            </a:r>
            <a:r>
              <a:rPr sz="1600" b="1" dirty="0">
                <a:solidFill>
                  <a:schemeClr val="accent2"/>
                </a:solidFill>
              </a:rPr>
              <a:t>最高50</a:t>
            </a:r>
            <a:r>
              <a:rPr sz="1600" b="1" dirty="0" smtClean="0">
                <a:solidFill>
                  <a:schemeClr val="accent2"/>
                </a:solidFill>
              </a:rPr>
              <a:t>万。</a:t>
            </a:r>
            <a:endParaRPr sz="1600" b="1" dirty="0">
              <a:solidFill>
                <a:schemeClr val="accent2"/>
              </a:solidFill>
            </a:endParaRPr>
          </a:p>
        </p:txBody>
      </p:sp>
      <p:sp>
        <p:nvSpPr>
          <p:cNvPr id="8" name="圆角矩形 7"/>
          <p:cNvSpPr/>
          <p:nvPr/>
        </p:nvSpPr>
        <p:spPr>
          <a:xfrm>
            <a:off x="747514" y="2055674"/>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cxnSp>
        <p:nvCxnSpPr>
          <p:cNvPr id="12" name="直接连接符 11"/>
          <p:cNvCxnSpPr/>
          <p:nvPr>
            <p:custDataLst>
              <p:tags r:id="rId1"/>
            </p:custDataLst>
          </p:nvPr>
        </p:nvCxnSpPr>
        <p:spPr>
          <a:xfrm>
            <a:off x="947738" y="2358866"/>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935831" y="2877503"/>
            <a:ext cx="4926806" cy="337185"/>
          </a:xfrm>
          <a:prstGeom prst="rect">
            <a:avLst/>
          </a:prstGeom>
          <a:noFill/>
        </p:spPr>
        <p:txBody>
          <a:bodyPr wrap="square" rtlCol="0">
            <a:spAutoFit/>
          </a:bodyPr>
          <a:p>
            <a:r>
              <a:rPr lang="zh-CN" altLang="en-US" sz="1600" b="1" dirty="0">
                <a:sym typeface="+mn-ea"/>
              </a:rPr>
              <a:t>科技型中小微企业创业资助项目</a:t>
            </a:r>
            <a:endParaRPr lang="zh-CN" altLang="en-US" sz="1600" b="1" dirty="0">
              <a:sym typeface="+mn-ea"/>
            </a:endParaRPr>
          </a:p>
        </p:txBody>
      </p:sp>
      <p:sp>
        <p:nvSpPr>
          <p:cNvPr id="14" name="矩形 13"/>
          <p:cNvSpPr/>
          <p:nvPr/>
        </p:nvSpPr>
        <p:spPr>
          <a:xfrm>
            <a:off x="917734" y="3269456"/>
            <a:ext cx="7842409" cy="410845"/>
          </a:xfrm>
          <a:prstGeom prst="rect">
            <a:avLst/>
          </a:prstGeom>
        </p:spPr>
        <p:txBody>
          <a:bodyPr wrap="square">
            <a:spAutoFit/>
          </a:bodyPr>
          <a:p>
            <a:pPr>
              <a:lnSpc>
                <a:spcPct val="130000"/>
              </a:lnSpc>
            </a:pPr>
            <a:r>
              <a:rPr sz="1600" dirty="0"/>
              <a:t>至少拥有一项知识产权的单位，最高</a:t>
            </a:r>
            <a:r>
              <a:rPr sz="1600" b="1" dirty="0">
                <a:solidFill>
                  <a:schemeClr val="accent2"/>
                </a:solidFill>
              </a:rPr>
              <a:t>50万元/项目。</a:t>
            </a:r>
            <a:endParaRPr sz="1600" b="1" dirty="0">
              <a:solidFill>
                <a:schemeClr val="accent2"/>
              </a:solidFill>
            </a:endParaRPr>
          </a:p>
        </p:txBody>
      </p:sp>
      <p:sp>
        <p:nvSpPr>
          <p:cNvPr id="16" name="圆角矩形 15"/>
          <p:cNvSpPr/>
          <p:nvPr/>
        </p:nvSpPr>
        <p:spPr>
          <a:xfrm>
            <a:off x="747514" y="2982933"/>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cxnSp>
        <p:nvCxnSpPr>
          <p:cNvPr id="17" name="直接连接符 16"/>
          <p:cNvCxnSpPr/>
          <p:nvPr>
            <p:custDataLst>
              <p:tags r:id="rId2"/>
            </p:custDataLst>
          </p:nvPr>
        </p:nvCxnSpPr>
        <p:spPr>
          <a:xfrm>
            <a:off x="947738" y="3238500"/>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32498" y="4921885"/>
            <a:ext cx="4926806" cy="337185"/>
          </a:xfrm>
          <a:prstGeom prst="rect">
            <a:avLst/>
          </a:prstGeom>
          <a:noFill/>
        </p:spPr>
        <p:txBody>
          <a:bodyPr wrap="square" rtlCol="0">
            <a:spAutoFit/>
          </a:bodyPr>
          <a:p>
            <a:r>
              <a:rPr lang="zh-CN" altLang="en-US" sz="1600" b="1" dirty="0">
                <a:solidFill>
                  <a:srgbClr val="C00000"/>
                </a:solidFill>
                <a:sym typeface="+mn-ea"/>
              </a:rPr>
              <a:t>大学生实习基地实习补贴</a:t>
            </a:r>
            <a:endParaRPr lang="zh-CN" altLang="en-US" sz="1600" b="1" dirty="0">
              <a:solidFill>
                <a:srgbClr val="C00000"/>
              </a:solidFill>
              <a:sym typeface="+mn-ea"/>
            </a:endParaRPr>
          </a:p>
        </p:txBody>
      </p:sp>
      <p:sp>
        <p:nvSpPr>
          <p:cNvPr id="29" name="矩形 28"/>
          <p:cNvSpPr/>
          <p:nvPr/>
        </p:nvSpPr>
        <p:spPr>
          <a:xfrm>
            <a:off x="914400" y="5302885"/>
            <a:ext cx="7572375" cy="730885"/>
          </a:xfrm>
          <a:prstGeom prst="rect">
            <a:avLst/>
          </a:prstGeom>
        </p:spPr>
        <p:txBody>
          <a:bodyPr wrap="square">
            <a:spAutoFit/>
          </a:bodyPr>
          <a:p>
            <a:pPr>
              <a:lnSpc>
                <a:spcPct val="130000"/>
              </a:lnSpc>
            </a:pPr>
            <a:r>
              <a:rPr sz="1600" dirty="0"/>
              <a:t>补贴已挂牌为福田区大学生实习基地的企业的实习生。按实习生的学历等条件，</a:t>
            </a:r>
            <a:r>
              <a:rPr sz="1600" b="1" dirty="0">
                <a:solidFill>
                  <a:schemeClr val="accent2"/>
                </a:solidFill>
              </a:rPr>
              <a:t>最高支持4500元/人/月。</a:t>
            </a:r>
            <a:endParaRPr sz="1600" b="1" dirty="0">
              <a:solidFill>
                <a:schemeClr val="accent2"/>
              </a:solidFill>
            </a:endParaRPr>
          </a:p>
        </p:txBody>
      </p:sp>
      <p:sp>
        <p:nvSpPr>
          <p:cNvPr id="30" name="圆角矩形 29"/>
          <p:cNvSpPr/>
          <p:nvPr/>
        </p:nvSpPr>
        <p:spPr>
          <a:xfrm>
            <a:off x="744180" y="5027316"/>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cxnSp>
        <p:nvCxnSpPr>
          <p:cNvPr id="31" name="直接连接符 30"/>
          <p:cNvCxnSpPr/>
          <p:nvPr>
            <p:custDataLst>
              <p:tags r:id="rId3"/>
            </p:custDataLst>
          </p:nvPr>
        </p:nvCxnSpPr>
        <p:spPr>
          <a:xfrm>
            <a:off x="944404" y="5330508"/>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940118" y="3785235"/>
            <a:ext cx="4926806" cy="337185"/>
          </a:xfrm>
          <a:prstGeom prst="rect">
            <a:avLst/>
          </a:prstGeom>
          <a:noFill/>
        </p:spPr>
        <p:txBody>
          <a:bodyPr wrap="square" rtlCol="0">
            <a:spAutoFit/>
          </a:bodyPr>
          <a:p>
            <a:r>
              <a:rPr lang="zh-CN" altLang="en-US" sz="1600" b="1" dirty="0">
                <a:sym typeface="+mn-ea"/>
              </a:rPr>
              <a:t>高技能人才创新培训计划</a:t>
            </a:r>
            <a:endParaRPr lang="zh-CN" altLang="en-US" sz="1600" b="1" dirty="0">
              <a:sym typeface="+mn-ea"/>
            </a:endParaRPr>
          </a:p>
        </p:txBody>
      </p:sp>
      <p:sp>
        <p:nvSpPr>
          <p:cNvPr id="33" name="矩形 32"/>
          <p:cNvSpPr/>
          <p:nvPr/>
        </p:nvSpPr>
        <p:spPr>
          <a:xfrm>
            <a:off x="922020" y="4144328"/>
            <a:ext cx="7374255" cy="730885"/>
          </a:xfrm>
          <a:prstGeom prst="rect">
            <a:avLst/>
          </a:prstGeom>
        </p:spPr>
        <p:txBody>
          <a:bodyPr wrap="square">
            <a:spAutoFit/>
          </a:bodyPr>
          <a:p>
            <a:pPr>
              <a:lnSpc>
                <a:spcPct val="130000"/>
              </a:lnSpc>
            </a:pPr>
            <a:r>
              <a:rPr sz="1600" dirty="0"/>
              <a:t>市认定的高技能人才培训基地、技师工作站和技能大师工作室及人才，</a:t>
            </a:r>
            <a:r>
              <a:rPr sz="1600" b="1" dirty="0">
                <a:solidFill>
                  <a:schemeClr val="accent2"/>
                </a:solidFill>
              </a:rPr>
              <a:t>最高给予50万元</a:t>
            </a:r>
            <a:r>
              <a:rPr sz="1600" dirty="0"/>
              <a:t>支持。</a:t>
            </a:r>
            <a:endParaRPr sz="1600" dirty="0"/>
          </a:p>
        </p:txBody>
      </p:sp>
      <p:sp>
        <p:nvSpPr>
          <p:cNvPr id="34" name="圆角矩形 33"/>
          <p:cNvSpPr/>
          <p:nvPr/>
        </p:nvSpPr>
        <p:spPr>
          <a:xfrm>
            <a:off x="751800" y="3890666"/>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cxnSp>
        <p:nvCxnSpPr>
          <p:cNvPr id="35" name="直接连接符 34"/>
          <p:cNvCxnSpPr/>
          <p:nvPr>
            <p:custDataLst>
              <p:tags r:id="rId4"/>
            </p:custDataLst>
          </p:nvPr>
        </p:nvCxnSpPr>
        <p:spPr>
          <a:xfrm>
            <a:off x="919163" y="4182904"/>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85190" y="972820"/>
            <a:ext cx="7373620" cy="4451350"/>
          </a:xfrm>
          <a:prstGeom prst="rect">
            <a:avLst/>
          </a:prstGeom>
          <a:noFill/>
          <a:ln w="9525">
            <a:noFill/>
          </a:ln>
        </p:spPr>
        <p:txBody>
          <a:bodyPr wrap="square">
            <a:spAutoFit/>
          </a:bodyPr>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黑体" panose="02010609060101010101" charset="-122"/>
              </a:rPr>
              <a:t>深圳市支持人才相关政策</a:t>
            </a:r>
            <a:r>
              <a:rPr lang="zh-CN" altLang="en-US" sz="2400" b="1">
                <a:solidFill>
                  <a:schemeClr val="tx1"/>
                </a:solidFill>
                <a:latin typeface="楷体" panose="02010609060101010101" pitchFamily="1" charset="-122"/>
                <a:ea typeface="楷体" panose="02010609060101010101" pitchFamily="1" charset="-122"/>
                <a:cs typeface="Times New Roman" panose="02020603050405020304" charset="0"/>
              </a:rPr>
              <a:t>	</a:t>
            </a:r>
            <a:endParaRPr lang="en-US" altLang="zh-CN"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关于促进人才优先发展的若干措施</a:t>
            </a:r>
            <a:endParaRPr lang="zh-CN" altLang="en-US"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深圳市关于加快发展人力资源服务业的若干措施</a:t>
            </a:r>
            <a:endParaRPr lang="en-US" altLang="zh-CN"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深圳市急需紧缺人才认定管理办法（试行）</a:t>
            </a:r>
            <a:endParaRPr lang="en-US" altLang="zh-CN"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关于实施“鹏城英才计划”的意见	</a:t>
            </a:r>
            <a:endParaRPr lang="en-US" altLang="zh-CN"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深圳市技能菁英遴选及资助管理办法	</a:t>
            </a:r>
            <a:endParaRPr lang="en-US" altLang="zh-CN"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深圳市职业技能竞赛资助资金管理办法	</a:t>
            </a:r>
            <a:endParaRPr lang="en-US" altLang="zh-CN"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深圳市职业技能培训补贴办法	</a:t>
            </a:r>
            <a:endParaRPr lang="en-US" altLang="zh-CN"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深圳市高技能人才创新培养计划重点项目实施方案</a:t>
            </a:r>
            <a:endParaRPr lang="zh-CN" altLang="en-US" sz="2400" b="1">
              <a:solidFill>
                <a:schemeClr val="tx1"/>
              </a:solidFill>
              <a:latin typeface="楷体" panose="02010609060101010101" pitchFamily="1" charset="-122"/>
              <a:ea typeface="楷体" panose="02010609060101010101" pitchFamily="1" charset="-122"/>
              <a:cs typeface="仿宋" panose="02010609060101010101" charset="-122"/>
            </a:endParaRPr>
          </a:p>
          <a:p>
            <a:pPr indent="0" fontAlgn="auto">
              <a:lnSpc>
                <a:spcPts val="3400"/>
              </a:lnSpc>
            </a:pPr>
            <a:r>
              <a:rPr lang="zh-CN" altLang="en-US" sz="2400" b="1">
                <a:solidFill>
                  <a:schemeClr val="tx1"/>
                </a:solidFill>
                <a:latin typeface="楷体" panose="02010609060101010101" pitchFamily="1" charset="-122"/>
                <a:ea typeface="楷体" panose="02010609060101010101" pitchFamily="1" charset="-122"/>
                <a:cs typeface="仿宋" panose="02010609060101010101" charset="-122"/>
              </a:rPr>
              <a:t>深圳市鹏城工匠评选办法</a:t>
            </a:r>
            <a:r>
              <a:rPr lang="zh-CN" altLang="en-US" sz="2000" b="0">
                <a:solidFill>
                  <a:srgbClr val="FF6C0D"/>
                </a:solidFill>
                <a:latin typeface="仿宋" panose="02010609060101010101" charset="-122"/>
                <a:ea typeface="仿宋" panose="02010609060101010101" charset="-122"/>
                <a:cs typeface="仿宋" panose="02010609060101010101" charset="-122"/>
              </a:rPr>
              <a:t>	</a:t>
            </a:r>
            <a:endParaRPr lang="zh-CN" altLang="en-US" sz="2000" b="0">
              <a:solidFill>
                <a:srgbClr val="FF6C0D"/>
              </a:solidFill>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内容占位符 2"/>
          <p:cNvSpPr>
            <a:spLocks noGrp="1"/>
          </p:cNvSpPr>
          <p:nvPr>
            <p:ph idx="4294967295"/>
          </p:nvPr>
        </p:nvSpPr>
        <p:spPr>
          <a:xfrm>
            <a:off x="313690" y="1646873"/>
            <a:ext cx="8229600" cy="3395662"/>
          </a:xfrm>
        </p:spPr>
        <p:txBody>
          <a:bodyPr vert="horz" wrap="square" anchor="t"/>
          <a:p>
            <a:pPr algn="ctr">
              <a:lnSpc>
                <a:spcPct val="140000"/>
              </a:lnSpc>
              <a:buNone/>
            </a:pPr>
            <a:r>
              <a:rPr lang="zh-CN" altLang="en-US" sz="4000" b="1" dirty="0">
                <a:solidFill>
                  <a:srgbClr val="E40D08"/>
                </a:solidFill>
                <a:latin typeface="黑体" panose="02010609060101010101" charset="-122"/>
                <a:ea typeface="黑体" panose="02010609060101010101" charset="-122"/>
                <a:sym typeface="黑体" panose="02010609060101010101" charset="-122"/>
              </a:rPr>
              <a:t>福田区“</a:t>
            </a:r>
            <a:r>
              <a:rPr lang="en-US" altLang="x-none" sz="4000" b="1" dirty="0">
                <a:solidFill>
                  <a:srgbClr val="E40D08"/>
                </a:solidFill>
                <a:latin typeface="黑体" panose="02010609060101010101" charset="-122"/>
                <a:ea typeface="黑体" panose="02010609060101010101" charset="-122"/>
                <a:sym typeface="黑体" panose="02010609060101010101" charset="-122"/>
              </a:rPr>
              <a:t>1+9</a:t>
            </a:r>
            <a:r>
              <a:rPr lang="zh-CN" altLang="en-US" sz="4000" b="1" dirty="0">
                <a:solidFill>
                  <a:srgbClr val="E40D08"/>
                </a:solidFill>
                <a:latin typeface="黑体" panose="02010609060101010101" charset="-122"/>
                <a:ea typeface="黑体" panose="02010609060101010101" charset="-122"/>
                <a:sym typeface="黑体" panose="02010609060101010101" charset="-122"/>
              </a:rPr>
              <a:t>+N”产业资金政策</a:t>
            </a:r>
            <a:endParaRPr lang="zh-CN" altLang="en-US" sz="4000" b="1" dirty="0">
              <a:solidFill>
                <a:srgbClr val="E40D08"/>
              </a:solidFill>
              <a:latin typeface="黑体" panose="02010609060101010101" charset="-122"/>
              <a:ea typeface="黑体" panose="02010609060101010101" charset="-122"/>
              <a:sym typeface="黑体" panose="02010609060101010101" charset="-122"/>
            </a:endParaRPr>
          </a:p>
          <a:p>
            <a:pPr algn="ctr">
              <a:lnSpc>
                <a:spcPct val="140000"/>
              </a:lnSpc>
              <a:buNone/>
            </a:pPr>
            <a:endParaRPr lang="zh-CN" altLang="en-US" sz="1400" b="1" dirty="0">
              <a:solidFill>
                <a:srgbClr val="FF4100"/>
              </a:solidFill>
              <a:latin typeface="方正小标宋简体" panose="03000509000000000000" pitchFamily="1" charset="-122"/>
              <a:ea typeface="方正小标宋简体" panose="03000509000000000000" pitchFamily="1" charset="-122"/>
              <a:sym typeface="方正小标宋简体" panose="03000509000000000000" pitchFamily="1" charset="-122"/>
            </a:endParaRPr>
          </a:p>
          <a:p>
            <a:pPr algn="ctr">
              <a:lnSpc>
                <a:spcPct val="140000"/>
              </a:lnSpc>
              <a:buNone/>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x-none" sz="3600" b="1" dirty="0">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大门类   </a:t>
            </a:r>
            <a:r>
              <a:rPr lang="en-US" altLang="x-none" sz="3600" b="1"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8亿</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预算</a:t>
            </a:r>
            <a:endParaRPr lang="zh-CN" altLang="en-US" sz="3600"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40000"/>
              </a:lnSpc>
              <a:buNone/>
            </a:pPr>
            <a:r>
              <a:rPr lang="zh-CN" altLang="en-US"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en-US" altLang="zh-CN"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60</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条款    </a:t>
            </a:r>
            <a:r>
              <a:rPr lang="en-US" altLang="zh-CN"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280</a:t>
            </a: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项目</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V="1">
            <a:off x="1143000" y="1858804"/>
            <a:ext cx="6858000" cy="4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01F42"/>
              </a:solidFill>
            </a:endParaRPr>
          </a:p>
        </p:txBody>
      </p:sp>
      <p:sp>
        <p:nvSpPr>
          <p:cNvPr id="56" name="文本框 55"/>
          <p:cNvSpPr txBox="1"/>
          <p:nvPr/>
        </p:nvSpPr>
        <p:spPr>
          <a:xfrm>
            <a:off x="1206222" y="1261467"/>
            <a:ext cx="6846570" cy="645160"/>
          </a:xfrm>
          <a:prstGeom prst="rect">
            <a:avLst/>
          </a:prstGeom>
          <a:noFill/>
        </p:spPr>
        <p:txBody>
          <a:bodyPr wrap="none" rtlCol="0" anchor="t">
            <a:spAutoFit/>
          </a:bodyPr>
          <a:lstStyle/>
          <a:p>
            <a:pPr algn="l">
              <a:spcBef>
                <a:spcPts val="200"/>
              </a:spcBef>
              <a:spcAft>
                <a:spcPts val="65"/>
              </a:spcAft>
            </a:pPr>
            <a:r>
              <a:rPr lang="en-US" altLang="zh-CN" sz="3600" b="1" dirty="0">
                <a:solidFill>
                  <a:srgbClr val="201F42"/>
                </a:solidFill>
                <a:latin typeface="黑体" panose="02010609060101010101" charset="-122"/>
                <a:ea typeface="黑体" panose="02010609060101010101" charset="-122"/>
                <a:sym typeface="+mn-ea"/>
              </a:rPr>
              <a:t>“</a:t>
            </a:r>
            <a:r>
              <a:rPr lang="zh-CN" altLang="en-US" sz="3600" b="1" dirty="0">
                <a:solidFill>
                  <a:srgbClr val="201F42"/>
                </a:solidFill>
                <a:latin typeface="黑体" panose="02010609060101010101" charset="-122"/>
                <a:ea typeface="黑体" panose="02010609060101010101" charset="-122"/>
                <a:sym typeface="+mn-ea"/>
              </a:rPr>
              <a:t>福田英才荟</a:t>
            </a:r>
            <a:r>
              <a:rPr lang="en-US" altLang="zh-CN" sz="3600" b="1" dirty="0">
                <a:solidFill>
                  <a:srgbClr val="201F42"/>
                </a:solidFill>
                <a:latin typeface="黑体" panose="02010609060101010101" charset="-122"/>
                <a:ea typeface="黑体" panose="02010609060101010101" charset="-122"/>
                <a:sym typeface="+mn-ea"/>
              </a:rPr>
              <a:t>”2.0</a:t>
            </a:r>
            <a:r>
              <a:rPr lang="zh-CN" altLang="en-US" sz="3600" b="1" dirty="0">
                <a:solidFill>
                  <a:srgbClr val="201F42"/>
                </a:solidFill>
                <a:latin typeface="黑体" panose="02010609060101010101" charset="-122"/>
                <a:ea typeface="黑体" panose="02010609060101010101" charset="-122"/>
                <a:sym typeface="+mn-ea"/>
              </a:rPr>
              <a:t>版（</a:t>
            </a:r>
            <a:r>
              <a:rPr lang="en-US" altLang="zh-CN" sz="3600" b="1" dirty="0">
                <a:solidFill>
                  <a:srgbClr val="201F42"/>
                </a:solidFill>
                <a:latin typeface="黑体" panose="02010609060101010101" charset="-122"/>
                <a:ea typeface="黑体" panose="02010609060101010101" charset="-122"/>
                <a:sym typeface="+mn-ea"/>
              </a:rPr>
              <a:t>2019</a:t>
            </a:r>
            <a:r>
              <a:rPr lang="zh-CN" altLang="en-US" sz="3600" b="1" dirty="0">
                <a:solidFill>
                  <a:srgbClr val="201F42"/>
                </a:solidFill>
                <a:latin typeface="黑体" panose="02010609060101010101" charset="-122"/>
                <a:ea typeface="黑体" panose="02010609060101010101" charset="-122"/>
                <a:sym typeface="+mn-ea"/>
              </a:rPr>
              <a:t>年）</a:t>
            </a:r>
            <a:endParaRPr lang="zh-CN" altLang="en-US" sz="3600" b="1" dirty="0">
              <a:solidFill>
                <a:srgbClr val="201F42"/>
              </a:solidFill>
              <a:latin typeface="黑体" panose="02010609060101010101" charset="-122"/>
              <a:ea typeface="黑体" panose="02010609060101010101" charset="-122"/>
              <a:sym typeface="+mn-ea"/>
            </a:endParaRPr>
          </a:p>
        </p:txBody>
      </p:sp>
      <p:sp>
        <p:nvSpPr>
          <p:cNvPr id="3" name="文本框 2"/>
          <p:cNvSpPr txBox="1"/>
          <p:nvPr/>
        </p:nvSpPr>
        <p:spPr>
          <a:xfrm>
            <a:off x="495300" y="5755481"/>
            <a:ext cx="8450104" cy="398780"/>
          </a:xfrm>
          <a:prstGeom prst="rect">
            <a:avLst/>
          </a:prstGeom>
          <a:noFill/>
        </p:spPr>
        <p:txBody>
          <a:bodyPr wrap="square" rtlCol="0">
            <a:spAutoFit/>
          </a:bodyPr>
          <a:lstStyle/>
          <a:p>
            <a:pPr algn="ctr"/>
            <a:r>
              <a:rPr lang="zh-CN" altLang="en-US" sz="2000" b="1" dirty="0">
                <a:solidFill>
                  <a:srgbClr val="C00000"/>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rPr>
              <a:t>福田英才荟政策将于</a:t>
            </a:r>
            <a:r>
              <a:rPr lang="en-US" altLang="zh-CN" sz="2000" b="1" dirty="0">
                <a:solidFill>
                  <a:srgbClr val="C00000"/>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rPr>
              <a:t>6</a:t>
            </a:r>
            <a:r>
              <a:rPr lang="zh-CN" altLang="en-US" sz="2000" b="1" dirty="0">
                <a:solidFill>
                  <a:srgbClr val="C00000"/>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rPr>
              <a:t>月印发实施，敬请关注福田政府在线信息发布 </a:t>
            </a:r>
            <a:endParaRPr lang="zh-CN" altLang="en-US" sz="2000" b="1" dirty="0">
              <a:solidFill>
                <a:srgbClr val="C00000"/>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endParaRPr>
          </a:p>
        </p:txBody>
      </p:sp>
      <p:sp>
        <p:nvSpPr>
          <p:cNvPr id="32" name="TextBox 31"/>
          <p:cNvSpPr txBox="1"/>
          <p:nvPr/>
        </p:nvSpPr>
        <p:spPr>
          <a:xfrm>
            <a:off x="1138555" y="2744470"/>
            <a:ext cx="1923415" cy="460375"/>
          </a:xfrm>
          <a:prstGeom prst="rect">
            <a:avLst/>
          </a:prstGeom>
          <a:noFill/>
        </p:spPr>
        <p:txBody>
          <a:bodyPr wrap="square" rtlCol="0">
            <a:spAutoFit/>
          </a:bodyPr>
          <a:lstStyle/>
          <a:p>
            <a:pPr algn="ctr"/>
            <a:r>
              <a:rPr lang="en-US" altLang="zh-CN"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1" charset="-122"/>
              </a:rPr>
              <a:t>1</a:t>
            </a:r>
            <a:r>
              <a:rPr lang="zh-CN" altLang="en-US"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1" charset="-122"/>
              </a:rPr>
              <a:t>个专项支持</a:t>
            </a:r>
            <a:endParaRPr lang="zh-CN" altLang="en-US"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1" charset="-122"/>
            </a:endParaRPr>
          </a:p>
        </p:txBody>
      </p:sp>
      <p:sp>
        <p:nvSpPr>
          <p:cNvPr id="34" name="文本框 33"/>
          <p:cNvSpPr txBox="1"/>
          <p:nvPr/>
        </p:nvSpPr>
        <p:spPr>
          <a:xfrm>
            <a:off x="986155" y="3991610"/>
            <a:ext cx="2332355" cy="829945"/>
          </a:xfrm>
          <a:prstGeom prst="rect">
            <a:avLst/>
          </a:prstGeom>
          <a:noFill/>
        </p:spPr>
        <p:txBody>
          <a:bodyPr wrap="square" rtlCol="0">
            <a:spAutoFit/>
          </a:bodyPr>
          <a:lstStyle/>
          <a:p>
            <a:pPr algn="ctr"/>
            <a:r>
              <a:rPr lang="zh-CN" altLang="en-US" sz="2400" b="1" dirty="0">
                <a:solidFill>
                  <a:schemeClr val="tx1"/>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rPr>
              <a:t>深港创新合作区人才发展</a:t>
            </a:r>
            <a:endParaRPr lang="zh-CN" altLang="en-US" sz="2400" b="1" dirty="0">
              <a:solidFill>
                <a:schemeClr val="tx1"/>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endParaRPr>
          </a:p>
        </p:txBody>
      </p:sp>
      <p:sp>
        <p:nvSpPr>
          <p:cNvPr id="37" name="文本框 36"/>
          <p:cNvSpPr txBox="1"/>
          <p:nvPr/>
        </p:nvSpPr>
        <p:spPr>
          <a:xfrm>
            <a:off x="4384675" y="3515360"/>
            <a:ext cx="3498215" cy="1568450"/>
          </a:xfrm>
          <a:prstGeom prst="rect">
            <a:avLst/>
          </a:prstGeom>
          <a:noFill/>
        </p:spPr>
        <p:txBody>
          <a:bodyPr wrap="square" rtlCol="0">
            <a:spAutoFit/>
          </a:bodyPr>
          <a:lstStyle/>
          <a:p>
            <a:pPr algn="ctr"/>
            <a:r>
              <a:rPr lang="zh-CN" altLang="en-US" sz="2400" b="1" dirty="0">
                <a:solidFill>
                  <a:schemeClr val="tx1"/>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rPr>
              <a:t>高层次、管理等人才；</a:t>
            </a:r>
            <a:endParaRPr lang="zh-CN" altLang="en-US" sz="2400" b="1" dirty="0">
              <a:solidFill>
                <a:schemeClr val="tx1"/>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endParaRPr>
          </a:p>
          <a:p>
            <a:pPr algn="ctr"/>
            <a:r>
              <a:rPr lang="zh-CN" altLang="en-US" sz="2400" b="1" dirty="0">
                <a:solidFill>
                  <a:schemeClr val="tx1"/>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rPr>
              <a:t>金融类、科技类等企业；</a:t>
            </a:r>
            <a:endParaRPr lang="zh-CN" altLang="en-US" sz="2400" b="1" dirty="0">
              <a:solidFill>
                <a:schemeClr val="tx1"/>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endParaRPr>
          </a:p>
          <a:p>
            <a:pPr algn="ctr"/>
            <a:r>
              <a:rPr lang="zh-CN" altLang="en-US" sz="2400" b="1" dirty="0">
                <a:solidFill>
                  <a:schemeClr val="tx1"/>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rPr>
              <a:t>落户、就业、住房、子女教育、个税优惠等</a:t>
            </a:r>
            <a:endParaRPr lang="zh-CN" altLang="en-US" sz="2400" b="1" dirty="0">
              <a:solidFill>
                <a:schemeClr val="tx1"/>
              </a:solidFill>
              <a:latin typeface="楷体" panose="02010609060101010101" pitchFamily="1" charset="-122"/>
              <a:ea typeface="楷体" panose="02010609060101010101" pitchFamily="1" charset="-122"/>
              <a:cs typeface="微软雅黑" panose="020B0503020204020204" pitchFamily="34" charset="-122"/>
              <a:sym typeface="楷体" panose="02010609060101010101" pitchFamily="1" charset="-122"/>
            </a:endParaRPr>
          </a:p>
        </p:txBody>
      </p:sp>
      <p:sp>
        <p:nvSpPr>
          <p:cNvPr id="38" name="TextBox 31"/>
          <p:cNvSpPr txBox="1"/>
          <p:nvPr/>
        </p:nvSpPr>
        <p:spPr>
          <a:xfrm>
            <a:off x="5370830" y="2706370"/>
            <a:ext cx="1710055" cy="460375"/>
          </a:xfrm>
          <a:prstGeom prst="rect">
            <a:avLst/>
          </a:prstGeom>
          <a:noFill/>
        </p:spPr>
        <p:txBody>
          <a:bodyPr wrap="square" rtlCol="0">
            <a:spAutoFit/>
          </a:bodyPr>
          <a:lstStyle/>
          <a:p>
            <a:pPr algn="ctr"/>
            <a:r>
              <a:rPr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1" charset="-122"/>
              </a:rPr>
              <a:t>80个项目</a:t>
            </a:r>
            <a:endParaRPr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uyang\Desktop\中国建筑装饰产业发展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970" y="12065"/>
            <a:ext cx="9144000" cy="68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koppt-文本框"/>
          <p:cNvSpPr txBox="1"/>
          <p:nvPr/>
        </p:nvSpPr>
        <p:spPr>
          <a:xfrm>
            <a:off x="885825" y="2757170"/>
            <a:ext cx="5575300" cy="645160"/>
          </a:xfrm>
          <a:prstGeom prst="rect">
            <a:avLst/>
          </a:prstGeom>
          <a:noFill/>
        </p:spPr>
        <p:txBody>
          <a:bodyPr wrap="square" rtlCol="0">
            <a:spAutoFit/>
          </a:bodyPr>
          <a:lstStyle/>
          <a:p>
            <a:pPr algn="ct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深圳市产业发展政策</a:t>
            </a:r>
            <a:endPar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651" y="3018473"/>
            <a:ext cx="7257098" cy="598805"/>
          </a:xfrm>
          <a:prstGeom prst="rect">
            <a:avLst/>
          </a:prstGeom>
          <a:noFill/>
        </p:spPr>
        <p:txBody>
          <a:bodyPr wrap="square" rtlCol="0">
            <a:spAutoFit/>
          </a:bodyPr>
          <a:lstStyle/>
          <a:p>
            <a:pPr algn="l"/>
            <a:r>
              <a:rPr lang="zh-CN" altLang="en-US" sz="3300" b="1" dirty="0">
                <a:solidFill>
                  <a:srgbClr val="C00000"/>
                </a:solidFill>
                <a:sym typeface="微软雅黑" panose="020B0503020204020204" pitchFamily="34" charset="-122"/>
              </a:rPr>
              <a:t>总部企业发展</a:t>
            </a:r>
            <a:r>
              <a:rPr lang="zh-CN" altLang="en-US" sz="3300" b="1" dirty="0">
                <a:solidFill>
                  <a:schemeClr val="tx1"/>
                </a:solidFill>
                <a:sym typeface="微软雅黑" panose="020B0503020204020204" pitchFamily="34" charset="-122"/>
              </a:rPr>
              <a:t>相关政策</a:t>
            </a:r>
            <a:endParaRPr lang="zh-CN" altLang="en-US" sz="3300" b="1" dirty="0">
              <a:solidFill>
                <a:schemeClr val="tx1"/>
              </a:solidFill>
              <a:sym typeface="微软雅黑" panose="020B0503020204020204" pitchFamily="34" charset="-122"/>
            </a:endParaRPr>
          </a:p>
        </p:txBody>
      </p:sp>
      <p:sp>
        <p:nvSpPr>
          <p:cNvPr id="3" name="PA-矩形 8"/>
          <p:cNvSpPr/>
          <p:nvPr>
            <p:custDataLst>
              <p:tags r:id="rId1"/>
            </p:custDataLst>
          </p:nvPr>
        </p:nvSpPr>
        <p:spPr>
          <a:xfrm>
            <a:off x="1389698" y="3780473"/>
            <a:ext cx="3323273"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i="1" spc="300" dirty="0">
                <a:solidFill>
                  <a:schemeClr val="tx1"/>
                </a:solidFill>
                <a:ea typeface="+mn-lt"/>
              </a:rPr>
              <a:t>深圳市产业发展政策</a:t>
            </a:r>
            <a:endParaRPr lang="zh-CN" altLang="en-US" sz="2400" b="1" i="1" spc="300" dirty="0">
              <a:solidFill>
                <a:schemeClr val="tx1"/>
              </a:solidFill>
              <a:ea typeface="+mn-lt"/>
            </a:endParaRPr>
          </a:p>
        </p:txBody>
      </p:sp>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635"/>
            <a:ext cx="996950" cy="6866890"/>
            <a:chOff x="131337" y="-880892"/>
            <a:chExt cx="1183803" cy="3010565"/>
          </a:xfrm>
          <a:gradFill>
            <a:gsLst>
              <a:gs pos="0">
                <a:srgbClr val="E30000"/>
              </a:gs>
              <a:gs pos="100000">
                <a:srgbClr val="760303"/>
              </a:gs>
            </a:gsLst>
            <a:lin ang="5400000" scaled="0"/>
          </a:gradFill>
        </p:grpSpPr>
        <p:sp>
          <p:nvSpPr>
            <p:cNvPr id="16" name="矩形 15"/>
            <p:cNvSpPr/>
            <p:nvPr/>
          </p:nvSpPr>
          <p:spPr>
            <a:xfrm>
              <a:off x="131337" y="-880892"/>
              <a:ext cx="1183803" cy="3010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6134"/>
            </a:xfrm>
            <a:prstGeom prst="rect">
              <a:avLst/>
            </a:prstGeom>
            <a:grp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二</a:t>
              </a:r>
              <a:endParaRPr lang="zh-CN" altLang="en-US" sz="4500" b="1" dirty="0">
                <a:solidFill>
                  <a:schemeClr val="bg1"/>
                </a:solidFill>
                <a:latin typeface="+mn-lt"/>
                <a:ea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62501" y="11906"/>
            <a:ext cx="36118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总部企业发展相关政策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25" name="矩形 24"/>
          <p:cNvSpPr/>
          <p:nvPr/>
        </p:nvSpPr>
        <p:spPr>
          <a:xfrm>
            <a:off x="2310159" y="2646998"/>
            <a:ext cx="7842409" cy="397032"/>
          </a:xfrm>
          <a:prstGeom prst="rect">
            <a:avLst/>
          </a:prstGeom>
        </p:spPr>
        <p:txBody>
          <a:bodyPr wrap="square">
            <a:spAutoFit/>
          </a:bodyPr>
          <a:lstStyle/>
          <a:p>
            <a:pPr>
              <a:lnSpc>
                <a:spcPct val="11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最高不超过2000万元。</a:t>
            </a:r>
            <a:endParaRPr lang="en-US" altLang="zh-CN" b="1" dirty="0">
              <a:solidFill>
                <a:srgbClr val="FF0000"/>
              </a:solidFill>
              <a:latin typeface="微软雅黑" panose="020B0503020204020204" pitchFamily="34" charset="-122"/>
              <a:ea typeface="微软雅黑" panose="020B0503020204020204" pitchFamily="34" charset="-122"/>
              <a:sym typeface="+mn-ea"/>
            </a:endParaRPr>
          </a:p>
        </p:txBody>
      </p:sp>
      <p:sp>
        <p:nvSpPr>
          <p:cNvPr id="26" name="文本框 25"/>
          <p:cNvSpPr txBox="1"/>
          <p:nvPr/>
        </p:nvSpPr>
        <p:spPr>
          <a:xfrm>
            <a:off x="3251195" y="4119988"/>
            <a:ext cx="3002756"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购置总部自用办公用房</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5" name="文本框 84"/>
          <p:cNvSpPr txBox="1"/>
          <p:nvPr/>
        </p:nvSpPr>
        <p:spPr>
          <a:xfrm>
            <a:off x="2043179" y="1331119"/>
            <a:ext cx="3002756"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新引进总部企业</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6" name="矩形 85"/>
          <p:cNvSpPr/>
          <p:nvPr/>
        </p:nvSpPr>
        <p:spPr>
          <a:xfrm>
            <a:off x="1974748" y="1744980"/>
            <a:ext cx="7842409" cy="417358"/>
          </a:xfrm>
          <a:prstGeom prst="rect">
            <a:avLst/>
          </a:prstGeom>
        </p:spPr>
        <p:txBody>
          <a:bodyPr wrap="square">
            <a:spAutoFit/>
          </a:bodyPr>
          <a:lstStyle/>
          <a:p>
            <a:pPr>
              <a:lnSpc>
                <a:spcPct val="130000"/>
              </a:lnSpc>
            </a:pPr>
            <a:r>
              <a:rPr lang="zh-CN" altLang="en-US" b="1">
                <a:solidFill>
                  <a:schemeClr val="accent2"/>
                </a:solidFill>
                <a:latin typeface="微软雅黑" panose="020B0503020204020204" pitchFamily="34" charset="-122"/>
                <a:ea typeface="微软雅黑" panose="020B0503020204020204" pitchFamily="34" charset="-122"/>
                <a:sym typeface="+mn-ea"/>
              </a:rPr>
              <a:t>给予落户奖励1000万元。</a:t>
            </a:r>
            <a:endParaRPr lang="zh-CN" altLang="en-US" b="1" dirty="0" smtClean="0">
              <a:solidFill>
                <a:schemeClr val="accent2"/>
              </a:solidFill>
              <a:latin typeface="微软雅黑" panose="020B0503020204020204" pitchFamily="34" charset="-122"/>
              <a:ea typeface="微软雅黑" panose="020B0503020204020204" pitchFamily="34" charset="-122"/>
              <a:sym typeface="+mn-ea"/>
            </a:endParaRPr>
          </a:p>
        </p:txBody>
      </p:sp>
      <p:cxnSp>
        <p:nvCxnSpPr>
          <p:cNvPr id="30" name="直接连接符 29"/>
          <p:cNvCxnSpPr/>
          <p:nvPr>
            <p:custDataLst>
              <p:tags r:id="rId1"/>
            </p:custDataLst>
          </p:nvPr>
        </p:nvCxnSpPr>
        <p:spPr>
          <a:xfrm>
            <a:off x="2055086" y="1739741"/>
            <a:ext cx="3600000" cy="5169"/>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209067" y="4495749"/>
            <a:ext cx="7842409" cy="417358"/>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最高不超过5000万元。</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3690011" y="5396338"/>
            <a:ext cx="7989570" cy="417358"/>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不超过150万元。</a:t>
            </a:r>
            <a:endParaRPr lang="en-US" alt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2393245" y="2275999"/>
            <a:ext cx="3002756"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总部企业贡献奖</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38" name="直接连接符 37"/>
          <p:cNvCxnSpPr/>
          <p:nvPr>
            <p:custDataLst>
              <p:tags r:id="rId2"/>
            </p:custDataLst>
          </p:nvPr>
        </p:nvCxnSpPr>
        <p:spPr>
          <a:xfrm>
            <a:off x="2405152" y="2646521"/>
            <a:ext cx="3600000" cy="21178"/>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3"/>
            </p:custDataLst>
          </p:nvPr>
        </p:nvCxnSpPr>
        <p:spPr>
          <a:xfrm>
            <a:off x="3205952" y="4496701"/>
            <a:ext cx="360000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741813" y="5017243"/>
            <a:ext cx="3002756"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突出贡献人员</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1" name="直接连接符 50"/>
          <p:cNvCxnSpPr/>
          <p:nvPr>
            <p:custDataLst>
              <p:tags r:id="rId4"/>
            </p:custDataLst>
          </p:nvPr>
        </p:nvCxnSpPr>
        <p:spPr>
          <a:xfrm>
            <a:off x="3696570" y="5393956"/>
            <a:ext cx="360000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5"/>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8" name="文本框 17"/>
          <p:cNvSpPr txBox="1"/>
          <p:nvPr>
            <p:custDataLst>
              <p:tags r:id="rId6"/>
            </p:custDataLst>
          </p:nvPr>
        </p:nvSpPr>
        <p:spPr>
          <a:xfrm rot="16200000">
            <a:off x="1549308" y="159766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7"/>
            </p:custDataLst>
          </p:nvPr>
        </p:nvSpPr>
        <p:spPr>
          <a:xfrm rot="16200000">
            <a:off x="2027327" y="244078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8"/>
            </p:custDataLst>
          </p:nvPr>
        </p:nvSpPr>
        <p:spPr>
          <a:xfrm rot="16200000">
            <a:off x="2393560" y="337327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9"/>
            </p:custDataLst>
          </p:nvPr>
        </p:nvSpPr>
        <p:spPr>
          <a:xfrm rot="16200000">
            <a:off x="3345891" y="5085823"/>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nvSpPr>
        <p:spPr>
          <a:xfrm>
            <a:off x="2791070" y="3210243"/>
            <a:ext cx="3002756"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租用总部自用办公用房</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 name="矩形 7"/>
          <p:cNvSpPr/>
          <p:nvPr/>
        </p:nvSpPr>
        <p:spPr>
          <a:xfrm>
            <a:off x="2748942" y="3586004"/>
            <a:ext cx="7842409" cy="417358"/>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不超过150万元。</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2" name="直接连接符 11"/>
          <p:cNvCxnSpPr/>
          <p:nvPr>
            <p:custDataLst>
              <p:tags r:id="rId10"/>
            </p:custDataLst>
          </p:nvPr>
        </p:nvCxnSpPr>
        <p:spPr>
          <a:xfrm>
            <a:off x="2745827" y="3586956"/>
            <a:ext cx="360000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1"/>
            </p:custDataLst>
          </p:nvPr>
        </p:nvSpPr>
        <p:spPr>
          <a:xfrm rot="16200000">
            <a:off x="2833365" y="427413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04</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651" y="3018473"/>
            <a:ext cx="7257098" cy="598805"/>
          </a:xfrm>
          <a:prstGeom prst="rect">
            <a:avLst/>
          </a:prstGeom>
          <a:noFill/>
        </p:spPr>
        <p:txBody>
          <a:bodyPr wrap="square" rtlCol="0">
            <a:spAutoFit/>
          </a:bodyPr>
          <a:lstStyle/>
          <a:p>
            <a:pPr algn="l"/>
            <a:r>
              <a:rPr lang="zh-CN" altLang="en-US" sz="3300" b="1" dirty="0">
                <a:solidFill>
                  <a:srgbClr val="C00000"/>
                </a:solidFill>
                <a:sym typeface="微软雅黑" panose="020B0503020204020204" pitchFamily="34" charset="-122"/>
              </a:rPr>
              <a:t>外贸企业发展</a:t>
            </a:r>
            <a:r>
              <a:rPr lang="zh-CN" altLang="en-US" sz="3300" b="1" dirty="0">
                <a:solidFill>
                  <a:schemeClr val="tx1"/>
                </a:solidFill>
                <a:sym typeface="微软雅黑" panose="020B0503020204020204" pitchFamily="34" charset="-122"/>
              </a:rPr>
              <a:t>相关政策</a:t>
            </a:r>
            <a:endParaRPr lang="zh-CN" altLang="en-US" sz="3300" b="1" dirty="0">
              <a:solidFill>
                <a:schemeClr val="tx1"/>
              </a:solidFill>
              <a:sym typeface="微软雅黑" panose="020B0503020204020204" pitchFamily="34" charset="-122"/>
            </a:endParaRPr>
          </a:p>
        </p:txBody>
      </p:sp>
      <p:sp>
        <p:nvSpPr>
          <p:cNvPr id="3" name="PA-矩形 8"/>
          <p:cNvSpPr/>
          <p:nvPr>
            <p:custDataLst>
              <p:tags r:id="rId1"/>
            </p:custDataLst>
          </p:nvPr>
        </p:nvSpPr>
        <p:spPr>
          <a:xfrm>
            <a:off x="1389698" y="3780473"/>
            <a:ext cx="3323273"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i="1" spc="300" dirty="0">
                <a:solidFill>
                  <a:schemeClr val="tx1"/>
                </a:solidFill>
                <a:ea typeface="+mn-lt"/>
              </a:rPr>
              <a:t>深圳市产业发展政策</a:t>
            </a:r>
            <a:endParaRPr lang="zh-CN" altLang="en-US" sz="2400" b="1" i="1" spc="300" dirty="0">
              <a:solidFill>
                <a:schemeClr val="tx1"/>
              </a:solidFill>
              <a:ea typeface="+mn-lt"/>
            </a:endParaRPr>
          </a:p>
        </p:txBody>
      </p:sp>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635"/>
            <a:ext cx="996950" cy="6866890"/>
            <a:chOff x="131337" y="-880892"/>
            <a:chExt cx="1183803" cy="3010565"/>
          </a:xfrm>
          <a:gradFill>
            <a:gsLst>
              <a:gs pos="0">
                <a:srgbClr val="E30000"/>
              </a:gs>
              <a:gs pos="100000">
                <a:srgbClr val="760303"/>
              </a:gs>
            </a:gsLst>
            <a:lin ang="5400000" scaled="0"/>
          </a:gradFill>
        </p:grpSpPr>
        <p:sp>
          <p:nvSpPr>
            <p:cNvPr id="16" name="矩形 15"/>
            <p:cNvSpPr/>
            <p:nvPr/>
          </p:nvSpPr>
          <p:spPr>
            <a:xfrm>
              <a:off x="131337" y="-880892"/>
              <a:ext cx="1183803" cy="3010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6134"/>
            </a:xfrm>
            <a:prstGeom prst="rect">
              <a:avLst/>
            </a:prstGeom>
            <a:grp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二</a:t>
              </a:r>
              <a:endParaRPr lang="zh-CN" altLang="en-US" sz="4500" b="1" dirty="0">
                <a:solidFill>
                  <a:schemeClr val="bg1"/>
                </a:solidFill>
                <a:latin typeface="+mn-lt"/>
                <a:ea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62501" y="11906"/>
            <a:ext cx="36118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外贸企业发展相关政策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25" name="矩形 24"/>
          <p:cNvSpPr/>
          <p:nvPr/>
        </p:nvSpPr>
        <p:spPr>
          <a:xfrm>
            <a:off x="867251" y="2475548"/>
            <a:ext cx="7842409" cy="397032"/>
          </a:xfrm>
          <a:prstGeom prst="rect">
            <a:avLst/>
          </a:prstGeom>
        </p:spPr>
        <p:txBody>
          <a:bodyPr wrap="square">
            <a:spAutoFit/>
          </a:bodyPr>
          <a:lstStyle/>
          <a:p>
            <a:pPr>
              <a:lnSpc>
                <a:spcPct val="110000"/>
              </a:lnSpc>
            </a:pPr>
            <a:r>
              <a:rPr lang="zh-CN" altLang="en-US" b="1">
                <a:solidFill>
                  <a:schemeClr val="tx1"/>
                </a:solidFill>
                <a:latin typeface="微软雅黑" panose="020B0503020204020204" pitchFamily="34" charset="-122"/>
                <a:ea typeface="微软雅黑" panose="020B0503020204020204" pitchFamily="34" charset="-122"/>
                <a:sym typeface="+mn-ea"/>
              </a:rPr>
              <a:t>按照</a:t>
            </a:r>
            <a:r>
              <a:rPr lang="zh-CN" altLang="en-US" b="1">
                <a:solidFill>
                  <a:schemeClr val="accent2"/>
                </a:solidFill>
                <a:latin typeface="微软雅黑" panose="020B0503020204020204" pitchFamily="34" charset="-122"/>
                <a:ea typeface="微软雅黑" panose="020B0503020204020204" pitchFamily="34" charset="-122"/>
                <a:sym typeface="+mn-ea"/>
              </a:rPr>
              <a:t>不超过1%</a:t>
            </a:r>
            <a:r>
              <a:rPr lang="zh-CN" altLang="en-US" b="1">
                <a:solidFill>
                  <a:schemeClr val="tx1"/>
                </a:solidFill>
                <a:latin typeface="微软雅黑" panose="020B0503020204020204" pitchFamily="34" charset="-122"/>
                <a:ea typeface="微软雅黑" panose="020B0503020204020204" pitchFamily="34" charset="-122"/>
                <a:sym typeface="+mn-ea"/>
              </a:rPr>
              <a:t>的利率水平给予贴息支持。</a:t>
            </a:r>
            <a:endParaRPr lang="zh-CN" altLang="en-US" b="1">
              <a:solidFill>
                <a:schemeClr val="tx1"/>
              </a:solidFill>
              <a:latin typeface="微软雅黑" panose="020B0503020204020204" pitchFamily="34" charset="-122"/>
              <a:ea typeface="微软雅黑" panose="020B0503020204020204" pitchFamily="34" charset="-122"/>
              <a:sym typeface="+mn-ea"/>
            </a:endParaRPr>
          </a:p>
        </p:txBody>
      </p:sp>
      <p:sp>
        <p:nvSpPr>
          <p:cNvPr id="26" name="文本框 25"/>
          <p:cNvSpPr txBox="1"/>
          <p:nvPr/>
        </p:nvSpPr>
        <p:spPr>
          <a:xfrm>
            <a:off x="926306" y="3774758"/>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技术出口贴息</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5" name="文本框 84"/>
          <p:cNvSpPr txBox="1"/>
          <p:nvPr/>
        </p:nvSpPr>
        <p:spPr>
          <a:xfrm>
            <a:off x="935990" y="1159510"/>
            <a:ext cx="4262120"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服务贸易（服务外包）公共服务平台</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6" name="矩形 85"/>
          <p:cNvSpPr/>
          <p:nvPr/>
        </p:nvSpPr>
        <p:spPr>
          <a:xfrm>
            <a:off x="917734" y="1573530"/>
            <a:ext cx="7842409"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给予不超过150万元</a:t>
            </a:r>
            <a:r>
              <a:rPr lang="zh-CN" altLang="en-US" b="1" dirty="0">
                <a:solidFill>
                  <a:schemeClr val="tx1"/>
                </a:solidFill>
                <a:latin typeface="微软雅黑" panose="020B0503020204020204" pitchFamily="34" charset="-122"/>
                <a:ea typeface="微软雅黑" panose="020B0503020204020204" pitchFamily="34" charset="-122"/>
                <a:sym typeface="+mn-ea"/>
              </a:rPr>
              <a:t>的建设费支持；</a:t>
            </a:r>
            <a:r>
              <a:rPr lang="zh-CN" altLang="en-US" b="1" dirty="0">
                <a:solidFill>
                  <a:schemeClr val="accent2"/>
                </a:solidFill>
                <a:latin typeface="微软雅黑" panose="020B0503020204020204" pitchFamily="34" charset="-122"/>
                <a:ea typeface="微软雅黑" panose="020B0503020204020204" pitchFamily="34" charset="-122"/>
                <a:sym typeface="+mn-ea"/>
              </a:rPr>
              <a:t>给予不超过50万元</a:t>
            </a:r>
            <a:r>
              <a:rPr lang="zh-CN" altLang="en-US" b="1" dirty="0">
                <a:solidFill>
                  <a:schemeClr val="tx1"/>
                </a:solidFill>
                <a:latin typeface="微软雅黑" panose="020B0503020204020204" pitchFamily="34" charset="-122"/>
                <a:ea typeface="微软雅黑" panose="020B0503020204020204" pitchFamily="34" charset="-122"/>
                <a:sym typeface="+mn-ea"/>
              </a:rPr>
              <a:t>的运营费支持。</a:t>
            </a:r>
            <a:endParaRPr lang="zh-CN" altLang="en-US" b="1" dirty="0" smtClean="0">
              <a:solidFill>
                <a:schemeClr val="tx1"/>
              </a:solidFill>
              <a:latin typeface="微软雅黑" panose="020B0503020204020204" pitchFamily="34" charset="-122"/>
              <a:ea typeface="微软雅黑" panose="020B0503020204020204" pitchFamily="34" charset="-122"/>
              <a:sym typeface="+mn-ea"/>
            </a:endParaRPr>
          </a:p>
        </p:txBody>
      </p:sp>
      <p:cxnSp>
        <p:nvCxnSpPr>
          <p:cNvPr id="30" name="直接连接符 29"/>
          <p:cNvCxnSpPr/>
          <p:nvPr>
            <p:custDataLst>
              <p:tags r:id="rId1"/>
            </p:custDataLst>
          </p:nvPr>
        </p:nvCxnSpPr>
        <p:spPr>
          <a:xfrm>
            <a:off x="947738" y="156829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917734" y="4150519"/>
            <a:ext cx="7842409"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按照人民币贷款基准利率</a:t>
            </a:r>
            <a:r>
              <a:rPr lang="zh-CN" b="1" dirty="0">
                <a:solidFill>
                  <a:schemeClr val="tx1"/>
                </a:solidFill>
                <a:latin typeface="微软雅黑" panose="020B0503020204020204" pitchFamily="34" charset="-122"/>
                <a:ea typeface="微软雅黑" panose="020B0503020204020204" pitchFamily="34" charset="-122"/>
                <a:sym typeface="+mn-ea"/>
              </a:rPr>
              <a:t>给予贴息支持。</a:t>
            </a:r>
            <a:endParaRPr lang="zh-CN" b="1" dirty="0">
              <a:solidFill>
                <a:schemeClr val="tx1"/>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57885" y="5091430"/>
            <a:ext cx="8276590" cy="1374735"/>
          </a:xfrm>
          <a:prstGeom prst="rect">
            <a:avLst/>
          </a:prstGeom>
        </p:spPr>
        <p:txBody>
          <a:bodyPr wrap="square">
            <a:spAutoFit/>
          </a:bodyPr>
          <a:lstStyle/>
          <a:p>
            <a:pPr indent="0" fontAlgn="auto">
              <a:lnSpc>
                <a:spcPts val="2500"/>
              </a:lnSpc>
            </a:pPr>
            <a:r>
              <a:rPr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取得国际通行的资质认证</a:t>
            </a:r>
            <a:r>
              <a:rPr 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总额不超过50万元</a:t>
            </a:r>
            <a:r>
              <a:rPr 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2500"/>
              </a:lnSpc>
            </a:pPr>
            <a:r>
              <a:rPr b="1" dirty="0" err="1">
                <a:latin typeface="微软雅黑" panose="020B0503020204020204" pitchFamily="34" charset="-122"/>
                <a:ea typeface="微软雅黑" panose="020B0503020204020204" pitchFamily="34" charset="-122"/>
                <a:cs typeface="微软雅黑" panose="020B0503020204020204" pitchFamily="34" charset="-122"/>
                <a:sym typeface="+mn-ea"/>
              </a:rPr>
              <a:t>服务外包人才培训</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每人支持标准不超过4500元；</a:t>
            </a:r>
            <a:endParaRPr b="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500"/>
              </a:lnSpc>
            </a:pPr>
            <a:r>
              <a:rPr b="1" dirty="0" err="1">
                <a:latin typeface="微软雅黑" panose="020B0503020204020204" pitchFamily="34" charset="-122"/>
                <a:ea typeface="微软雅黑" panose="020B0503020204020204" pitchFamily="34" charset="-122"/>
                <a:cs typeface="微软雅黑" panose="020B0503020204020204" pitchFamily="34" charset="-122"/>
                <a:sym typeface="+mn-ea"/>
              </a:rPr>
              <a:t>提升研发创新水平</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总额不超过100万元</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研发人员费用不超过50万元</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b="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500"/>
              </a:lnSpc>
            </a:pPr>
            <a:r>
              <a:rPr b="1" dirty="0" err="1">
                <a:latin typeface="微软雅黑" panose="020B0503020204020204" pitchFamily="34" charset="-122"/>
                <a:ea typeface="微软雅黑" panose="020B0503020204020204" pitchFamily="34" charset="-122"/>
                <a:cs typeface="微软雅黑" panose="020B0503020204020204" pitchFamily="34" charset="-122"/>
                <a:sym typeface="+mn-ea"/>
              </a:rPr>
              <a:t>离岸服务外包业务增量贴息</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dirty="0" err="1">
                <a:latin typeface="微软雅黑" panose="020B0503020204020204" pitchFamily="34" charset="-122"/>
                <a:ea typeface="微软雅黑" panose="020B0503020204020204" pitchFamily="34" charset="-122"/>
                <a:cs typeface="微软雅黑" panose="020B0503020204020204" pitchFamily="34" charset="-122"/>
                <a:sym typeface="+mn-ea"/>
              </a:rPr>
              <a:t>按照人民币贷款基准利率给予贴息支持</a:t>
            </a:r>
            <a:r>
              <a:rPr dirty="0">
                <a:ea typeface="宋体" panose="02010600030101010101" pitchFamily="2" charset="-122"/>
                <a:sym typeface="+mn-ea"/>
              </a:rPr>
              <a:t>。</a:t>
            </a:r>
            <a:endParaRPr lang="en-US" altLang="zh-CN" b="1" dirty="0">
              <a:solidFill>
                <a:schemeClr val="accent2"/>
              </a:solidFill>
              <a:latin typeface="微软雅黑" panose="020B0503020204020204" pitchFamily="34" charset="-122"/>
              <a:ea typeface="宋体" panose="02010600030101010101" pitchFamily="2" charset="-122"/>
              <a:sym typeface="+mn-ea"/>
            </a:endParaRPr>
          </a:p>
        </p:txBody>
      </p:sp>
      <p:sp>
        <p:nvSpPr>
          <p:cNvPr id="37" name="文本框 36"/>
          <p:cNvSpPr txBox="1"/>
          <p:nvPr/>
        </p:nvSpPr>
        <p:spPr>
          <a:xfrm>
            <a:off x="916781" y="210454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新兴服务出口贴息</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38" name="直接连接符 37"/>
          <p:cNvCxnSpPr/>
          <p:nvPr>
            <p:custDataLst>
              <p:tags r:id="rId2"/>
            </p:custDataLst>
          </p:nvPr>
        </p:nvCxnSpPr>
        <p:spPr>
          <a:xfrm>
            <a:off x="928688" y="247507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3"/>
            </p:custDataLst>
          </p:nvPr>
        </p:nvCxnSpPr>
        <p:spPr>
          <a:xfrm>
            <a:off x="881063" y="415147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926306" y="4712018"/>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承接国际服务外包业务</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1" name="直接连接符 50"/>
          <p:cNvCxnSpPr/>
          <p:nvPr>
            <p:custDataLst>
              <p:tags r:id="rId4"/>
            </p:custDataLst>
          </p:nvPr>
        </p:nvCxnSpPr>
        <p:spPr>
          <a:xfrm>
            <a:off x="881063" y="5079206"/>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5"/>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8" name="文本框 17"/>
          <p:cNvSpPr txBox="1"/>
          <p:nvPr>
            <p:custDataLst>
              <p:tags r:id="rId6"/>
            </p:custDataLst>
          </p:nvPr>
        </p:nvSpPr>
        <p:spPr>
          <a:xfrm rot="16200000">
            <a:off x="441960" y="142621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7"/>
            </p:custDataLst>
          </p:nvPr>
        </p:nvSpPr>
        <p:spPr>
          <a:xfrm rot="16200000">
            <a:off x="550863" y="226933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8"/>
            </p:custDataLst>
          </p:nvPr>
        </p:nvSpPr>
        <p:spPr>
          <a:xfrm rot="16200000">
            <a:off x="530066" y="312753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9"/>
            </p:custDataLst>
          </p:nvPr>
        </p:nvSpPr>
        <p:spPr>
          <a:xfrm rot="16200000">
            <a:off x="530384" y="5058093"/>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nvSpPr>
        <p:spPr>
          <a:xfrm>
            <a:off x="927576" y="2964498"/>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重点服务进口贴息</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 name="矩形 7"/>
          <p:cNvSpPr/>
          <p:nvPr/>
        </p:nvSpPr>
        <p:spPr>
          <a:xfrm>
            <a:off x="919004" y="3340259"/>
            <a:ext cx="7842409"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按照人民币贷款基准利率</a:t>
            </a:r>
            <a:r>
              <a:rPr lang="zh-CN" b="1" dirty="0">
                <a:solidFill>
                  <a:schemeClr val="tx1"/>
                </a:solidFill>
                <a:latin typeface="微软雅黑" panose="020B0503020204020204" pitchFamily="34" charset="-122"/>
                <a:ea typeface="微软雅黑" panose="020B0503020204020204" pitchFamily="34" charset="-122"/>
                <a:sym typeface="+mn-ea"/>
              </a:rPr>
              <a:t>给予贴息支持。</a:t>
            </a:r>
            <a:endParaRPr lang="zh-CN" b="1" dirty="0">
              <a:solidFill>
                <a:schemeClr val="tx1"/>
              </a:solidFill>
              <a:latin typeface="微软雅黑" panose="020B0503020204020204" pitchFamily="34" charset="-122"/>
              <a:ea typeface="微软雅黑" panose="020B0503020204020204" pitchFamily="34" charset="-122"/>
              <a:sym typeface="+mn-ea"/>
            </a:endParaRPr>
          </a:p>
        </p:txBody>
      </p:sp>
      <p:cxnSp>
        <p:nvCxnSpPr>
          <p:cNvPr id="12" name="直接连接符 11"/>
          <p:cNvCxnSpPr/>
          <p:nvPr>
            <p:custDataLst>
              <p:tags r:id="rId10"/>
            </p:custDataLst>
          </p:nvPr>
        </p:nvCxnSpPr>
        <p:spPr>
          <a:xfrm>
            <a:off x="882333" y="334121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1"/>
            </p:custDataLst>
          </p:nvPr>
        </p:nvSpPr>
        <p:spPr>
          <a:xfrm rot="16200000">
            <a:off x="508476" y="392890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09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4" name="文本框 13"/>
          <p:cNvSpPr txBox="1"/>
          <p:nvPr>
            <p:custDataLst>
              <p:tags r:id="rId12"/>
            </p:custDataLst>
          </p:nvPr>
        </p:nvSpPr>
        <p:spPr>
          <a:xfrm rot="16200000">
            <a:off x="531971" y="532336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5" name="文本框 14"/>
          <p:cNvSpPr txBox="1"/>
          <p:nvPr>
            <p:custDataLst>
              <p:tags r:id="rId13"/>
            </p:custDataLst>
          </p:nvPr>
        </p:nvSpPr>
        <p:spPr>
          <a:xfrm rot="16200000">
            <a:off x="524034" y="5804853"/>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6" name="文本框 15"/>
          <p:cNvSpPr txBox="1"/>
          <p:nvPr>
            <p:custDataLst>
              <p:tags r:id="rId14"/>
            </p:custDataLst>
          </p:nvPr>
        </p:nvSpPr>
        <p:spPr>
          <a:xfrm rot="16200000">
            <a:off x="675005" y="5444490"/>
            <a:ext cx="290830"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12</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651" y="3018473"/>
            <a:ext cx="7257098" cy="598805"/>
          </a:xfrm>
          <a:prstGeom prst="rect">
            <a:avLst/>
          </a:prstGeom>
          <a:noFill/>
        </p:spPr>
        <p:txBody>
          <a:bodyPr wrap="square" rtlCol="0">
            <a:spAutoFit/>
          </a:bodyPr>
          <a:lstStyle/>
          <a:p>
            <a:pPr algn="l"/>
            <a:r>
              <a:rPr lang="zh-CN" altLang="en-US" sz="3300" b="1" dirty="0">
                <a:solidFill>
                  <a:srgbClr val="C00000"/>
                </a:solidFill>
                <a:sym typeface="微软雅黑" panose="020B0503020204020204" pitchFamily="34" charset="-122"/>
              </a:rPr>
              <a:t>先进制造业发展</a:t>
            </a:r>
            <a:r>
              <a:rPr lang="zh-CN" altLang="en-US" sz="3300" b="1" dirty="0">
                <a:solidFill>
                  <a:schemeClr val="tx1"/>
                </a:solidFill>
                <a:sym typeface="微软雅黑" panose="020B0503020204020204" pitchFamily="34" charset="-122"/>
              </a:rPr>
              <a:t>相关政策</a:t>
            </a:r>
            <a:endParaRPr lang="zh-CN" altLang="en-US" sz="3300" b="1" dirty="0">
              <a:solidFill>
                <a:schemeClr val="tx1"/>
              </a:solidFill>
              <a:sym typeface="微软雅黑" panose="020B0503020204020204" pitchFamily="34" charset="-122"/>
            </a:endParaRPr>
          </a:p>
        </p:txBody>
      </p:sp>
      <p:sp>
        <p:nvSpPr>
          <p:cNvPr id="3" name="PA-矩形 8"/>
          <p:cNvSpPr/>
          <p:nvPr>
            <p:custDataLst>
              <p:tags r:id="rId1"/>
            </p:custDataLst>
          </p:nvPr>
        </p:nvSpPr>
        <p:spPr>
          <a:xfrm>
            <a:off x="1389698" y="3780473"/>
            <a:ext cx="3323273"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i="1" spc="300" dirty="0">
                <a:solidFill>
                  <a:schemeClr val="tx1"/>
                </a:solidFill>
                <a:ea typeface="+mn-lt"/>
              </a:rPr>
              <a:t>深圳市产业发展政策</a:t>
            </a:r>
            <a:endParaRPr lang="zh-CN" altLang="en-US" sz="2400" b="1" i="1" spc="300" dirty="0">
              <a:solidFill>
                <a:schemeClr val="tx1"/>
              </a:solidFill>
              <a:ea typeface="+mn-lt"/>
            </a:endParaRPr>
          </a:p>
        </p:txBody>
      </p:sp>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635"/>
            <a:ext cx="996950" cy="6866890"/>
            <a:chOff x="131337" y="-880892"/>
            <a:chExt cx="1183803" cy="3010565"/>
          </a:xfrm>
          <a:gradFill>
            <a:gsLst>
              <a:gs pos="0">
                <a:srgbClr val="E30000"/>
              </a:gs>
              <a:gs pos="100000">
                <a:srgbClr val="760303"/>
              </a:gs>
            </a:gsLst>
            <a:lin ang="5400000" scaled="0"/>
          </a:gradFill>
        </p:grpSpPr>
        <p:sp>
          <p:nvSpPr>
            <p:cNvPr id="16" name="矩形 15"/>
            <p:cNvSpPr/>
            <p:nvPr/>
          </p:nvSpPr>
          <p:spPr>
            <a:xfrm>
              <a:off x="131337" y="-880892"/>
              <a:ext cx="1183803" cy="3010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6134"/>
            </a:xfrm>
            <a:prstGeom prst="rect">
              <a:avLst/>
            </a:prstGeom>
            <a:grp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二</a:t>
              </a:r>
              <a:endParaRPr lang="zh-CN" altLang="en-US" sz="4500" b="1" dirty="0">
                <a:solidFill>
                  <a:schemeClr val="bg1"/>
                </a:solidFill>
                <a:latin typeface="+mn-lt"/>
                <a:ea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28211" y="11906"/>
            <a:ext cx="39547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先进制造业发展相关政策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25" name="矩形 24"/>
          <p:cNvSpPr/>
          <p:nvPr/>
        </p:nvSpPr>
        <p:spPr>
          <a:xfrm>
            <a:off x="867251" y="2646998"/>
            <a:ext cx="7842409" cy="1309370"/>
          </a:xfrm>
          <a:prstGeom prst="rect">
            <a:avLst/>
          </a:prstGeom>
        </p:spPr>
        <p:txBody>
          <a:bodyPr wrap="square">
            <a:spAutoFit/>
          </a:bodyPr>
          <a:lstStyle/>
          <a:p>
            <a:pPr>
              <a:lnSpc>
                <a:spcPct val="110000"/>
              </a:lnSpc>
            </a:pPr>
            <a:r>
              <a:rPr lang="en-US" altLang="zh-CN" dirty="0">
                <a:solidFill>
                  <a:schemeClr val="tx1"/>
                </a:solidFill>
                <a:latin typeface="微软雅黑" panose="020B0503020204020204" pitchFamily="34" charset="-122"/>
                <a:ea typeface="微软雅黑" panose="020B0503020204020204" pitchFamily="34" charset="-122"/>
                <a:sym typeface="+mn-ea"/>
              </a:rPr>
              <a:t>企业信息化建设类项目，</a:t>
            </a:r>
            <a:r>
              <a:rPr lang="en-US" altLang="zh-CN" b="1" dirty="0">
                <a:solidFill>
                  <a:schemeClr val="accent2"/>
                </a:solidFill>
                <a:latin typeface="微软雅黑" panose="020B0503020204020204" pitchFamily="34" charset="-122"/>
                <a:ea typeface="微软雅黑" panose="020B0503020204020204" pitchFamily="34" charset="-122"/>
                <a:sym typeface="+mn-ea"/>
              </a:rPr>
              <a:t>不超过200万元。</a:t>
            </a:r>
            <a:endParaRPr lang="en-US" altLang="zh-CN" b="1" dirty="0">
              <a:solidFill>
                <a:schemeClr val="accent2"/>
              </a:solidFill>
              <a:latin typeface="微软雅黑" panose="020B0503020204020204" pitchFamily="34" charset="-122"/>
              <a:ea typeface="微软雅黑" panose="020B0503020204020204" pitchFamily="34" charset="-122"/>
              <a:sym typeface="+mn-ea"/>
            </a:endParaRPr>
          </a:p>
          <a:p>
            <a:pPr>
              <a:lnSpc>
                <a:spcPct val="110000"/>
              </a:lnSpc>
            </a:pPr>
            <a:r>
              <a:rPr lang="en-US" altLang="zh-CN" dirty="0">
                <a:latin typeface="微软雅黑" panose="020B0503020204020204" pitchFamily="34" charset="-122"/>
                <a:ea typeface="微软雅黑" panose="020B0503020204020204" pitchFamily="34" charset="-122"/>
                <a:sym typeface="+mn-ea"/>
              </a:rPr>
              <a:t>信息化公共服务平台类支持，</a:t>
            </a:r>
            <a:r>
              <a:rPr lang="en-US" altLang="zh-CN" b="1" dirty="0">
                <a:solidFill>
                  <a:schemeClr val="accent2"/>
                </a:solidFill>
                <a:latin typeface="微软雅黑" panose="020B0503020204020204" pitchFamily="34" charset="-122"/>
                <a:ea typeface="微软雅黑" panose="020B0503020204020204" pitchFamily="34" charset="-122"/>
                <a:sym typeface="+mn-ea"/>
              </a:rPr>
              <a:t>不超过300万元。</a:t>
            </a:r>
            <a:endParaRPr lang="en-US" altLang="zh-CN" b="1" dirty="0">
              <a:solidFill>
                <a:schemeClr val="accent2"/>
              </a:solidFill>
              <a:latin typeface="微软雅黑" panose="020B0503020204020204" pitchFamily="34" charset="-122"/>
              <a:ea typeface="微软雅黑" panose="020B0503020204020204" pitchFamily="34" charset="-122"/>
              <a:sym typeface="+mn-ea"/>
            </a:endParaRPr>
          </a:p>
          <a:p>
            <a:pPr>
              <a:lnSpc>
                <a:spcPct val="110000"/>
              </a:lnSpc>
            </a:pPr>
            <a:r>
              <a:rPr lang="en-US" altLang="zh-CN" dirty="0">
                <a:latin typeface="微软雅黑" panose="020B0503020204020204" pitchFamily="34" charset="-122"/>
                <a:ea typeface="微软雅黑" panose="020B0503020204020204" pitchFamily="34" charset="-122"/>
                <a:sym typeface="+mn-ea"/>
              </a:rPr>
              <a:t>信息化服务系统建设类项目，</a:t>
            </a:r>
            <a:r>
              <a:rPr lang="en-US" altLang="zh-CN" b="1" dirty="0">
                <a:solidFill>
                  <a:schemeClr val="accent2"/>
                </a:solidFill>
                <a:latin typeface="微软雅黑" panose="020B0503020204020204" pitchFamily="34" charset="-122"/>
                <a:ea typeface="微软雅黑" panose="020B0503020204020204" pitchFamily="34" charset="-122"/>
                <a:sym typeface="+mn-ea"/>
              </a:rPr>
              <a:t>不超过100万元。</a:t>
            </a:r>
            <a:endParaRPr lang="en-US" altLang="zh-CN" b="1" dirty="0">
              <a:solidFill>
                <a:schemeClr val="accent2"/>
              </a:solidFill>
              <a:latin typeface="微软雅黑" panose="020B0503020204020204" pitchFamily="34" charset="-122"/>
              <a:ea typeface="微软雅黑" panose="020B0503020204020204" pitchFamily="34" charset="-122"/>
              <a:sym typeface="+mn-ea"/>
            </a:endParaRPr>
          </a:p>
          <a:p>
            <a:pPr>
              <a:lnSpc>
                <a:spcPct val="110000"/>
              </a:lnSpc>
            </a:pPr>
            <a:r>
              <a:rPr lang="en-US" altLang="zh-CN" dirty="0">
                <a:latin typeface="微软雅黑" panose="020B0503020204020204" pitchFamily="34" charset="-122"/>
                <a:ea typeface="微软雅黑" panose="020B0503020204020204" pitchFamily="34" charset="-122"/>
                <a:sym typeface="+mn-ea"/>
              </a:rPr>
              <a:t>省级以上项目奖励类，</a:t>
            </a:r>
            <a:r>
              <a:rPr lang="en-US" altLang="zh-CN" b="1" dirty="0">
                <a:solidFill>
                  <a:schemeClr val="accent2"/>
                </a:solidFill>
                <a:latin typeface="微软雅黑" panose="020B0503020204020204" pitchFamily="34" charset="-122"/>
                <a:ea typeface="微软雅黑" panose="020B0503020204020204" pitchFamily="34" charset="-122"/>
                <a:sym typeface="+mn-ea"/>
              </a:rPr>
              <a:t>不超过200万元。</a:t>
            </a:r>
            <a:endParaRPr lang="en-US" alt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6" name="文本框 25"/>
          <p:cNvSpPr txBox="1"/>
          <p:nvPr/>
        </p:nvSpPr>
        <p:spPr>
          <a:xfrm>
            <a:off x="935831" y="4077653"/>
            <a:ext cx="3002756" cy="369332"/>
          </a:xfrm>
          <a:prstGeom prst="rect">
            <a:avLst/>
          </a:prstGeom>
          <a:noFill/>
        </p:spPr>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rPr>
              <a:t>企业技术改造</a:t>
            </a:r>
            <a:endPar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5" name="文本框 84"/>
          <p:cNvSpPr txBox="1"/>
          <p:nvPr/>
        </p:nvSpPr>
        <p:spPr>
          <a:xfrm>
            <a:off x="935831" y="1331119"/>
            <a:ext cx="3002756" cy="369332"/>
          </a:xfrm>
          <a:prstGeom prst="rect">
            <a:avLst/>
          </a:prstGeom>
          <a:noFill/>
        </p:spPr>
        <p:txBody>
          <a:bodyPr wrap="square" rtlCol="0">
            <a:spAutoFit/>
          </a:bodyPr>
          <a:lstStyle/>
          <a:p>
            <a:r>
              <a:rPr lang="zh-CN" altLang="en-US"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深圳市技术改造投资补贴</a:t>
            </a:r>
            <a:endParaRPr lang="zh-CN" altLang="en-US"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6" name="矩形 85"/>
          <p:cNvSpPr/>
          <p:nvPr/>
        </p:nvSpPr>
        <p:spPr>
          <a:xfrm>
            <a:off x="917734" y="1744980"/>
            <a:ext cx="7842409"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不超过1000万元。</a:t>
            </a:r>
            <a:endParaRPr lang="zh-CN" altLang="en-US" b="1" dirty="0" smtClean="0">
              <a:solidFill>
                <a:schemeClr val="accent2"/>
              </a:solidFill>
              <a:latin typeface="微软雅黑" panose="020B0503020204020204" pitchFamily="34" charset="-122"/>
              <a:ea typeface="微软雅黑" panose="020B0503020204020204" pitchFamily="34" charset="-122"/>
              <a:sym typeface="+mn-ea"/>
            </a:endParaRPr>
          </a:p>
        </p:txBody>
      </p:sp>
      <p:cxnSp>
        <p:nvCxnSpPr>
          <p:cNvPr id="30" name="直接连接符 29"/>
          <p:cNvCxnSpPr/>
          <p:nvPr>
            <p:custDataLst>
              <p:tags r:id="rId1"/>
            </p:custDataLst>
          </p:nvPr>
        </p:nvCxnSpPr>
        <p:spPr>
          <a:xfrm>
            <a:off x="947738" y="173974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927259" y="4453414"/>
            <a:ext cx="6102191" cy="1889760"/>
          </a:xfrm>
          <a:prstGeom prst="rect">
            <a:avLst/>
          </a:prstGeom>
        </p:spPr>
        <p:txBody>
          <a:bodyPr wrap="square">
            <a:spAutoFit/>
          </a:bodyPr>
          <a:lstStyle/>
          <a:p>
            <a:pPr>
              <a:lnSpc>
                <a:spcPct val="130000"/>
              </a:lnSpc>
            </a:pPr>
            <a:r>
              <a:rPr lang="zh-CN" dirty="0">
                <a:solidFill>
                  <a:schemeClr val="tx1"/>
                </a:solidFill>
                <a:latin typeface="微软雅黑" panose="020B0503020204020204" pitchFamily="34" charset="-122"/>
                <a:ea typeface="微软雅黑" panose="020B0503020204020204" pitchFamily="34" charset="-122"/>
                <a:sym typeface="+mn-ea"/>
              </a:rPr>
              <a:t>技术装备及管理智能化提升项目，</a:t>
            </a:r>
            <a:r>
              <a:rPr lang="zh-CN" b="1" dirty="0">
                <a:solidFill>
                  <a:schemeClr val="accent2"/>
                </a:solidFill>
                <a:latin typeface="微软雅黑" panose="020B0503020204020204" pitchFamily="34" charset="-122"/>
                <a:ea typeface="微软雅黑" panose="020B0503020204020204" pitchFamily="34" charset="-122"/>
                <a:sym typeface="+mn-ea"/>
              </a:rPr>
              <a:t>不超过2000万元。</a:t>
            </a:r>
            <a:endParaRPr lang="zh-CN" b="1" dirty="0">
              <a:solidFill>
                <a:schemeClr val="accent2"/>
              </a:solidFill>
              <a:latin typeface="微软雅黑" panose="020B0503020204020204" pitchFamily="34" charset="-122"/>
              <a:ea typeface="微软雅黑" panose="020B0503020204020204" pitchFamily="34" charset="-122"/>
              <a:sym typeface="+mn-ea"/>
            </a:endParaRPr>
          </a:p>
          <a:p>
            <a:pPr>
              <a:lnSpc>
                <a:spcPct val="130000"/>
              </a:lnSpc>
            </a:pPr>
            <a:r>
              <a:rPr lang="zh-CN" dirty="0">
                <a:latin typeface="微软雅黑" panose="020B0503020204020204" pitchFamily="34" charset="-122"/>
                <a:ea typeface="微软雅黑" panose="020B0503020204020204" pitchFamily="34" charset="-122"/>
                <a:sym typeface="+mn-ea"/>
              </a:rPr>
              <a:t>重大项目奖补，</a:t>
            </a:r>
            <a:r>
              <a:rPr lang="zh-CN" b="1" dirty="0">
                <a:solidFill>
                  <a:schemeClr val="accent2"/>
                </a:solidFill>
                <a:latin typeface="微软雅黑" panose="020B0503020204020204" pitchFamily="34" charset="-122"/>
                <a:ea typeface="微软雅黑" panose="020B0503020204020204" pitchFamily="34" charset="-122"/>
                <a:sym typeface="+mn-ea"/>
              </a:rPr>
              <a:t>不超过5000万元。</a:t>
            </a:r>
            <a:endParaRPr lang="zh-CN" b="1" dirty="0">
              <a:solidFill>
                <a:schemeClr val="accent2"/>
              </a:solidFill>
              <a:latin typeface="微软雅黑" panose="020B0503020204020204" pitchFamily="34" charset="-122"/>
              <a:ea typeface="微软雅黑" panose="020B0503020204020204" pitchFamily="34" charset="-122"/>
              <a:sym typeface="+mn-ea"/>
            </a:endParaRPr>
          </a:p>
          <a:p>
            <a:pPr>
              <a:lnSpc>
                <a:spcPct val="130000"/>
              </a:lnSpc>
            </a:pPr>
            <a:r>
              <a:rPr lang="zh-CN" dirty="0">
                <a:latin typeface="微软雅黑" panose="020B0503020204020204" pitchFamily="34" charset="-122"/>
                <a:ea typeface="微软雅黑" panose="020B0503020204020204" pitchFamily="34" charset="-122"/>
                <a:sym typeface="+mn-ea"/>
              </a:rPr>
              <a:t>产业链垂直整合项目，</a:t>
            </a:r>
            <a:r>
              <a:rPr lang="zh-CN" b="1" dirty="0">
                <a:solidFill>
                  <a:schemeClr val="accent2"/>
                </a:solidFill>
                <a:latin typeface="微软雅黑" panose="020B0503020204020204" pitchFamily="34" charset="-122"/>
                <a:ea typeface="微软雅黑" panose="020B0503020204020204" pitchFamily="34" charset="-122"/>
                <a:sym typeface="+mn-ea"/>
              </a:rPr>
              <a:t>不超过1500万元。</a:t>
            </a:r>
            <a:endParaRPr lang="zh-CN" b="1" dirty="0">
              <a:solidFill>
                <a:schemeClr val="accent2"/>
              </a:solidFill>
              <a:latin typeface="微软雅黑" panose="020B0503020204020204" pitchFamily="34" charset="-122"/>
              <a:ea typeface="微软雅黑" panose="020B0503020204020204" pitchFamily="34" charset="-122"/>
              <a:sym typeface="+mn-ea"/>
            </a:endParaRPr>
          </a:p>
          <a:p>
            <a:pPr>
              <a:lnSpc>
                <a:spcPct val="130000"/>
              </a:lnSpc>
            </a:pPr>
            <a:r>
              <a:rPr lang="zh-CN" dirty="0">
                <a:latin typeface="微软雅黑" panose="020B0503020204020204" pitchFamily="34" charset="-122"/>
                <a:ea typeface="微软雅黑" panose="020B0503020204020204" pitchFamily="34" charset="-122"/>
                <a:sym typeface="+mn-ea"/>
              </a:rPr>
              <a:t>技术改造投融资补贴项目，</a:t>
            </a:r>
            <a:r>
              <a:rPr lang="zh-CN" b="1" dirty="0">
                <a:solidFill>
                  <a:schemeClr val="accent2"/>
                </a:solidFill>
                <a:latin typeface="微软雅黑" panose="020B0503020204020204" pitchFamily="34" charset="-122"/>
                <a:ea typeface="微软雅黑" panose="020B0503020204020204" pitchFamily="34" charset="-122"/>
                <a:sym typeface="+mn-ea"/>
              </a:rPr>
              <a:t>不超过500万元。</a:t>
            </a:r>
            <a:endParaRPr lang="zh-CN" b="1" dirty="0">
              <a:solidFill>
                <a:schemeClr val="accent2"/>
              </a:solidFill>
              <a:latin typeface="微软雅黑" panose="020B0503020204020204" pitchFamily="34" charset="-122"/>
              <a:ea typeface="微软雅黑" panose="020B0503020204020204" pitchFamily="34" charset="-122"/>
              <a:sym typeface="+mn-ea"/>
            </a:endParaRPr>
          </a:p>
          <a:p>
            <a:pPr>
              <a:lnSpc>
                <a:spcPct val="130000"/>
              </a:lnSpc>
            </a:pPr>
            <a:r>
              <a:rPr lang="zh-CN" dirty="0">
                <a:latin typeface="微软雅黑" panose="020B0503020204020204" pitchFamily="34" charset="-122"/>
                <a:ea typeface="微软雅黑" panose="020B0503020204020204" pitchFamily="34" charset="-122"/>
                <a:sym typeface="+mn-ea"/>
              </a:rPr>
              <a:t>上市公司本地改造提升项目，</a:t>
            </a:r>
            <a:r>
              <a:rPr lang="zh-CN" b="1" dirty="0">
                <a:solidFill>
                  <a:schemeClr val="accent2"/>
                </a:solidFill>
                <a:latin typeface="微软雅黑" panose="020B0503020204020204" pitchFamily="34" charset="-122"/>
                <a:ea typeface="微软雅黑" panose="020B0503020204020204" pitchFamily="34" charset="-122"/>
                <a:sym typeface="+mn-ea"/>
              </a:rPr>
              <a:t>不超过5000万元。</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916781" y="2275999"/>
            <a:ext cx="3002756" cy="369332"/>
          </a:xfrm>
          <a:prstGeom prst="rect">
            <a:avLst/>
          </a:prstGeom>
          <a:noFill/>
        </p:spPr>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rPr>
              <a:t>产业转型升级</a:t>
            </a:r>
            <a:endPar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38" name="直接连接符 37"/>
          <p:cNvCxnSpPr/>
          <p:nvPr>
            <p:custDataLst>
              <p:tags r:id="rId2"/>
            </p:custDataLst>
          </p:nvPr>
        </p:nvCxnSpPr>
        <p:spPr>
          <a:xfrm>
            <a:off x="928688" y="264652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3"/>
            </p:custDataLst>
          </p:nvPr>
        </p:nvCxnSpPr>
        <p:spPr>
          <a:xfrm>
            <a:off x="890905" y="4454525"/>
            <a:ext cx="5277485" cy="1079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4"/>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8" name="文本框 17"/>
          <p:cNvSpPr txBox="1"/>
          <p:nvPr>
            <p:custDataLst>
              <p:tags r:id="rId5"/>
            </p:custDataLst>
          </p:nvPr>
        </p:nvSpPr>
        <p:spPr>
          <a:xfrm rot="16200000">
            <a:off x="441960" y="159766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6"/>
            </p:custDataLst>
          </p:nvPr>
        </p:nvSpPr>
        <p:spPr>
          <a:xfrm rot="16200000">
            <a:off x="550863" y="262366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0" name="文本框 9"/>
          <p:cNvSpPr txBox="1"/>
          <p:nvPr>
            <p:custDataLst>
              <p:tags r:id="rId7"/>
            </p:custDataLst>
          </p:nvPr>
        </p:nvSpPr>
        <p:spPr>
          <a:xfrm rot="16200000">
            <a:off x="518795" y="2941320"/>
            <a:ext cx="256540" cy="411480"/>
          </a:xfrm>
          <a:prstGeom prst="rect">
            <a:avLst/>
          </a:prstGeom>
          <a:noFill/>
        </p:spPr>
        <p:txBody>
          <a:bodyPr vert="eaVert" wrap="square" lIns="0" tIns="0" rIns="0" bIns="0" rtlCol="0"/>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4" name="文本框 13"/>
          <p:cNvSpPr txBox="1"/>
          <p:nvPr>
            <p:custDataLst>
              <p:tags r:id="rId8"/>
            </p:custDataLst>
          </p:nvPr>
        </p:nvSpPr>
        <p:spPr>
          <a:xfrm rot="16200000">
            <a:off x="499110" y="3249930"/>
            <a:ext cx="285115" cy="40005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5" name="文本框 14"/>
          <p:cNvSpPr txBox="1"/>
          <p:nvPr>
            <p:custDataLst>
              <p:tags r:id="rId9"/>
            </p:custDataLst>
          </p:nvPr>
        </p:nvSpPr>
        <p:spPr>
          <a:xfrm rot="16200000">
            <a:off x="507365" y="4521835"/>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6" name="文本框 15"/>
          <p:cNvSpPr txBox="1"/>
          <p:nvPr>
            <p:custDataLst>
              <p:tags r:id="rId10"/>
            </p:custDataLst>
          </p:nvPr>
        </p:nvSpPr>
        <p:spPr>
          <a:xfrm rot="16200000">
            <a:off x="684530" y="3324225"/>
            <a:ext cx="290830"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7" name="文本框 16"/>
          <p:cNvSpPr txBox="1"/>
          <p:nvPr>
            <p:custDataLst>
              <p:tags r:id="rId11"/>
            </p:custDataLst>
          </p:nvPr>
        </p:nvSpPr>
        <p:spPr>
          <a:xfrm rot="16200000">
            <a:off x="508635" y="4866005"/>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0" name="文本框 19"/>
          <p:cNvSpPr txBox="1"/>
          <p:nvPr>
            <p:custDataLst>
              <p:tags r:id="rId12"/>
            </p:custDataLst>
          </p:nvPr>
        </p:nvSpPr>
        <p:spPr>
          <a:xfrm rot="16200000">
            <a:off x="498475" y="5564505"/>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1" name="文本框 20"/>
          <p:cNvSpPr txBox="1"/>
          <p:nvPr>
            <p:custDataLst>
              <p:tags r:id="rId13"/>
            </p:custDataLst>
          </p:nvPr>
        </p:nvSpPr>
        <p:spPr>
          <a:xfrm rot="16200000">
            <a:off x="499745" y="5211445"/>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2" name="文本框 21"/>
          <p:cNvSpPr txBox="1"/>
          <p:nvPr>
            <p:custDataLst>
              <p:tags r:id="rId14"/>
            </p:custDataLst>
          </p:nvPr>
        </p:nvSpPr>
        <p:spPr>
          <a:xfrm rot="16200000">
            <a:off x="499745" y="5908675"/>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23</a:t>
            </a:r>
            <a:endParaRPr lang="en-US" altLang="zh-CN" b="1" dirty="0">
              <a:gradFill>
                <a:gsLst>
                  <a:gs pos="0">
                    <a:srgbClr val="FFC000"/>
                  </a:gs>
                  <a:gs pos="100000">
                    <a:srgbClr val="C00000"/>
                  </a:gs>
                </a:gsLst>
                <a:lin ang="10800000" scaled="0"/>
              </a:gradFill>
              <a:sym typeface="Arial" panose="020B0604020202020204" pitchFamily="34" charset="0"/>
            </a:endParaRPr>
          </a:p>
        </p:txBody>
      </p:sp>
      <p:cxnSp>
        <p:nvCxnSpPr>
          <p:cNvPr id="24" name="直接连接符 23"/>
          <p:cNvCxnSpPr/>
          <p:nvPr>
            <p:custDataLst>
              <p:tags r:id="rId15"/>
            </p:custDataLst>
          </p:nvPr>
        </p:nvCxnSpPr>
        <p:spPr>
          <a:xfrm flipH="1">
            <a:off x="6334125" y="3535363"/>
            <a:ext cx="8573" cy="201771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6982460" y="3703955"/>
            <a:ext cx="2036445" cy="369332"/>
          </a:xfrm>
          <a:prstGeom prst="rect">
            <a:avLst/>
          </a:prstGeom>
          <a:noFill/>
        </p:spPr>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rPr>
              <a:t>新一代信息技术</a:t>
            </a:r>
            <a:endPar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28" name="矩形 27"/>
          <p:cNvSpPr/>
          <p:nvPr/>
        </p:nvSpPr>
        <p:spPr>
          <a:xfrm>
            <a:off x="6624955" y="4258310"/>
            <a:ext cx="2305050" cy="1170305"/>
          </a:xfrm>
          <a:prstGeom prst="rect">
            <a:avLst/>
          </a:prstGeom>
        </p:spPr>
        <p:txBody>
          <a:bodyPr wrap="square">
            <a:spAutoFit/>
          </a:bodyPr>
          <a:lstStyle/>
          <a:p>
            <a:pPr>
              <a:lnSpc>
                <a:spcPct val="130000"/>
              </a:lnSpc>
            </a:pPr>
            <a:r>
              <a:rPr lang="zh-CN" altLang="en-US" dirty="0">
                <a:solidFill>
                  <a:schemeClr val="tx1"/>
                </a:solidFill>
                <a:latin typeface="微软雅黑" panose="020B0503020204020204" pitchFamily="34" charset="-122"/>
                <a:ea typeface="微软雅黑" panose="020B0503020204020204" pitchFamily="34" charset="-122"/>
                <a:sym typeface="+mn-ea"/>
              </a:rPr>
              <a:t>产业链关键环节提升扶持计划，</a:t>
            </a:r>
            <a:r>
              <a:rPr lang="zh-CN" altLang="en-US" b="1" dirty="0">
                <a:solidFill>
                  <a:schemeClr val="accent2"/>
                </a:solidFill>
                <a:latin typeface="微软雅黑" panose="020B0503020204020204" pitchFamily="34" charset="-122"/>
                <a:ea typeface="微软雅黑" panose="020B0503020204020204" pitchFamily="34" charset="-122"/>
                <a:sym typeface="+mn-ea"/>
              </a:rPr>
              <a:t>不超过200万元。</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29" name="直接连接符 28"/>
          <p:cNvCxnSpPr/>
          <p:nvPr>
            <p:custDataLst>
              <p:tags r:id="rId16"/>
            </p:custDataLst>
          </p:nvPr>
        </p:nvCxnSpPr>
        <p:spPr>
          <a:xfrm>
            <a:off x="6409055" y="4226560"/>
            <a:ext cx="2579370" cy="444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custDataLst>
              <p:tags r:id="rId17"/>
            </p:custDataLst>
          </p:nvPr>
        </p:nvSpPr>
        <p:spPr>
          <a:xfrm rot="16200000">
            <a:off x="6681470" y="3706495"/>
            <a:ext cx="340360" cy="45275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24</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651" y="3018473"/>
            <a:ext cx="7257098" cy="598805"/>
          </a:xfrm>
          <a:prstGeom prst="rect">
            <a:avLst/>
          </a:prstGeom>
          <a:noFill/>
        </p:spPr>
        <p:txBody>
          <a:bodyPr wrap="square" rtlCol="0">
            <a:spAutoFit/>
          </a:bodyPr>
          <a:lstStyle/>
          <a:p>
            <a:pPr algn="l"/>
            <a:r>
              <a:rPr lang="zh-CN" altLang="en-US" sz="3300" b="1" dirty="0">
                <a:solidFill>
                  <a:srgbClr val="C00000"/>
                </a:solidFill>
                <a:sym typeface="微软雅黑" panose="020B0503020204020204" pitchFamily="34" charset="-122"/>
              </a:rPr>
              <a:t>商业企业发展</a:t>
            </a:r>
            <a:r>
              <a:rPr lang="zh-CN" altLang="en-US" sz="3300" b="1" dirty="0">
                <a:solidFill>
                  <a:schemeClr val="tx1"/>
                </a:solidFill>
                <a:sym typeface="微软雅黑" panose="020B0503020204020204" pitchFamily="34" charset="-122"/>
              </a:rPr>
              <a:t>相关政策</a:t>
            </a:r>
            <a:endParaRPr lang="zh-CN" altLang="en-US" sz="3300" b="1" dirty="0">
              <a:solidFill>
                <a:schemeClr val="tx1"/>
              </a:solidFill>
              <a:sym typeface="微软雅黑" panose="020B0503020204020204" pitchFamily="34" charset="-122"/>
            </a:endParaRPr>
          </a:p>
        </p:txBody>
      </p:sp>
      <p:sp>
        <p:nvSpPr>
          <p:cNvPr id="3" name="PA-矩形 8"/>
          <p:cNvSpPr/>
          <p:nvPr>
            <p:custDataLst>
              <p:tags r:id="rId1"/>
            </p:custDataLst>
          </p:nvPr>
        </p:nvSpPr>
        <p:spPr>
          <a:xfrm>
            <a:off x="1389698" y="3780473"/>
            <a:ext cx="3323273"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i="1" spc="300" dirty="0">
                <a:solidFill>
                  <a:schemeClr val="tx1"/>
                </a:solidFill>
                <a:ea typeface="+mn-lt"/>
              </a:rPr>
              <a:t>深圳市产业发展政策</a:t>
            </a:r>
            <a:endParaRPr lang="zh-CN" altLang="en-US" sz="2400" b="1" i="1" spc="300" dirty="0">
              <a:solidFill>
                <a:schemeClr val="tx1"/>
              </a:solidFill>
              <a:ea typeface="+mn-lt"/>
            </a:endParaRPr>
          </a:p>
        </p:txBody>
      </p:sp>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635"/>
            <a:ext cx="996950" cy="6866890"/>
            <a:chOff x="131337" y="-880892"/>
            <a:chExt cx="1183803" cy="3010565"/>
          </a:xfrm>
          <a:gradFill>
            <a:gsLst>
              <a:gs pos="0">
                <a:srgbClr val="E30000"/>
              </a:gs>
              <a:gs pos="100000">
                <a:srgbClr val="760303"/>
              </a:gs>
            </a:gsLst>
            <a:lin ang="5400000" scaled="0"/>
          </a:gradFill>
        </p:grpSpPr>
        <p:sp>
          <p:nvSpPr>
            <p:cNvPr id="16" name="矩形 15"/>
            <p:cNvSpPr/>
            <p:nvPr/>
          </p:nvSpPr>
          <p:spPr>
            <a:xfrm>
              <a:off x="131337" y="-880892"/>
              <a:ext cx="1183803" cy="3010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6134"/>
            </a:xfrm>
            <a:prstGeom prst="rect">
              <a:avLst/>
            </a:prstGeom>
            <a:grp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二</a:t>
              </a:r>
              <a:endParaRPr lang="zh-CN" altLang="en-US" sz="4500" b="1" dirty="0">
                <a:solidFill>
                  <a:schemeClr val="bg1"/>
                </a:solidFill>
                <a:latin typeface="+mn-lt"/>
                <a:ea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62501" y="11906"/>
            <a:ext cx="36118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商业企业发展相关政策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1"/>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0" name="文本框 9"/>
          <p:cNvSpPr txBox="1"/>
          <p:nvPr/>
        </p:nvSpPr>
        <p:spPr>
          <a:xfrm>
            <a:off x="1669256" y="4113848"/>
            <a:ext cx="3002756" cy="369332"/>
          </a:xfrm>
          <a:prstGeom prst="rect">
            <a:avLst/>
          </a:prstGeom>
          <a:noFill/>
        </p:spPr>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rPr>
              <a:t>商贸流通创新发展扶持</a:t>
            </a:r>
            <a:endPar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4" name="文本框 13"/>
          <p:cNvSpPr txBox="1"/>
          <p:nvPr/>
        </p:nvSpPr>
        <p:spPr>
          <a:xfrm>
            <a:off x="1650365" y="2428240"/>
            <a:ext cx="4525645" cy="369332"/>
          </a:xfrm>
          <a:prstGeom prst="rect">
            <a:avLst/>
          </a:prstGeom>
          <a:noFill/>
        </p:spPr>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rPr>
              <a:t>电子商务创新发展扶持计划</a:t>
            </a:r>
            <a:endPar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15" name="直接连接符 14"/>
          <p:cNvCxnSpPr/>
          <p:nvPr>
            <p:custDataLst>
              <p:tags r:id="rId2"/>
            </p:custDataLst>
          </p:nvPr>
        </p:nvCxnSpPr>
        <p:spPr>
          <a:xfrm flipV="1">
            <a:off x="1624330" y="4490085"/>
            <a:ext cx="5400000" cy="63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3"/>
            </p:custDataLst>
          </p:nvPr>
        </p:nvSpPr>
        <p:spPr>
          <a:xfrm rot="16200000">
            <a:off x="1175385" y="1645285"/>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7" name="文本框 16"/>
          <p:cNvSpPr txBox="1"/>
          <p:nvPr>
            <p:custDataLst>
              <p:tags r:id="rId4"/>
            </p:custDataLst>
          </p:nvPr>
        </p:nvSpPr>
        <p:spPr>
          <a:xfrm rot="16200000">
            <a:off x="1284288" y="287131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0" name="文本框 19"/>
          <p:cNvSpPr txBox="1"/>
          <p:nvPr>
            <p:custDataLst>
              <p:tags r:id="rId5"/>
            </p:custDataLst>
          </p:nvPr>
        </p:nvSpPr>
        <p:spPr>
          <a:xfrm rot="16200000">
            <a:off x="1252220" y="3265170"/>
            <a:ext cx="256540" cy="411480"/>
          </a:xfrm>
          <a:prstGeom prst="rect">
            <a:avLst/>
          </a:prstGeom>
          <a:noFill/>
        </p:spPr>
        <p:txBody>
          <a:bodyPr vert="eaVert" wrap="square" lIns="0" tIns="0" rIns="0" bIns="0" rtlCol="0"/>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1" name="文本框 20"/>
          <p:cNvSpPr txBox="1"/>
          <p:nvPr>
            <p:custDataLst>
              <p:tags r:id="rId6"/>
            </p:custDataLst>
          </p:nvPr>
        </p:nvSpPr>
        <p:spPr>
          <a:xfrm rot="16200000">
            <a:off x="1232535" y="3573780"/>
            <a:ext cx="285115" cy="40005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2" name="文本框 21"/>
          <p:cNvSpPr txBox="1"/>
          <p:nvPr>
            <p:custDataLst>
              <p:tags r:id="rId7"/>
            </p:custDataLst>
          </p:nvPr>
        </p:nvSpPr>
        <p:spPr>
          <a:xfrm rot="16200000">
            <a:off x="1240790" y="4226560"/>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29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4" name="文本框 23"/>
          <p:cNvSpPr txBox="1"/>
          <p:nvPr>
            <p:custDataLst>
              <p:tags r:id="rId8"/>
            </p:custDataLst>
          </p:nvPr>
        </p:nvSpPr>
        <p:spPr>
          <a:xfrm rot="16200000">
            <a:off x="1242060" y="5313680"/>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5" name="矩形 34"/>
          <p:cNvSpPr/>
          <p:nvPr/>
        </p:nvSpPr>
        <p:spPr>
          <a:xfrm>
            <a:off x="1600676" y="2847023"/>
            <a:ext cx="7842409" cy="1134734"/>
          </a:xfrm>
          <a:prstGeom prst="rect">
            <a:avLst/>
          </a:prstGeom>
        </p:spPr>
        <p:txBody>
          <a:bodyPr wrap="square">
            <a:spAutoFit/>
          </a:bodyPr>
          <a:lstStyle/>
          <a:p>
            <a:pPr>
              <a:lnSpc>
                <a:spcPts val="2800"/>
              </a:lnSpc>
            </a:pPr>
            <a:r>
              <a:rPr lang="en-US" altLang="zh-CN" dirty="0">
                <a:solidFill>
                  <a:schemeClr val="tx1"/>
                </a:solidFill>
                <a:latin typeface="微软雅黑" panose="020B0503020204020204" pitchFamily="34" charset="-122"/>
                <a:ea typeface="微软雅黑" panose="020B0503020204020204" pitchFamily="34" charset="-122"/>
                <a:sym typeface="+mn-ea"/>
              </a:rPr>
              <a:t>电子商务集成创新项目，</a:t>
            </a:r>
            <a:r>
              <a:rPr lang="en-US" altLang="zh-CN" b="1" dirty="0">
                <a:solidFill>
                  <a:schemeClr val="accent2"/>
                </a:solidFill>
                <a:latin typeface="微软雅黑" panose="020B0503020204020204" pitchFamily="34" charset="-122"/>
                <a:ea typeface="微软雅黑" panose="020B0503020204020204" pitchFamily="34" charset="-122"/>
                <a:sym typeface="+mn-ea"/>
              </a:rPr>
              <a:t>不超过200万元</a:t>
            </a:r>
            <a:r>
              <a:rPr lang="zh-CN" altLang="en-US" b="1" dirty="0">
                <a:solidFill>
                  <a:schemeClr val="accent2"/>
                </a:solidFill>
                <a:latin typeface="微软雅黑" panose="020B0503020204020204" pitchFamily="34" charset="-122"/>
                <a:ea typeface="微软雅黑" panose="020B0503020204020204" pitchFamily="34" charset="-122"/>
                <a:sym typeface="+mn-ea"/>
              </a:rPr>
              <a:t>；</a:t>
            </a:r>
            <a:endParaRPr lang="en-US" altLang="zh-CN" b="1" dirty="0">
              <a:solidFill>
                <a:schemeClr val="accent2"/>
              </a:solidFill>
              <a:latin typeface="微软雅黑" panose="020B0503020204020204" pitchFamily="34" charset="-122"/>
              <a:ea typeface="微软雅黑" panose="020B0503020204020204" pitchFamily="34" charset="-122"/>
              <a:sym typeface="+mn-ea"/>
            </a:endParaRPr>
          </a:p>
          <a:p>
            <a:pPr>
              <a:lnSpc>
                <a:spcPts val="2800"/>
              </a:lnSpc>
            </a:pPr>
            <a:r>
              <a:rPr lang="en-US" altLang="zh-CN" dirty="0">
                <a:latin typeface="微软雅黑" panose="020B0503020204020204" pitchFamily="34" charset="-122"/>
                <a:ea typeface="微软雅黑" panose="020B0503020204020204" pitchFamily="34" charset="-122"/>
                <a:sym typeface="+mn-ea"/>
              </a:rPr>
              <a:t>电子商务交易平台规模奖励，依申请给予奖励</a:t>
            </a:r>
            <a:r>
              <a:rPr lang="zh-CN" altLang="en-US" dirty="0">
                <a:latin typeface="微软雅黑" panose="020B0503020204020204" pitchFamily="34" charset="-122"/>
                <a:ea typeface="微软雅黑" panose="020B0503020204020204" pitchFamily="34" charset="-122"/>
                <a:sym typeface="+mn-ea"/>
              </a:rPr>
              <a:t>；</a:t>
            </a:r>
            <a:endParaRPr lang="en-US" altLang="zh-CN" dirty="0">
              <a:latin typeface="微软雅黑" panose="020B0503020204020204" pitchFamily="34" charset="-122"/>
              <a:ea typeface="微软雅黑" panose="020B0503020204020204" pitchFamily="34" charset="-122"/>
              <a:sym typeface="+mn-ea"/>
            </a:endParaRPr>
          </a:p>
          <a:p>
            <a:pPr>
              <a:lnSpc>
                <a:spcPts val="2800"/>
              </a:lnSpc>
            </a:pPr>
            <a:r>
              <a:rPr lang="en-US" altLang="zh-CN" dirty="0">
                <a:latin typeface="微软雅黑" panose="020B0503020204020204" pitchFamily="34" charset="-122"/>
                <a:ea typeface="微软雅黑" panose="020B0503020204020204" pitchFamily="34" charset="-122"/>
                <a:sym typeface="+mn-ea"/>
              </a:rPr>
              <a:t>自营交易平台企业，</a:t>
            </a:r>
            <a:r>
              <a:rPr lang="en-US" altLang="zh-CN" b="1" dirty="0">
                <a:solidFill>
                  <a:schemeClr val="accent2"/>
                </a:solidFill>
                <a:latin typeface="微软雅黑" panose="020B0503020204020204" pitchFamily="34" charset="-122"/>
                <a:ea typeface="微软雅黑" panose="020B0503020204020204" pitchFamily="34" charset="-122"/>
                <a:sym typeface="+mn-ea"/>
              </a:rPr>
              <a:t>最高200万元</a:t>
            </a:r>
            <a:r>
              <a:rPr lang="zh-CN" altLang="en-US" b="1" dirty="0">
                <a:solidFill>
                  <a:schemeClr val="accent2"/>
                </a:solidFill>
                <a:latin typeface="微软雅黑" panose="020B0503020204020204" pitchFamily="34" charset="-122"/>
                <a:ea typeface="微软雅黑" panose="020B0503020204020204" pitchFamily="34" charset="-122"/>
                <a:sym typeface="+mn-ea"/>
              </a:rPr>
              <a:t>；</a:t>
            </a:r>
            <a:endParaRPr lang="en-US" alt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40" name="文本框 39"/>
          <p:cNvSpPr txBox="1"/>
          <p:nvPr/>
        </p:nvSpPr>
        <p:spPr>
          <a:xfrm>
            <a:off x="1669415" y="1378585"/>
            <a:ext cx="3639185" cy="369332"/>
          </a:xfrm>
          <a:prstGeom prst="rect">
            <a:avLst/>
          </a:prstGeom>
          <a:noFill/>
        </p:spPr>
        <p:txBody>
          <a:bodyPr wrap="square" rtlCol="0">
            <a:spAutoFit/>
          </a:bodyPr>
          <a:lstStyle/>
          <a:p>
            <a:r>
              <a:rPr lang="zh-CN" altLang="en-US"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商贸流通创新发展扶持计划</a:t>
            </a:r>
            <a:endParaRPr lang="zh-CN" altLang="en-US"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1" name="矩形 40"/>
          <p:cNvSpPr/>
          <p:nvPr/>
        </p:nvSpPr>
        <p:spPr>
          <a:xfrm>
            <a:off x="1679734" y="1792605"/>
            <a:ext cx="7842409"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单个项目资助上限为300万元。</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42" name="直接连接符 41"/>
          <p:cNvCxnSpPr/>
          <p:nvPr>
            <p:custDataLst>
              <p:tags r:id="rId9"/>
            </p:custDataLst>
          </p:nvPr>
        </p:nvCxnSpPr>
        <p:spPr>
          <a:xfrm>
            <a:off x="1681163" y="1787366"/>
            <a:ext cx="540000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10"/>
            </p:custDataLst>
          </p:nvPr>
        </p:nvCxnSpPr>
        <p:spPr>
          <a:xfrm>
            <a:off x="1662113" y="2798921"/>
            <a:ext cx="540000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642904" y="4548505"/>
            <a:ext cx="7842409"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单个项目资助上限为300万元。</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sp>
        <p:nvSpPr>
          <p:cNvPr id="48" name="文本框 47"/>
          <p:cNvSpPr txBox="1"/>
          <p:nvPr/>
        </p:nvSpPr>
        <p:spPr>
          <a:xfrm>
            <a:off x="1670685" y="5098415"/>
            <a:ext cx="5547995" cy="369332"/>
          </a:xfrm>
          <a:prstGeom prst="rect">
            <a:avLst/>
          </a:prstGeom>
          <a:noFill/>
        </p:spPr>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rPr>
              <a:t>民营及中小企业创新发展培育扶持计划</a:t>
            </a:r>
            <a:endParaRPr lang="zh-CN" altLang="en-US"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0" name="直接连接符 49"/>
          <p:cNvCxnSpPr/>
          <p:nvPr>
            <p:custDataLst>
              <p:tags r:id="rId11"/>
            </p:custDataLst>
          </p:nvPr>
        </p:nvCxnSpPr>
        <p:spPr>
          <a:xfrm flipV="1">
            <a:off x="1597025" y="5512435"/>
            <a:ext cx="5400000" cy="63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653699" y="5561330"/>
            <a:ext cx="7842409"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最高补贴额50万元。</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Box 59"/>
          <p:cNvSpPr/>
          <p:nvPr/>
        </p:nvSpPr>
        <p:spPr>
          <a:xfrm>
            <a:off x="2595245" y="1791970"/>
            <a:ext cx="4109720" cy="1143000"/>
          </a:xfrm>
          <a:prstGeom prst="rect">
            <a:avLst/>
          </a:prstGeom>
          <a:noFill/>
          <a:ln w="9525">
            <a:noFill/>
          </a:ln>
        </p:spPr>
        <p:txBody>
          <a:bodyPr wrap="square">
            <a:spAutoFit/>
          </a:bodyPr>
          <a:p>
            <a:pPr algn="ctr" eaLnBrk="0" hangingPunct="0">
              <a:lnSpc>
                <a:spcPct val="120000"/>
              </a:lnSpc>
            </a:pPr>
            <a:r>
              <a:rPr lang="zh-CN" altLang="en-US" sz="3600" b="1" dirty="0">
                <a:solidFill>
                  <a:srgbClr val="F85208"/>
                </a:solidFill>
                <a:latin typeface="黑体" panose="02010609060101010101" charset="-122"/>
                <a:ea typeface="黑体" panose="02010609060101010101" charset="-122"/>
                <a:cs typeface="+mn-ea"/>
                <a:sym typeface="Arial" panose="020B0604020202020204" pitchFamily="34" charset="0"/>
              </a:rPr>
              <a:t>产业资金管理办法</a:t>
            </a:r>
            <a:r>
              <a:rPr lang="zh-CN" altLang="en-US" sz="300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x-none" sz="300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120000"/>
              </a:lnSpc>
            </a:pPr>
            <a:endParaRPr lang="en-US" altLang="x-none" sz="21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3" name="TextBox 64"/>
          <p:cNvSpPr/>
          <p:nvPr/>
        </p:nvSpPr>
        <p:spPr>
          <a:xfrm>
            <a:off x="829152" y="4274344"/>
            <a:ext cx="1203960" cy="398780"/>
          </a:xfrm>
          <a:prstGeom prst="rect">
            <a:avLst/>
          </a:prstGeom>
          <a:noFill/>
          <a:ln w="9525">
            <a:noFill/>
          </a:ln>
        </p:spPr>
        <p:txBody>
          <a:bodyPr wrap="none">
            <a:spAutoFit/>
          </a:bodyPr>
          <a:p>
            <a:pPr algn="ctr"/>
            <a:r>
              <a:rPr lang="zh-CN" altLang="en-US" sz="2000" b="1" dirty="0">
                <a:effectLst/>
                <a:latin typeface="楷体" panose="02010609060101010101" pitchFamily="1" charset="-122"/>
                <a:ea typeface="楷体" panose="02010609060101010101" pitchFamily="1" charset="-122"/>
                <a:sym typeface="+mn-ea"/>
              </a:rPr>
              <a:t>决策机构</a:t>
            </a:r>
            <a:endParaRPr lang="zh-CN" altLang="en-US" sz="2000" b="1" dirty="0">
              <a:solidFill>
                <a:srgbClr val="A5A5A5"/>
              </a:solidFill>
              <a:effectLst/>
              <a:latin typeface="楷体" panose="02010609060101010101" pitchFamily="1" charset="-122"/>
              <a:ea typeface="楷体" panose="02010609060101010101" pitchFamily="1" charset="-122"/>
              <a:sym typeface="+mn-ea"/>
            </a:endParaRPr>
          </a:p>
        </p:txBody>
      </p:sp>
      <p:sp>
        <p:nvSpPr>
          <p:cNvPr id="10244" name="TextBox 65"/>
          <p:cNvSpPr/>
          <p:nvPr/>
        </p:nvSpPr>
        <p:spPr>
          <a:xfrm>
            <a:off x="2437091" y="4274344"/>
            <a:ext cx="1203960" cy="398780"/>
          </a:xfrm>
          <a:prstGeom prst="rect">
            <a:avLst/>
          </a:prstGeom>
          <a:noFill/>
          <a:ln w="9525">
            <a:noFill/>
          </a:ln>
        </p:spPr>
        <p:txBody>
          <a:bodyPr wrap="none">
            <a:spAutoFit/>
          </a:bodyPr>
          <a:p>
            <a:pPr algn="ctr"/>
            <a:r>
              <a:rPr lang="zh-CN" altLang="en-US" sz="2000" b="1" dirty="0">
                <a:effectLst/>
                <a:latin typeface="楷体" panose="02010609060101010101" pitchFamily="1" charset="-122"/>
                <a:ea typeface="楷体" panose="02010609060101010101" pitchFamily="1" charset="-122"/>
                <a:sym typeface="+mn-ea"/>
              </a:rPr>
              <a:t>审批部门</a:t>
            </a:r>
            <a:endParaRPr lang="zh-CN" altLang="en-US" sz="2000" b="1" dirty="0">
              <a:solidFill>
                <a:srgbClr val="A5A5A5"/>
              </a:solidFill>
              <a:effectLst/>
              <a:latin typeface="楷体" panose="02010609060101010101" pitchFamily="1" charset="-122"/>
              <a:ea typeface="楷体" panose="02010609060101010101" pitchFamily="1" charset="-122"/>
              <a:sym typeface="+mn-ea"/>
            </a:endParaRPr>
          </a:p>
        </p:txBody>
      </p:sp>
      <p:sp>
        <p:nvSpPr>
          <p:cNvPr id="10245" name="TextBox 66"/>
          <p:cNvSpPr/>
          <p:nvPr/>
        </p:nvSpPr>
        <p:spPr>
          <a:xfrm>
            <a:off x="4045029" y="4274344"/>
            <a:ext cx="1203960" cy="398780"/>
          </a:xfrm>
          <a:prstGeom prst="rect">
            <a:avLst/>
          </a:prstGeom>
          <a:noFill/>
          <a:ln w="9525">
            <a:noFill/>
          </a:ln>
        </p:spPr>
        <p:txBody>
          <a:bodyPr wrap="none">
            <a:spAutoFit/>
          </a:bodyPr>
          <a:p>
            <a:pPr algn="ctr"/>
            <a:r>
              <a:rPr lang="zh-CN" altLang="en-US" sz="2000" b="1" dirty="0">
                <a:effectLst/>
                <a:latin typeface="楷体" panose="02010609060101010101" pitchFamily="1" charset="-122"/>
                <a:ea typeface="楷体" panose="02010609060101010101" pitchFamily="1" charset="-122"/>
                <a:sym typeface="+mn-ea"/>
              </a:rPr>
              <a:t>支持条件</a:t>
            </a:r>
            <a:endParaRPr lang="zh-CN" altLang="en-US" sz="2000" b="1" dirty="0">
              <a:solidFill>
                <a:srgbClr val="A5A5A5"/>
              </a:solidFill>
              <a:effectLst/>
              <a:latin typeface="楷体" panose="02010609060101010101" pitchFamily="1" charset="-122"/>
              <a:ea typeface="楷体" panose="02010609060101010101" pitchFamily="1" charset="-122"/>
              <a:sym typeface="+mn-ea"/>
            </a:endParaRPr>
          </a:p>
        </p:txBody>
      </p:sp>
      <p:sp>
        <p:nvSpPr>
          <p:cNvPr id="10246" name="TextBox 67"/>
          <p:cNvSpPr/>
          <p:nvPr/>
        </p:nvSpPr>
        <p:spPr>
          <a:xfrm>
            <a:off x="5638681" y="4274344"/>
            <a:ext cx="1203960" cy="398780"/>
          </a:xfrm>
          <a:prstGeom prst="rect">
            <a:avLst/>
          </a:prstGeom>
          <a:noFill/>
          <a:ln w="9525">
            <a:noFill/>
          </a:ln>
        </p:spPr>
        <p:txBody>
          <a:bodyPr wrap="none">
            <a:spAutoFit/>
          </a:bodyPr>
          <a:p>
            <a:pPr algn="ctr"/>
            <a:r>
              <a:rPr lang="zh-CN" altLang="en-US" sz="2000" b="1" dirty="0">
                <a:effectLst/>
                <a:latin typeface="楷体" panose="02010609060101010101" pitchFamily="1" charset="-122"/>
                <a:ea typeface="楷体" panose="02010609060101010101" pitchFamily="1" charset="-122"/>
                <a:sym typeface="+mn-ea"/>
              </a:rPr>
              <a:t>审批程序</a:t>
            </a:r>
            <a:endParaRPr lang="zh-CN" altLang="en-US" sz="2000" b="1" dirty="0">
              <a:solidFill>
                <a:srgbClr val="A5A5A5"/>
              </a:solidFill>
              <a:effectLst/>
              <a:latin typeface="楷体" panose="02010609060101010101" pitchFamily="1" charset="-122"/>
              <a:ea typeface="楷体" panose="02010609060101010101" pitchFamily="1" charset="-122"/>
              <a:sym typeface="+mn-ea"/>
            </a:endParaRPr>
          </a:p>
        </p:txBody>
      </p:sp>
      <p:sp>
        <p:nvSpPr>
          <p:cNvPr id="10247" name="Freeform 129"/>
          <p:cNvSpPr>
            <a:spLocks noChangeAspect="1" noEditPoints="1"/>
          </p:cNvSpPr>
          <p:nvPr/>
        </p:nvSpPr>
        <p:spPr>
          <a:xfrm>
            <a:off x="4393406" y="3607594"/>
            <a:ext cx="461963" cy="463154"/>
          </a:xfrm>
          <a:custGeom>
            <a:avLst/>
            <a:gdLst>
              <a:gd name="txL" fmla="*/ 0 w 97"/>
              <a:gd name="txT" fmla="*/ 0 h 97"/>
              <a:gd name="txR" fmla="*/ 97 w 97"/>
              <a:gd name="txB" fmla="*/ 97 h 97"/>
            </a:gdLst>
            <a:ahLst/>
            <a:cxnLst>
              <a:cxn ang="0">
                <a:pos x="48" y="0"/>
              </a:cxn>
              <a:cxn ang="0">
                <a:pos x="50" y="0"/>
              </a:cxn>
              <a:cxn ang="0">
                <a:pos x="53" y="27"/>
              </a:cxn>
              <a:cxn ang="0">
                <a:pos x="49" y="33"/>
              </a:cxn>
              <a:cxn ang="0">
                <a:pos x="49" y="34"/>
              </a:cxn>
              <a:cxn ang="0">
                <a:pos x="37" y="40"/>
              </a:cxn>
              <a:cxn ang="0">
                <a:pos x="23" y="46"/>
              </a:cxn>
              <a:cxn ang="0">
                <a:pos x="18" y="43"/>
              </a:cxn>
              <a:cxn ang="0">
                <a:pos x="13" y="45"/>
              </a:cxn>
              <a:cxn ang="0">
                <a:pos x="1" y="38"/>
              </a:cxn>
              <a:cxn ang="0">
                <a:pos x="48" y="0"/>
              </a:cxn>
              <a:cxn ang="0">
                <a:pos x="57" y="1"/>
              </a:cxn>
              <a:cxn ang="0">
                <a:pos x="81" y="12"/>
              </a:cxn>
              <a:cxn ang="0">
                <a:pos x="61" y="27"/>
              </a:cxn>
              <a:cxn ang="0">
                <a:pos x="60" y="26"/>
              </a:cxn>
              <a:cxn ang="0">
                <a:pos x="57" y="1"/>
              </a:cxn>
              <a:cxn ang="0">
                <a:pos x="86" y="17"/>
              </a:cxn>
              <a:cxn ang="0">
                <a:pos x="65" y="33"/>
              </a:cxn>
              <a:cxn ang="0">
                <a:pos x="65" y="33"/>
              </a:cxn>
              <a:cxn ang="0">
                <a:pos x="59" y="40"/>
              </a:cxn>
              <a:cxn ang="0">
                <a:pos x="59" y="45"/>
              </a:cxn>
              <a:cxn ang="0">
                <a:pos x="57" y="63"/>
              </a:cxn>
              <a:cxn ang="0">
                <a:pos x="60" y="68"/>
              </a:cxn>
              <a:cxn ang="0">
                <a:pos x="89" y="75"/>
              </a:cxn>
              <a:cxn ang="0">
                <a:pos x="97" y="48"/>
              </a:cxn>
              <a:cxn ang="0">
                <a:pos x="86" y="17"/>
              </a:cxn>
              <a:cxn ang="0">
                <a:pos x="85" y="81"/>
              </a:cxn>
              <a:cxn ang="0">
                <a:pos x="49" y="97"/>
              </a:cxn>
              <a:cxn ang="0">
                <a:pos x="54" y="77"/>
              </a:cxn>
              <a:cxn ang="0">
                <a:pos x="58" y="74"/>
              </a:cxn>
              <a:cxn ang="0">
                <a:pos x="85" y="81"/>
              </a:cxn>
              <a:cxn ang="0">
                <a:pos x="42" y="97"/>
              </a:cxn>
              <a:cxn ang="0">
                <a:pos x="1" y="60"/>
              </a:cxn>
              <a:cxn ang="0">
                <a:pos x="12" y="57"/>
              </a:cxn>
              <a:cxn ang="0">
                <a:pos x="18" y="59"/>
              </a:cxn>
              <a:cxn ang="0">
                <a:pos x="21" y="58"/>
              </a:cxn>
              <a:cxn ang="0">
                <a:pos x="45" y="70"/>
              </a:cxn>
              <a:cxn ang="0">
                <a:pos x="48" y="75"/>
              </a:cxn>
              <a:cxn ang="0">
                <a:pos x="42" y="97"/>
              </a:cxn>
              <a:cxn ang="0">
                <a:pos x="0" y="53"/>
              </a:cxn>
              <a:cxn ang="0">
                <a:pos x="8" y="51"/>
              </a:cxn>
              <a:cxn ang="0">
                <a:pos x="0" y="45"/>
              </a:cxn>
              <a:cxn ang="0">
                <a:pos x="0" y="48"/>
              </a:cxn>
              <a:cxn ang="0">
                <a:pos x="0" y="53"/>
              </a:cxn>
              <a:cxn ang="0">
                <a:pos x="52" y="40"/>
              </a:cxn>
              <a:cxn ang="0">
                <a:pos x="40" y="46"/>
              </a:cxn>
              <a:cxn ang="0">
                <a:pos x="25" y="52"/>
              </a:cxn>
              <a:cxn ang="0">
                <a:pos x="25" y="52"/>
              </a:cxn>
              <a:cxn ang="0">
                <a:pos x="48" y="63"/>
              </a:cxn>
              <a:cxn ang="0">
                <a:pos x="50" y="62"/>
              </a:cxn>
              <a:cxn ang="0">
                <a:pos x="52" y="44"/>
              </a:cxn>
              <a:cxn ang="0">
                <a:pos x="52" y="40"/>
              </a:cxn>
            </a:cxnLst>
            <a:rect l="txL" t="txT" r="txR" b="txB"/>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F2F2F2"/>
          </a:solidFill>
          <a:ln w="9525">
            <a:solidFill>
              <a:schemeClr val="accent1"/>
            </a:solidFill>
          </a:ln>
        </p:spPr>
        <p:txBody>
          <a:bodyPr vert="horz" wrap="square" anchor="t"/>
          <a:p>
            <a:endParaRPr sz="100">
              <a:solidFill>
                <a:srgbClr val="F2F2F2"/>
              </a:solidFill>
              <a:latin typeface="Arial" panose="020B0604020202020204" pitchFamily="34" charset="0"/>
              <a:ea typeface="宋体" panose="02010600030101010101" pitchFamily="2" charset="-122"/>
              <a:sym typeface="Arial" panose="020B0604020202020204" pitchFamily="34" charset="0"/>
            </a:endParaRPr>
          </a:p>
        </p:txBody>
      </p:sp>
      <p:sp>
        <p:nvSpPr>
          <p:cNvPr id="10248" name="任意多边形 35"/>
          <p:cNvSpPr/>
          <p:nvPr/>
        </p:nvSpPr>
        <p:spPr>
          <a:xfrm>
            <a:off x="5998369" y="3654029"/>
            <a:ext cx="495300" cy="370284"/>
          </a:xfrm>
          <a:custGeom>
            <a:avLst/>
            <a:gdLst>
              <a:gd name="txL" fmla="*/ 0 w 574972"/>
              <a:gd name="txT" fmla="*/ 0 h 399845"/>
              <a:gd name="txR" fmla="*/ 574972 w 574972"/>
              <a:gd name="txB" fmla="*/ 399845 h 399845"/>
            </a:gdLst>
            <a:ahLst/>
            <a:cxnLst>
              <a:cxn ang="0">
                <a:pos x="152941" y="323694"/>
              </a:cxn>
              <a:cxn ang="0">
                <a:pos x="152941" y="399844"/>
              </a:cxn>
              <a:cxn ang="0">
                <a:pos x="61228" y="399844"/>
              </a:cxn>
              <a:cxn ang="0">
                <a:pos x="61228" y="398217"/>
              </a:cxn>
              <a:cxn ang="0">
                <a:pos x="65606" y="394470"/>
              </a:cxn>
              <a:cxn ang="0">
                <a:pos x="121790" y="346388"/>
              </a:cxn>
              <a:cxn ang="0">
                <a:pos x="145086" y="328444"/>
              </a:cxn>
              <a:cxn ang="0">
                <a:pos x="147415" y="328444"/>
              </a:cxn>
              <a:cxn ang="0">
                <a:pos x="270881" y="219691"/>
              </a:cxn>
              <a:cxn ang="0">
                <a:pos x="270881" y="399845"/>
              </a:cxn>
              <a:cxn ang="0">
                <a:pos x="179168" y="399845"/>
              </a:cxn>
              <a:cxn ang="0">
                <a:pos x="179168" y="296830"/>
              </a:cxn>
              <a:cxn ang="0">
                <a:pos x="185489" y="291396"/>
              </a:cxn>
              <a:cxn ang="0">
                <a:pos x="216939" y="264361"/>
              </a:cxn>
              <a:cxn ang="0">
                <a:pos x="226257" y="259235"/>
              </a:cxn>
              <a:cxn ang="0">
                <a:pos x="240235" y="246418"/>
              </a:cxn>
              <a:cxn ang="0">
                <a:pos x="263531" y="225912"/>
              </a:cxn>
              <a:cxn ang="0">
                <a:pos x="297108" y="209429"/>
              </a:cxn>
              <a:cxn ang="0">
                <a:pos x="300913" y="213616"/>
              </a:cxn>
              <a:cxn ang="0">
                <a:pos x="309758" y="223349"/>
              </a:cxn>
              <a:cxn ang="0">
                <a:pos x="333054" y="248982"/>
              </a:cxn>
              <a:cxn ang="0">
                <a:pos x="342372" y="256672"/>
              </a:cxn>
              <a:cxn ang="0">
                <a:pos x="344702" y="261799"/>
              </a:cxn>
              <a:cxn ang="0">
                <a:pos x="370328" y="264362"/>
              </a:cxn>
              <a:cxn ang="0">
                <a:pos x="379646" y="256672"/>
              </a:cxn>
              <a:cxn ang="0">
                <a:pos x="388821" y="248907"/>
              </a:cxn>
              <a:cxn ang="0">
                <a:pos x="388821" y="399844"/>
              </a:cxn>
              <a:cxn ang="0">
                <a:pos x="297108" y="399844"/>
              </a:cxn>
              <a:cxn ang="0">
                <a:pos x="506761" y="139370"/>
              </a:cxn>
              <a:cxn ang="0">
                <a:pos x="506761" y="399844"/>
              </a:cxn>
              <a:cxn ang="0">
                <a:pos x="415048" y="399844"/>
              </a:cxn>
              <a:cxn ang="0">
                <a:pos x="415048" y="222112"/>
              </a:cxn>
              <a:cxn ang="0">
                <a:pos x="418375" y="219183"/>
              </a:cxn>
              <a:cxn ang="0">
                <a:pos x="428203" y="210532"/>
              </a:cxn>
              <a:cxn ang="0">
                <a:pos x="458488" y="184898"/>
              </a:cxn>
              <a:cxn ang="0">
                <a:pos x="496198" y="149332"/>
              </a:cxn>
              <a:cxn ang="0">
                <a:pos x="463151" y="0"/>
              </a:cxn>
              <a:cxn ang="0">
                <a:pos x="533039" y="0"/>
              </a:cxn>
              <a:cxn ang="0">
                <a:pos x="554006" y="0"/>
              </a:cxn>
              <a:cxn ang="0">
                <a:pos x="567983" y="5127"/>
              </a:cxn>
              <a:cxn ang="0">
                <a:pos x="574972" y="20506"/>
              </a:cxn>
              <a:cxn ang="0">
                <a:pos x="574972" y="117913"/>
              </a:cxn>
              <a:cxn ang="0">
                <a:pos x="554006" y="138419"/>
              </a:cxn>
              <a:cxn ang="0">
                <a:pos x="535369" y="117913"/>
              </a:cxn>
              <a:cxn ang="0">
                <a:pos x="535369" y="66646"/>
              </a:cxn>
              <a:cxn ang="0">
                <a:pos x="533039" y="69209"/>
              </a:cxn>
              <a:cxn ang="0">
                <a:pos x="467811" y="130729"/>
              </a:cxn>
              <a:cxn ang="0">
                <a:pos x="437526" y="156362"/>
              </a:cxn>
              <a:cxn ang="0">
                <a:pos x="414230" y="176869"/>
              </a:cxn>
              <a:cxn ang="0">
                <a:pos x="383945" y="202502"/>
              </a:cxn>
              <a:cxn ang="0">
                <a:pos x="374627" y="210192"/>
              </a:cxn>
              <a:cxn ang="0">
                <a:pos x="349001" y="207629"/>
              </a:cxn>
              <a:cxn ang="0">
                <a:pos x="346671" y="202502"/>
              </a:cxn>
              <a:cxn ang="0">
                <a:pos x="337353" y="194812"/>
              </a:cxn>
              <a:cxn ang="0">
                <a:pos x="314057" y="169179"/>
              </a:cxn>
              <a:cxn ang="0">
                <a:pos x="293091" y="146109"/>
              </a:cxn>
              <a:cxn ang="0">
                <a:pos x="262806" y="171742"/>
              </a:cxn>
              <a:cxn ang="0">
                <a:pos x="239510" y="192249"/>
              </a:cxn>
              <a:cxn ang="0">
                <a:pos x="225532" y="205065"/>
              </a:cxn>
              <a:cxn ang="0">
                <a:pos x="216214" y="210192"/>
              </a:cxn>
              <a:cxn ang="0">
                <a:pos x="141666" y="274275"/>
              </a:cxn>
              <a:cxn ang="0">
                <a:pos x="139337" y="274275"/>
              </a:cxn>
              <a:cxn ang="0">
                <a:pos x="116041" y="292218"/>
              </a:cxn>
              <a:cxn ang="0">
                <a:pos x="32175" y="363992"/>
              </a:cxn>
              <a:cxn ang="0">
                <a:pos x="22856" y="366555"/>
              </a:cxn>
              <a:cxn ang="0">
                <a:pos x="4220" y="358865"/>
              </a:cxn>
              <a:cxn ang="0">
                <a:pos x="6549" y="328105"/>
              </a:cxn>
              <a:cxn ang="0">
                <a:pos x="18197" y="317851"/>
              </a:cxn>
              <a:cxn ang="0">
                <a:pos x="116041" y="238389"/>
              </a:cxn>
              <a:cxn ang="0">
                <a:pos x="139337" y="220445"/>
              </a:cxn>
              <a:cxn ang="0">
                <a:pos x="141666" y="217882"/>
              </a:cxn>
              <a:cxn ang="0">
                <a:pos x="216214" y="156362"/>
              </a:cxn>
              <a:cxn ang="0">
                <a:pos x="223203" y="148672"/>
              </a:cxn>
              <a:cxn ang="0">
                <a:pos x="239510" y="138419"/>
              </a:cxn>
              <a:cxn ang="0">
                <a:pos x="262806" y="117913"/>
              </a:cxn>
              <a:cxn ang="0">
                <a:pos x="283772" y="99969"/>
              </a:cxn>
              <a:cxn ang="0">
                <a:pos x="309398" y="102533"/>
              </a:cxn>
              <a:cxn ang="0">
                <a:pos x="314057" y="107659"/>
              </a:cxn>
              <a:cxn ang="0">
                <a:pos x="337353" y="133292"/>
              </a:cxn>
              <a:cxn ang="0">
                <a:pos x="346671" y="140982"/>
              </a:cxn>
              <a:cxn ang="0">
                <a:pos x="365308" y="161489"/>
              </a:cxn>
              <a:cxn ang="0">
                <a:pos x="383945" y="146109"/>
              </a:cxn>
              <a:cxn ang="0">
                <a:pos x="414230" y="120476"/>
              </a:cxn>
              <a:cxn ang="0">
                <a:pos x="437526" y="99969"/>
              </a:cxn>
              <a:cxn ang="0">
                <a:pos x="477129" y="61520"/>
              </a:cxn>
              <a:cxn ang="0">
                <a:pos x="498095" y="43576"/>
              </a:cxn>
              <a:cxn ang="0">
                <a:pos x="486447" y="43576"/>
              </a:cxn>
              <a:cxn ang="0">
                <a:pos x="463151" y="43576"/>
              </a:cxn>
              <a:cxn ang="0">
                <a:pos x="456163" y="41013"/>
              </a:cxn>
              <a:cxn ang="0">
                <a:pos x="442185" y="20506"/>
              </a:cxn>
              <a:cxn ang="0">
                <a:pos x="453833" y="2563"/>
              </a:cxn>
              <a:cxn ang="0">
                <a:pos x="456163" y="2563"/>
              </a:cxn>
              <a:cxn ang="0">
                <a:pos x="463151" y="0"/>
              </a:cxn>
            </a:cxnLst>
            <a:rect l="txL" t="txT" r="txR" b="tx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F2F2F2"/>
          </a:solidFill>
          <a:ln w="9525">
            <a:solidFill>
              <a:schemeClr val="accent1"/>
            </a:solidFill>
          </a:ln>
        </p:spPr>
        <p:txBody>
          <a:bodyPr vert="horz" wrap="square" anchor="t"/>
          <a:p>
            <a:endParaRPr sz="10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49" name="Freeform 168"/>
          <p:cNvSpPr>
            <a:spLocks noChangeAspect="1" noEditPoints="1"/>
          </p:cNvSpPr>
          <p:nvPr/>
        </p:nvSpPr>
        <p:spPr>
          <a:xfrm>
            <a:off x="2807494" y="3637360"/>
            <a:ext cx="444104" cy="404813"/>
          </a:xfrm>
          <a:custGeom>
            <a:avLst/>
            <a:gdLst>
              <a:gd name="txL" fmla="*/ 0 w 94"/>
              <a:gd name="txT" fmla="*/ 0 h 81"/>
              <a:gd name="txR" fmla="*/ 94 w 94"/>
              <a:gd name="txB" fmla="*/ 81 h 81"/>
            </a:gdLst>
            <a:ahLst/>
            <a:cxnLst>
              <a:cxn ang="0">
                <a:pos x="4" y="19"/>
              </a:cxn>
              <a:cxn ang="0">
                <a:pos x="46" y="19"/>
              </a:cxn>
              <a:cxn ang="0">
                <a:pos x="50" y="16"/>
              </a:cxn>
              <a:cxn ang="0">
                <a:pos x="73" y="0"/>
              </a:cxn>
              <a:cxn ang="0">
                <a:pos x="73" y="33"/>
              </a:cxn>
              <a:cxn ang="0">
                <a:pos x="73" y="66"/>
              </a:cxn>
              <a:cxn ang="0">
                <a:pos x="50" y="49"/>
              </a:cxn>
              <a:cxn ang="0">
                <a:pos x="46" y="47"/>
              </a:cxn>
              <a:cxn ang="0">
                <a:pos x="33" y="47"/>
              </a:cxn>
              <a:cxn ang="0">
                <a:pos x="40" y="70"/>
              </a:cxn>
              <a:cxn ang="0">
                <a:pos x="45" y="70"/>
              </a:cxn>
              <a:cxn ang="0">
                <a:pos x="45" y="81"/>
              </a:cxn>
              <a:cxn ang="0">
                <a:pos x="43" y="81"/>
              </a:cxn>
              <a:cxn ang="0">
                <a:pos x="21" y="81"/>
              </a:cxn>
              <a:cxn ang="0">
                <a:pos x="11" y="47"/>
              </a:cxn>
              <a:cxn ang="0">
                <a:pos x="4" y="47"/>
              </a:cxn>
              <a:cxn ang="0">
                <a:pos x="4" y="19"/>
              </a:cxn>
              <a:cxn ang="0">
                <a:pos x="87" y="23"/>
              </a:cxn>
              <a:cxn ang="0">
                <a:pos x="94" y="33"/>
              </a:cxn>
              <a:cxn ang="0">
                <a:pos x="87" y="43"/>
              </a:cxn>
              <a:cxn ang="0">
                <a:pos x="87" y="66"/>
              </a:cxn>
              <a:cxn ang="0">
                <a:pos x="78" y="66"/>
              </a:cxn>
              <a:cxn ang="0">
                <a:pos x="78" y="0"/>
              </a:cxn>
              <a:cxn ang="0">
                <a:pos x="87" y="0"/>
              </a:cxn>
              <a:cxn ang="0">
                <a:pos x="87" y="23"/>
              </a:cxn>
              <a:cxn ang="0">
                <a:pos x="46" y="49"/>
              </a:cxn>
              <a:cxn ang="0">
                <a:pos x="37" y="49"/>
              </a:cxn>
              <a:cxn ang="0">
                <a:pos x="40" y="61"/>
              </a:cxn>
              <a:cxn ang="0">
                <a:pos x="43" y="61"/>
              </a:cxn>
              <a:cxn ang="0">
                <a:pos x="43" y="57"/>
              </a:cxn>
              <a:cxn ang="0">
                <a:pos x="46" y="49"/>
              </a:cxn>
            </a:cxnLst>
            <a:rect l="txL" t="txT" r="txR" b="tx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F2F2F2"/>
          </a:solidFill>
          <a:ln w="9525">
            <a:solidFill>
              <a:schemeClr val="accent1"/>
            </a:solidFill>
          </a:ln>
        </p:spPr>
        <p:txBody>
          <a:bodyPr vert="horz" wrap="square" anchor="t"/>
          <a:p>
            <a:endParaRPr sz="10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0" name="任意多边形 41"/>
          <p:cNvSpPr/>
          <p:nvPr/>
        </p:nvSpPr>
        <p:spPr>
          <a:xfrm>
            <a:off x="1197769" y="3612356"/>
            <a:ext cx="466725" cy="453629"/>
          </a:xfrm>
          <a:custGeom>
            <a:avLst/>
            <a:gdLst>
              <a:gd name="txL" fmla="*/ 0 w 519288"/>
              <a:gd name="txT" fmla="*/ 0 h 503774"/>
              <a:gd name="txR" fmla="*/ 519288 w 519288"/>
              <a:gd name="txB" fmla="*/ 503774 h 503774"/>
            </a:gdLst>
            <a:ahLst/>
            <a:cxnLst>
              <a:cxn ang="0">
                <a:pos x="262805" y="111558"/>
              </a:cxn>
              <a:cxn ang="0">
                <a:pos x="439744" y="276036"/>
              </a:cxn>
              <a:cxn ang="0">
                <a:pos x="439744" y="484796"/>
              </a:cxn>
              <a:cxn ang="0">
                <a:pos x="433425" y="503774"/>
              </a:cxn>
              <a:cxn ang="0">
                <a:pos x="414467" y="503774"/>
              </a:cxn>
              <a:cxn ang="0">
                <a:pos x="319678" y="503774"/>
              </a:cxn>
              <a:cxn ang="0">
                <a:pos x="313359" y="503774"/>
              </a:cxn>
              <a:cxn ang="0">
                <a:pos x="307040" y="497448"/>
              </a:cxn>
              <a:cxn ang="0">
                <a:pos x="307040" y="396231"/>
              </a:cxn>
              <a:cxn ang="0">
                <a:pos x="212251" y="396231"/>
              </a:cxn>
              <a:cxn ang="0">
                <a:pos x="212251" y="497448"/>
              </a:cxn>
              <a:cxn ang="0">
                <a:pos x="212251" y="503774"/>
              </a:cxn>
              <a:cxn ang="0">
                <a:pos x="199612" y="503774"/>
              </a:cxn>
              <a:cxn ang="0">
                <a:pos x="104823" y="503774"/>
              </a:cxn>
              <a:cxn ang="0">
                <a:pos x="92185" y="503774"/>
              </a:cxn>
              <a:cxn ang="0">
                <a:pos x="79546" y="484796"/>
              </a:cxn>
              <a:cxn ang="0">
                <a:pos x="79546" y="276036"/>
              </a:cxn>
              <a:cxn ang="0">
                <a:pos x="259644" y="0"/>
              </a:cxn>
              <a:cxn ang="0">
                <a:pos x="281809" y="9516"/>
              </a:cxn>
              <a:cxn ang="0">
                <a:pos x="370468" y="91992"/>
              </a:cxn>
              <a:cxn ang="0">
                <a:pos x="370468" y="22205"/>
              </a:cxn>
              <a:cxn ang="0">
                <a:pos x="383134" y="9516"/>
              </a:cxn>
              <a:cxn ang="0">
                <a:pos x="414798" y="9516"/>
              </a:cxn>
              <a:cxn ang="0">
                <a:pos x="427463" y="22205"/>
              </a:cxn>
              <a:cxn ang="0">
                <a:pos x="427463" y="142746"/>
              </a:cxn>
              <a:cxn ang="0">
                <a:pos x="509789" y="218877"/>
              </a:cxn>
              <a:cxn ang="0">
                <a:pos x="509789" y="269631"/>
              </a:cxn>
              <a:cxn ang="0">
                <a:pos x="465460" y="269631"/>
              </a:cxn>
              <a:cxn ang="0">
                <a:pos x="262810" y="79303"/>
              </a:cxn>
              <a:cxn ang="0">
                <a:pos x="60161" y="269631"/>
              </a:cxn>
              <a:cxn ang="0">
                <a:pos x="34830" y="275975"/>
              </a:cxn>
              <a:cxn ang="0">
                <a:pos x="9499" y="269631"/>
              </a:cxn>
              <a:cxn ang="0">
                <a:pos x="9499" y="218877"/>
              </a:cxn>
              <a:cxn ang="0">
                <a:pos x="237479" y="9516"/>
              </a:cxn>
              <a:cxn ang="0">
                <a:pos x="259644" y="0"/>
              </a:cxn>
            </a:cxnLst>
            <a:rect l="txL" t="txT" r="txR" b="tx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F2F2F2"/>
          </a:solidFill>
          <a:ln w="9525">
            <a:solidFill>
              <a:schemeClr val="accent1"/>
            </a:solidFill>
          </a:ln>
        </p:spPr>
        <p:txBody>
          <a:bodyPr wrap="square" anchor="ctr"/>
          <a:p>
            <a:pPr algn="ctr"/>
            <a:endParaRPr sz="105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10251" name="Freeform 228"/>
          <p:cNvSpPr>
            <a:spLocks noEditPoints="1"/>
          </p:cNvSpPr>
          <p:nvPr/>
        </p:nvSpPr>
        <p:spPr>
          <a:xfrm>
            <a:off x="7635479" y="3633788"/>
            <a:ext cx="310753" cy="411956"/>
          </a:xfrm>
          <a:custGeom>
            <a:avLst/>
            <a:gdLst>
              <a:gd name="txL" fmla="*/ 0 w 52"/>
              <a:gd name="txT" fmla="*/ 0 h 69"/>
              <a:gd name="txR" fmla="*/ 52 w 52"/>
              <a:gd name="txB" fmla="*/ 69 h 69"/>
            </a:gdLst>
            <a:ahLst/>
            <a:cxnLst>
              <a:cxn ang="0">
                <a:pos x="38" y="53"/>
              </a:cxn>
              <a:cxn ang="0">
                <a:pos x="32" y="51"/>
              </a:cxn>
              <a:cxn ang="0">
                <a:pos x="32" y="51"/>
              </a:cxn>
              <a:cxn ang="0">
                <a:pos x="27" y="49"/>
              </a:cxn>
              <a:cxn ang="0">
                <a:pos x="15" y="29"/>
              </a:cxn>
              <a:cxn ang="0">
                <a:pos x="16" y="23"/>
              </a:cxn>
              <a:cxn ang="0">
                <a:pos x="16" y="23"/>
              </a:cxn>
              <a:cxn ang="0">
                <a:pos x="18" y="17"/>
              </a:cxn>
              <a:cxn ang="0">
                <a:pos x="11" y="6"/>
              </a:cxn>
              <a:cxn ang="0">
                <a:pos x="7" y="6"/>
              </a:cxn>
              <a:cxn ang="0">
                <a:pos x="1" y="14"/>
              </a:cxn>
              <a:cxn ang="0">
                <a:pos x="0" y="21"/>
              </a:cxn>
              <a:cxn ang="0">
                <a:pos x="11" y="45"/>
              </a:cxn>
              <a:cxn ang="0">
                <a:pos x="26" y="66"/>
              </a:cxn>
              <a:cxn ang="0">
                <a:pos x="32" y="68"/>
              </a:cxn>
              <a:cxn ang="0">
                <a:pos x="42" y="68"/>
              </a:cxn>
              <a:cxn ang="0">
                <a:pos x="44" y="64"/>
              </a:cxn>
              <a:cxn ang="0">
                <a:pos x="38" y="53"/>
              </a:cxn>
              <a:cxn ang="0">
                <a:pos x="52" y="62"/>
              </a:cxn>
              <a:cxn ang="0">
                <a:pos x="44" y="49"/>
              </a:cxn>
              <a:cxn ang="0">
                <a:pos x="42" y="48"/>
              </a:cxn>
              <a:cxn ang="0">
                <a:pos x="40" y="48"/>
              </a:cxn>
              <a:cxn ang="0">
                <a:pos x="39" y="51"/>
              </a:cxn>
              <a:cxn ang="0">
                <a:pos x="47" y="64"/>
              </a:cxn>
              <a:cxn ang="0">
                <a:pos x="50" y="65"/>
              </a:cxn>
              <a:cxn ang="0">
                <a:pos x="51" y="64"/>
              </a:cxn>
              <a:cxn ang="0">
                <a:pos x="52" y="62"/>
              </a:cxn>
              <a:cxn ang="0">
                <a:pos x="20" y="17"/>
              </a:cxn>
              <a:cxn ang="0">
                <a:pos x="23" y="18"/>
              </a:cxn>
              <a:cxn ang="0">
                <a:pos x="24" y="17"/>
              </a:cxn>
              <a:cxn ang="0">
                <a:pos x="25" y="14"/>
              </a:cxn>
              <a:cxn ang="0">
                <a:pos x="17" y="1"/>
              </a:cxn>
              <a:cxn ang="0">
                <a:pos x="15" y="0"/>
              </a:cxn>
              <a:cxn ang="0">
                <a:pos x="13" y="1"/>
              </a:cxn>
              <a:cxn ang="0">
                <a:pos x="13" y="4"/>
              </a:cxn>
              <a:cxn ang="0">
                <a:pos x="20" y="17"/>
              </a:cxn>
            </a:cxnLst>
            <a:rect l="txL" t="txT" r="txR" b="txB"/>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rgbClr val="F2F2F2"/>
          </a:solidFill>
          <a:ln w="9525">
            <a:solidFill>
              <a:schemeClr val="accent1"/>
            </a:solidFill>
          </a:ln>
        </p:spPr>
        <p:txBody>
          <a:bodyPr vert="horz" wrap="square" anchor="t"/>
          <a:p>
            <a:endParaRPr sz="100">
              <a:solidFill>
                <a:srgbClr val="F2F2F2"/>
              </a:solidFill>
              <a:latin typeface="Calibri" panose="020F0502020204030204" pitchFamily="34" charset="0"/>
              <a:ea typeface="宋体" panose="02010600030101010101" pitchFamily="2" charset="-122"/>
              <a:sym typeface="宋体" panose="02010600030101010101" pitchFamily="2" charset="-122"/>
            </a:endParaRPr>
          </a:p>
        </p:txBody>
      </p:sp>
      <p:sp>
        <p:nvSpPr>
          <p:cNvPr id="10252" name="TextBox 67"/>
          <p:cNvSpPr/>
          <p:nvPr/>
        </p:nvSpPr>
        <p:spPr>
          <a:xfrm>
            <a:off x="7188279" y="4274344"/>
            <a:ext cx="1203960" cy="398780"/>
          </a:xfrm>
          <a:prstGeom prst="rect">
            <a:avLst/>
          </a:prstGeom>
          <a:noFill/>
          <a:ln w="9525">
            <a:noFill/>
          </a:ln>
        </p:spPr>
        <p:txBody>
          <a:bodyPr wrap="none">
            <a:spAutoFit/>
          </a:bodyPr>
          <a:p>
            <a:pPr algn="ctr"/>
            <a:r>
              <a:rPr lang="zh-CN" altLang="en-US" sz="2000" b="1" dirty="0">
                <a:effectLst/>
                <a:latin typeface="楷体" panose="02010609060101010101" pitchFamily="1" charset="-122"/>
                <a:ea typeface="楷体" panose="02010609060101010101" pitchFamily="1" charset="-122"/>
                <a:sym typeface="+mn-ea"/>
              </a:rPr>
              <a:t>监督管理</a:t>
            </a:r>
            <a:endParaRPr lang="zh-CN" altLang="en-US" sz="2000" b="1" dirty="0">
              <a:solidFill>
                <a:srgbClr val="A5A5A5"/>
              </a:solidFill>
              <a:effectLst/>
              <a:latin typeface="楷体" panose="02010609060101010101" pitchFamily="1" charset="-122"/>
              <a:ea typeface="楷体" panose="02010609060101010101" pitchFamily="1" charset="-122"/>
              <a:sym typeface="+mn-ea"/>
            </a:endParaRPr>
          </a:p>
        </p:txBody>
      </p:sp>
      <p:sp>
        <p:nvSpPr>
          <p:cNvPr id="10253" name="直接连接符 48"/>
          <p:cNvSpPr/>
          <p:nvPr/>
        </p:nvSpPr>
        <p:spPr>
          <a:xfrm>
            <a:off x="2092484" y="3559969"/>
            <a:ext cx="0" cy="1383506"/>
          </a:xfrm>
          <a:prstGeom prst="line">
            <a:avLst/>
          </a:prstGeom>
          <a:ln w="19050" cap="flat" cmpd="sng">
            <a:solidFill>
              <a:srgbClr val="D8D8D8"/>
            </a:solidFill>
            <a:prstDash val="solid"/>
            <a:miter/>
            <a:headEnd type="none" w="med" len="med"/>
            <a:tailEnd type="none" w="med" len="med"/>
          </a:ln>
        </p:spPr>
      </p:sp>
      <p:sp>
        <p:nvSpPr>
          <p:cNvPr id="10254" name="直接连接符 52"/>
          <p:cNvSpPr/>
          <p:nvPr/>
        </p:nvSpPr>
        <p:spPr>
          <a:xfrm>
            <a:off x="3823097" y="3559969"/>
            <a:ext cx="0" cy="1383506"/>
          </a:xfrm>
          <a:prstGeom prst="line">
            <a:avLst/>
          </a:prstGeom>
          <a:ln w="19050" cap="flat" cmpd="sng">
            <a:solidFill>
              <a:srgbClr val="D8D8D8"/>
            </a:solidFill>
            <a:prstDash val="solid"/>
            <a:miter/>
            <a:headEnd type="none" w="med" len="med"/>
            <a:tailEnd type="none" w="med" len="med"/>
          </a:ln>
        </p:spPr>
      </p:sp>
      <p:sp>
        <p:nvSpPr>
          <p:cNvPr id="10255" name="直接连接符 53"/>
          <p:cNvSpPr/>
          <p:nvPr/>
        </p:nvSpPr>
        <p:spPr>
          <a:xfrm>
            <a:off x="5570379" y="3559969"/>
            <a:ext cx="1191" cy="1383506"/>
          </a:xfrm>
          <a:prstGeom prst="line">
            <a:avLst/>
          </a:prstGeom>
          <a:ln w="19050" cap="flat" cmpd="sng">
            <a:solidFill>
              <a:srgbClr val="D8D8D8"/>
            </a:solidFill>
            <a:prstDash val="solid"/>
            <a:miter/>
            <a:headEnd type="none" w="med" len="med"/>
            <a:tailEnd type="none" w="med" len="med"/>
          </a:ln>
        </p:spPr>
      </p:sp>
      <p:sp>
        <p:nvSpPr>
          <p:cNvPr id="10256" name="直接连接符 54"/>
          <p:cNvSpPr/>
          <p:nvPr/>
        </p:nvSpPr>
        <p:spPr>
          <a:xfrm>
            <a:off x="7065169" y="3559969"/>
            <a:ext cx="0" cy="1383506"/>
          </a:xfrm>
          <a:prstGeom prst="line">
            <a:avLst/>
          </a:prstGeom>
          <a:ln w="19050" cap="flat" cmpd="sng">
            <a:solidFill>
              <a:srgbClr val="D8D8D8"/>
            </a:solidFill>
            <a:prstDash val="solid"/>
            <a:miter/>
            <a:headEnd type="none" w="med" len="med"/>
            <a:tailEnd type="none" w="med" len="med"/>
          </a:ln>
        </p:spPr>
      </p:sp>
      <p:sp>
        <p:nvSpPr>
          <p:cNvPr id="2" name="灯片编号占位符 1"/>
          <p:cNvSpPr/>
          <p:nvPr>
            <p:ph type="sldNum" sz="quarter" idx="12"/>
          </p:nvPr>
        </p:nvSpPr>
        <p:spPr/>
        <p:txBody>
          <a:bodyPr/>
          <a:p>
            <a:pPr lvl="0"/>
            <a:fld id="{9A0DB2DC-4C9A-4742-B13C-FB6460FD3503}" type="slidenum">
              <a:rPr lang="zh-CN" altLang="en-US" sz="1050" dirty="0">
                <a:sym typeface="Arial" panose="020B0604020202020204" pitchFamily="34" charset="0"/>
              </a:rPr>
            </a:fld>
            <a:endParaRPr lang="zh-CN" altLang="en-US" sz="1050" dirty="0">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62501" y="11906"/>
            <a:ext cx="36118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商业企业发展相关政策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1"/>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26" name="文本框 25"/>
          <p:cNvSpPr txBox="1"/>
          <p:nvPr/>
        </p:nvSpPr>
        <p:spPr>
          <a:xfrm>
            <a:off x="1793081" y="1452563"/>
            <a:ext cx="3002756" cy="369332"/>
          </a:xfrm>
          <a:prstGeom prst="rect">
            <a:avLst/>
          </a:prstGeom>
          <a:noFill/>
        </p:spPr>
        <p:txBody>
          <a:bodyPr wrap="square" rtlCol="0">
            <a:spAutoFit/>
          </a:bodyPr>
          <a:lstStyle/>
          <a:p>
            <a:r>
              <a:rPr lang="zh-CN" altLang="en-US"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进一步促进消费增长</a:t>
            </a:r>
            <a:endParaRPr lang="zh-CN" altLang="en-US"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31" name="矩形 30"/>
          <p:cNvSpPr/>
          <p:nvPr/>
        </p:nvSpPr>
        <p:spPr>
          <a:xfrm>
            <a:off x="1784509" y="1923574"/>
            <a:ext cx="7842409" cy="3683060"/>
          </a:xfrm>
          <a:prstGeom prst="rect">
            <a:avLst/>
          </a:prstGeom>
        </p:spPr>
        <p:txBody>
          <a:bodyPr wrap="square">
            <a:spAutoFit/>
          </a:bodyPr>
          <a:lstStyle/>
          <a:p>
            <a:pPr>
              <a:lnSpc>
                <a:spcPts val="3500"/>
              </a:lnSpc>
            </a:pPr>
            <a:r>
              <a:rPr lang="zh-CN" sz="2000" dirty="0">
                <a:latin typeface="微软雅黑" panose="020B0503020204020204" pitchFamily="34" charset="-122"/>
                <a:ea typeface="微软雅黑" panose="020B0503020204020204" pitchFamily="34" charset="-122"/>
                <a:sym typeface="+mn-ea"/>
              </a:rPr>
              <a:t>鼓励企业规模化发展，</a:t>
            </a:r>
            <a:r>
              <a:rPr lang="zh-CN" sz="2000" b="1" dirty="0">
                <a:solidFill>
                  <a:schemeClr val="accent2"/>
                </a:solidFill>
                <a:latin typeface="微软雅黑" panose="020B0503020204020204" pitchFamily="34" charset="-122"/>
                <a:ea typeface="微软雅黑" panose="020B0503020204020204" pitchFamily="34" charset="-122"/>
                <a:sym typeface="+mn-ea"/>
              </a:rPr>
              <a:t>给予最高3000万元奖励</a:t>
            </a:r>
            <a:r>
              <a:rPr lang="zh-CN" sz="2000" dirty="0">
                <a:latin typeface="微软雅黑" panose="020B0503020204020204" pitchFamily="34" charset="-122"/>
                <a:ea typeface="微软雅黑" panose="020B0503020204020204" pitchFamily="34" charset="-122"/>
                <a:sym typeface="+mn-ea"/>
              </a:rPr>
              <a:t>；</a:t>
            </a:r>
            <a:endParaRPr lang="zh-CN" sz="2000" dirty="0">
              <a:latin typeface="微软雅黑" panose="020B0503020204020204" pitchFamily="34" charset="-122"/>
              <a:ea typeface="微软雅黑" panose="020B0503020204020204" pitchFamily="34" charset="-122"/>
              <a:sym typeface="+mn-ea"/>
            </a:endParaRPr>
          </a:p>
          <a:p>
            <a:pPr>
              <a:lnSpc>
                <a:spcPts val="3500"/>
              </a:lnSpc>
            </a:pPr>
            <a:r>
              <a:rPr lang="zh-CN" sz="2000" dirty="0">
                <a:latin typeface="微软雅黑" panose="020B0503020204020204" pitchFamily="34" charset="-122"/>
                <a:ea typeface="微软雅黑" panose="020B0503020204020204" pitchFamily="34" charset="-122"/>
                <a:sym typeface="+mn-ea"/>
              </a:rPr>
              <a:t>引入大型零售企业，采取</a:t>
            </a:r>
            <a:r>
              <a:rPr lang="zh-CN" sz="2000" b="1" dirty="0">
                <a:solidFill>
                  <a:schemeClr val="accent2"/>
                </a:solidFill>
                <a:latin typeface="微软雅黑" panose="020B0503020204020204" pitchFamily="34" charset="-122"/>
                <a:ea typeface="微软雅黑" panose="020B0503020204020204" pitchFamily="34" charset="-122"/>
                <a:sym typeface="+mn-ea"/>
              </a:rPr>
              <a:t>“一企一案”</a:t>
            </a:r>
            <a:r>
              <a:rPr lang="zh-CN" sz="2000" dirty="0">
                <a:latin typeface="微软雅黑" panose="020B0503020204020204" pitchFamily="34" charset="-122"/>
                <a:ea typeface="微软雅黑" panose="020B0503020204020204" pitchFamily="34" charset="-122"/>
                <a:sym typeface="+mn-ea"/>
              </a:rPr>
              <a:t>方式综合支持；</a:t>
            </a:r>
            <a:endParaRPr lang="zh-CN" sz="2000" dirty="0">
              <a:latin typeface="微软雅黑" panose="020B0503020204020204" pitchFamily="34" charset="-122"/>
              <a:ea typeface="微软雅黑" panose="020B0503020204020204" pitchFamily="34" charset="-122"/>
              <a:sym typeface="+mn-ea"/>
            </a:endParaRPr>
          </a:p>
          <a:p>
            <a:pPr>
              <a:lnSpc>
                <a:spcPts val="3500"/>
              </a:lnSpc>
            </a:pPr>
            <a:r>
              <a:rPr lang="zh-CN" sz="2000" dirty="0">
                <a:latin typeface="微软雅黑" panose="020B0503020204020204" pitchFamily="34" charset="-122"/>
                <a:ea typeface="微软雅黑" panose="020B0503020204020204" pitchFamily="34" charset="-122"/>
                <a:sym typeface="+mn-ea"/>
              </a:rPr>
              <a:t>促进制造与商贸跨界融合，</a:t>
            </a:r>
            <a:r>
              <a:rPr lang="zh-CN" sz="2000" b="1" dirty="0">
                <a:solidFill>
                  <a:schemeClr val="accent2"/>
                </a:solidFill>
                <a:latin typeface="微软雅黑" panose="020B0503020204020204" pitchFamily="34" charset="-122"/>
                <a:ea typeface="微软雅黑" panose="020B0503020204020204" pitchFamily="34" charset="-122"/>
                <a:sym typeface="+mn-ea"/>
              </a:rPr>
              <a:t>奖励上限1000万元</a:t>
            </a:r>
            <a:r>
              <a:rPr lang="zh-CN" sz="2000" dirty="0">
                <a:latin typeface="微软雅黑" panose="020B0503020204020204" pitchFamily="34" charset="-122"/>
                <a:ea typeface="微软雅黑" panose="020B0503020204020204" pitchFamily="34" charset="-122"/>
                <a:sym typeface="+mn-ea"/>
              </a:rPr>
              <a:t>；</a:t>
            </a:r>
            <a:endParaRPr lang="zh-CN" sz="2000" dirty="0">
              <a:latin typeface="微软雅黑" panose="020B0503020204020204" pitchFamily="34" charset="-122"/>
              <a:ea typeface="微软雅黑" panose="020B0503020204020204" pitchFamily="34" charset="-122"/>
              <a:sym typeface="+mn-ea"/>
            </a:endParaRPr>
          </a:p>
          <a:p>
            <a:pPr>
              <a:lnSpc>
                <a:spcPts val="3500"/>
              </a:lnSpc>
            </a:pPr>
            <a:r>
              <a:rPr lang="zh-CN" sz="2000" dirty="0">
                <a:latin typeface="微软雅黑" panose="020B0503020204020204" pitchFamily="34" charset="-122"/>
                <a:ea typeface="微软雅黑" panose="020B0503020204020204" pitchFamily="34" charset="-122"/>
                <a:sym typeface="+mn-ea"/>
              </a:rPr>
              <a:t>提升商业基础设施能力，</a:t>
            </a:r>
            <a:r>
              <a:rPr lang="zh-CN" sz="2000" b="1" dirty="0">
                <a:solidFill>
                  <a:schemeClr val="accent2"/>
                </a:solidFill>
                <a:latin typeface="微软雅黑" panose="020B0503020204020204" pitchFamily="34" charset="-122"/>
                <a:ea typeface="微软雅黑" panose="020B0503020204020204" pitchFamily="34" charset="-122"/>
                <a:sym typeface="+mn-ea"/>
              </a:rPr>
              <a:t>资助上限300万元</a:t>
            </a:r>
            <a:r>
              <a:rPr lang="zh-CN" sz="2000" dirty="0">
                <a:latin typeface="微软雅黑" panose="020B0503020204020204" pitchFamily="34" charset="-122"/>
                <a:ea typeface="微软雅黑" panose="020B0503020204020204" pitchFamily="34" charset="-122"/>
                <a:sym typeface="+mn-ea"/>
              </a:rPr>
              <a:t>；</a:t>
            </a:r>
            <a:endParaRPr lang="zh-CN" sz="2000" dirty="0">
              <a:latin typeface="微软雅黑" panose="020B0503020204020204" pitchFamily="34" charset="-122"/>
              <a:ea typeface="微软雅黑" panose="020B0503020204020204" pitchFamily="34" charset="-122"/>
              <a:sym typeface="+mn-ea"/>
            </a:endParaRPr>
          </a:p>
          <a:p>
            <a:pPr>
              <a:lnSpc>
                <a:spcPts val="3500"/>
              </a:lnSpc>
            </a:pPr>
            <a:r>
              <a:rPr lang="zh-CN" sz="2000" dirty="0">
                <a:latin typeface="微软雅黑" panose="020B0503020204020204" pitchFamily="34" charset="-122"/>
                <a:ea typeface="微软雅黑" panose="020B0503020204020204" pitchFamily="34" charset="-122"/>
                <a:sym typeface="+mn-ea"/>
              </a:rPr>
              <a:t>提升社区商业发展水平，</a:t>
            </a:r>
            <a:r>
              <a:rPr lang="zh-CN" sz="2000" b="1" dirty="0">
                <a:solidFill>
                  <a:schemeClr val="accent2"/>
                </a:solidFill>
                <a:latin typeface="微软雅黑" panose="020B0503020204020204" pitchFamily="34" charset="-122"/>
                <a:ea typeface="微软雅黑" panose="020B0503020204020204" pitchFamily="34" charset="-122"/>
                <a:sym typeface="+mn-ea"/>
              </a:rPr>
              <a:t>资助上限300万元</a:t>
            </a:r>
            <a:r>
              <a:rPr lang="zh-CN" sz="2000" dirty="0">
                <a:latin typeface="微软雅黑" panose="020B0503020204020204" pitchFamily="34" charset="-122"/>
                <a:ea typeface="微软雅黑" panose="020B0503020204020204" pitchFamily="34" charset="-122"/>
                <a:sym typeface="+mn-ea"/>
              </a:rPr>
              <a:t>；</a:t>
            </a:r>
            <a:endParaRPr lang="zh-CN" sz="2000" dirty="0">
              <a:latin typeface="微软雅黑" panose="020B0503020204020204" pitchFamily="34" charset="-122"/>
              <a:ea typeface="微软雅黑" panose="020B0503020204020204" pitchFamily="34" charset="-122"/>
              <a:sym typeface="+mn-ea"/>
            </a:endParaRPr>
          </a:p>
          <a:p>
            <a:pPr>
              <a:lnSpc>
                <a:spcPts val="3500"/>
              </a:lnSpc>
            </a:pPr>
            <a:r>
              <a:rPr lang="zh-CN" sz="2000" dirty="0">
                <a:latin typeface="微软雅黑" panose="020B0503020204020204" pitchFamily="34" charset="-122"/>
                <a:ea typeface="微软雅黑" panose="020B0503020204020204" pitchFamily="34" charset="-122"/>
                <a:sym typeface="+mn-ea"/>
              </a:rPr>
              <a:t>打造专业消费市场，</a:t>
            </a:r>
            <a:r>
              <a:rPr lang="zh-CN" sz="2000" b="1" dirty="0">
                <a:solidFill>
                  <a:schemeClr val="accent2"/>
                </a:solidFill>
                <a:latin typeface="微软雅黑" panose="020B0503020204020204" pitchFamily="34" charset="-122"/>
                <a:ea typeface="微软雅黑" panose="020B0503020204020204" pitchFamily="34" charset="-122"/>
                <a:sym typeface="+mn-ea"/>
              </a:rPr>
              <a:t>资助上限300万元；</a:t>
            </a:r>
            <a:endParaRPr lang="zh-CN" sz="2000" dirty="0">
              <a:latin typeface="微软雅黑" panose="020B0503020204020204" pitchFamily="34" charset="-122"/>
              <a:ea typeface="微软雅黑" panose="020B0503020204020204" pitchFamily="34" charset="-122"/>
              <a:sym typeface="+mn-ea"/>
            </a:endParaRPr>
          </a:p>
          <a:p>
            <a:pPr>
              <a:lnSpc>
                <a:spcPts val="3500"/>
              </a:lnSpc>
            </a:pPr>
            <a:r>
              <a:rPr lang="zh-CN" sz="2000" dirty="0">
                <a:latin typeface="微软雅黑" panose="020B0503020204020204" pitchFamily="34" charset="-122"/>
                <a:ea typeface="微软雅黑" panose="020B0503020204020204" pitchFamily="34" charset="-122"/>
                <a:sym typeface="+mn-ea"/>
              </a:rPr>
              <a:t>促进线上线下融合，</a:t>
            </a:r>
            <a:r>
              <a:rPr lang="zh-CN" sz="2000" b="1" dirty="0">
                <a:solidFill>
                  <a:schemeClr val="accent2"/>
                </a:solidFill>
                <a:latin typeface="微软雅黑" panose="020B0503020204020204" pitchFamily="34" charset="-122"/>
                <a:ea typeface="微软雅黑" panose="020B0503020204020204" pitchFamily="34" charset="-122"/>
                <a:sym typeface="+mn-ea"/>
              </a:rPr>
              <a:t>企业奖励上限100万元</a:t>
            </a:r>
            <a:r>
              <a:rPr lang="zh-CN" sz="2000" dirty="0">
                <a:latin typeface="微软雅黑" panose="020B0503020204020204" pitchFamily="34" charset="-122"/>
                <a:ea typeface="微软雅黑" panose="020B0503020204020204" pitchFamily="34" charset="-122"/>
                <a:sym typeface="+mn-ea"/>
              </a:rPr>
              <a:t>；</a:t>
            </a:r>
            <a:endParaRPr lang="zh-CN" sz="2000" dirty="0">
              <a:latin typeface="微软雅黑" panose="020B0503020204020204" pitchFamily="34" charset="-122"/>
              <a:ea typeface="微软雅黑" panose="020B0503020204020204" pitchFamily="34" charset="-122"/>
              <a:sym typeface="+mn-ea"/>
            </a:endParaRPr>
          </a:p>
          <a:p>
            <a:pPr>
              <a:lnSpc>
                <a:spcPts val="3500"/>
              </a:lnSpc>
            </a:pPr>
            <a:r>
              <a:rPr lang="zh-CN" sz="2000" dirty="0">
                <a:latin typeface="微软雅黑" panose="020B0503020204020204" pitchFamily="34" charset="-122"/>
                <a:ea typeface="微软雅黑" panose="020B0503020204020204" pitchFamily="34" charset="-122"/>
                <a:sym typeface="+mn-ea"/>
              </a:rPr>
              <a:t>加快传统商业转型升级，</a:t>
            </a:r>
            <a:r>
              <a:rPr lang="zh-CN" sz="2000" b="1" dirty="0">
                <a:solidFill>
                  <a:schemeClr val="accent2"/>
                </a:solidFill>
                <a:latin typeface="微软雅黑" panose="020B0503020204020204" pitchFamily="34" charset="-122"/>
                <a:ea typeface="微软雅黑" panose="020B0503020204020204" pitchFamily="34" charset="-122"/>
                <a:sym typeface="+mn-ea"/>
              </a:rPr>
              <a:t>企业奖励上限300万元</a:t>
            </a:r>
            <a:r>
              <a:rPr lang="zh-CN" sz="2000" dirty="0">
                <a:latin typeface="微软雅黑" panose="020B0503020204020204" pitchFamily="34" charset="-122"/>
                <a:ea typeface="微软雅黑" panose="020B0503020204020204" pitchFamily="34" charset="-122"/>
                <a:sym typeface="+mn-ea"/>
              </a:rPr>
              <a:t>。</a:t>
            </a:r>
            <a:endParaRPr lang="zh-CN" sz="2000" dirty="0">
              <a:latin typeface="微软雅黑" panose="020B0503020204020204" pitchFamily="34" charset="-122"/>
              <a:ea typeface="微软雅黑" panose="020B0503020204020204" pitchFamily="34" charset="-122"/>
              <a:sym typeface="+mn-ea"/>
            </a:endParaRPr>
          </a:p>
        </p:txBody>
      </p:sp>
      <p:cxnSp>
        <p:nvCxnSpPr>
          <p:cNvPr id="39" name="直接连接符 38"/>
          <p:cNvCxnSpPr/>
          <p:nvPr>
            <p:custDataLst>
              <p:tags r:id="rId2"/>
            </p:custDataLst>
          </p:nvPr>
        </p:nvCxnSpPr>
        <p:spPr>
          <a:xfrm>
            <a:off x="1748155" y="1924685"/>
            <a:ext cx="5277485" cy="1079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rot="16200000">
            <a:off x="1364615" y="2085340"/>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4"/>
            </p:custDataLst>
          </p:nvPr>
        </p:nvSpPr>
        <p:spPr>
          <a:xfrm rot="16200000">
            <a:off x="1365885" y="2488565"/>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5"/>
            </p:custDataLst>
          </p:nvPr>
        </p:nvSpPr>
        <p:spPr>
          <a:xfrm rot="16200000">
            <a:off x="1355725" y="3440430"/>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custDataLst>
              <p:tags r:id="rId6"/>
            </p:custDataLst>
          </p:nvPr>
        </p:nvSpPr>
        <p:spPr>
          <a:xfrm rot="16200000">
            <a:off x="1356995" y="2973070"/>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8" name="文本框 7"/>
          <p:cNvSpPr txBox="1"/>
          <p:nvPr>
            <p:custDataLst>
              <p:tags r:id="rId7"/>
            </p:custDataLst>
          </p:nvPr>
        </p:nvSpPr>
        <p:spPr>
          <a:xfrm rot="16200000">
            <a:off x="1356995" y="3889375"/>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2" name="文本框 11"/>
          <p:cNvSpPr txBox="1"/>
          <p:nvPr>
            <p:custDataLst>
              <p:tags r:id="rId8"/>
            </p:custDataLst>
          </p:nvPr>
        </p:nvSpPr>
        <p:spPr>
          <a:xfrm rot="16200000">
            <a:off x="1345565" y="4710430"/>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3" name="文本框 12"/>
          <p:cNvSpPr txBox="1"/>
          <p:nvPr>
            <p:custDataLst>
              <p:tags r:id="rId9"/>
            </p:custDataLst>
          </p:nvPr>
        </p:nvSpPr>
        <p:spPr>
          <a:xfrm rot="16200000">
            <a:off x="1346835" y="4262120"/>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8" name="文本框 17"/>
          <p:cNvSpPr txBox="1"/>
          <p:nvPr>
            <p:custDataLst>
              <p:tags r:id="rId10"/>
            </p:custDataLst>
          </p:nvPr>
        </p:nvSpPr>
        <p:spPr>
          <a:xfrm rot="16200000">
            <a:off x="1346835" y="5054600"/>
            <a:ext cx="295910" cy="41783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38</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651" y="3018473"/>
            <a:ext cx="7257098" cy="598805"/>
          </a:xfrm>
          <a:prstGeom prst="rect">
            <a:avLst/>
          </a:prstGeom>
          <a:noFill/>
        </p:spPr>
        <p:txBody>
          <a:bodyPr wrap="square" rtlCol="0">
            <a:spAutoFit/>
          </a:bodyPr>
          <a:lstStyle/>
          <a:p>
            <a:pPr algn="l"/>
            <a:r>
              <a:rPr lang="zh-CN" altLang="en-US" sz="3300" b="1" dirty="0">
                <a:solidFill>
                  <a:srgbClr val="C00000"/>
                </a:solidFill>
                <a:sym typeface="微软雅黑" panose="020B0503020204020204" pitchFamily="34" charset="-122"/>
              </a:rPr>
              <a:t>战略性新兴产业</a:t>
            </a:r>
            <a:r>
              <a:rPr lang="zh-CN" altLang="en-US" sz="3300" b="1" dirty="0">
                <a:solidFill>
                  <a:schemeClr val="tx1"/>
                </a:solidFill>
                <a:sym typeface="微软雅黑" panose="020B0503020204020204" pitchFamily="34" charset="-122"/>
              </a:rPr>
              <a:t>政策</a:t>
            </a:r>
            <a:endParaRPr lang="zh-CN" altLang="en-US" sz="3300" b="1" dirty="0">
              <a:solidFill>
                <a:schemeClr val="tx1"/>
              </a:solidFill>
              <a:sym typeface="微软雅黑" panose="020B0503020204020204" pitchFamily="34" charset="-122"/>
            </a:endParaRPr>
          </a:p>
        </p:txBody>
      </p:sp>
      <p:sp>
        <p:nvSpPr>
          <p:cNvPr id="3" name="PA-矩形 8"/>
          <p:cNvSpPr/>
          <p:nvPr>
            <p:custDataLst>
              <p:tags r:id="rId1"/>
            </p:custDataLst>
          </p:nvPr>
        </p:nvSpPr>
        <p:spPr>
          <a:xfrm>
            <a:off x="1389698" y="3780473"/>
            <a:ext cx="3323273"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i="1" spc="300" dirty="0">
                <a:solidFill>
                  <a:schemeClr val="tx1"/>
                </a:solidFill>
                <a:ea typeface="+mn-lt"/>
              </a:rPr>
              <a:t>深圳市产业发展政策</a:t>
            </a:r>
            <a:endParaRPr lang="zh-CN" altLang="en-US" sz="2400" b="1" i="1" spc="300" dirty="0">
              <a:solidFill>
                <a:schemeClr val="tx1"/>
              </a:solidFill>
              <a:ea typeface="+mn-lt"/>
            </a:endParaRPr>
          </a:p>
        </p:txBody>
      </p:sp>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635"/>
            <a:ext cx="996950" cy="6866890"/>
            <a:chOff x="131337" y="-880892"/>
            <a:chExt cx="1183803" cy="3010565"/>
          </a:xfrm>
          <a:gradFill>
            <a:gsLst>
              <a:gs pos="0">
                <a:srgbClr val="E30000"/>
              </a:gs>
              <a:gs pos="100000">
                <a:srgbClr val="760303"/>
              </a:gs>
            </a:gsLst>
            <a:lin ang="5400000" scaled="0"/>
          </a:gradFill>
        </p:grpSpPr>
        <p:sp>
          <p:nvSpPr>
            <p:cNvPr id="16" name="矩形 15"/>
            <p:cNvSpPr/>
            <p:nvPr/>
          </p:nvSpPr>
          <p:spPr>
            <a:xfrm>
              <a:off x="131337" y="-880892"/>
              <a:ext cx="1183803" cy="3010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6134"/>
            </a:xfrm>
            <a:prstGeom prst="rect">
              <a:avLst/>
            </a:prstGeom>
            <a:grp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二</a:t>
              </a:r>
              <a:endParaRPr lang="zh-CN" altLang="en-US" sz="4500" b="1" dirty="0">
                <a:solidFill>
                  <a:schemeClr val="bg1"/>
                </a:solidFill>
                <a:latin typeface="+mn-lt"/>
                <a:ea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35831" y="11906"/>
            <a:ext cx="32689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战略性新兴产业政策</a:t>
            </a:r>
            <a:endParaRPr lang="zh-CN" altLang="en-US" sz="2700" b="1" dirty="0">
              <a:solidFill>
                <a:schemeClr val="tx1">
                  <a:lumMod val="75000"/>
                  <a:lumOff val="25000"/>
                </a:schemeClr>
              </a:solidFill>
              <a:sym typeface="微软雅黑" panose="020B0503020204020204" pitchFamily="34" charset="-122"/>
            </a:endParaRPr>
          </a:p>
        </p:txBody>
      </p:sp>
      <p:sp>
        <p:nvSpPr>
          <p:cNvPr id="25" name="矩形 24"/>
          <p:cNvSpPr/>
          <p:nvPr/>
        </p:nvSpPr>
        <p:spPr>
          <a:xfrm>
            <a:off x="867410" y="2752090"/>
            <a:ext cx="2610485" cy="397032"/>
          </a:xfrm>
          <a:prstGeom prst="rect">
            <a:avLst/>
          </a:prstGeom>
        </p:spPr>
        <p:txBody>
          <a:bodyPr wrap="square">
            <a:spAutoFit/>
          </a:bodyPr>
          <a:lstStyle/>
          <a:p>
            <a:pPr>
              <a:lnSpc>
                <a:spcPct val="11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a:t>
            </a:r>
            <a:r>
              <a:rPr lang="en-US" altLang="zh-CN" b="1">
                <a:solidFill>
                  <a:schemeClr val="accent2"/>
                </a:solidFill>
                <a:latin typeface="微软雅黑" panose="020B0503020204020204" pitchFamily="34" charset="-122"/>
                <a:ea typeface="微软雅黑" panose="020B0503020204020204" pitchFamily="34" charset="-122"/>
                <a:sym typeface="+mn-ea"/>
              </a:rPr>
              <a:t>1</a:t>
            </a:r>
            <a:r>
              <a:rPr lang="zh-CN" altLang="en-US" b="1">
                <a:solidFill>
                  <a:schemeClr val="accent2"/>
                </a:solidFill>
                <a:latin typeface="微软雅黑" panose="020B0503020204020204" pitchFamily="34" charset="-122"/>
                <a:ea typeface="微软雅黑" panose="020B0503020204020204" pitchFamily="34" charset="-122"/>
                <a:sym typeface="+mn-ea"/>
              </a:rPr>
              <a:t>000万元支持。</a:t>
            </a:r>
            <a:endParaRPr lang="en-US" altLang="zh-CN" b="1" dirty="0">
              <a:solidFill>
                <a:srgbClr val="FF0000"/>
              </a:solidFill>
              <a:latin typeface="微软雅黑" panose="020B0503020204020204" pitchFamily="34" charset="-122"/>
              <a:ea typeface="微软雅黑" panose="020B0503020204020204" pitchFamily="34" charset="-122"/>
              <a:sym typeface="+mn-ea"/>
            </a:endParaRPr>
          </a:p>
        </p:txBody>
      </p:sp>
      <p:sp>
        <p:nvSpPr>
          <p:cNvPr id="26" name="文本框 25"/>
          <p:cNvSpPr txBox="1"/>
          <p:nvPr/>
        </p:nvSpPr>
        <p:spPr>
          <a:xfrm>
            <a:off x="935831" y="4439603"/>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中试基地和中试生产线</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5" name="文本框 84"/>
          <p:cNvSpPr txBox="1"/>
          <p:nvPr/>
        </p:nvSpPr>
        <p:spPr>
          <a:xfrm>
            <a:off x="935831" y="1331119"/>
            <a:ext cx="3002756"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基础研究学科布局项目</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6" name="矩形 85"/>
          <p:cNvSpPr/>
          <p:nvPr/>
        </p:nvSpPr>
        <p:spPr>
          <a:xfrm>
            <a:off x="917575" y="1744980"/>
            <a:ext cx="2678430"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最高300万元支持。</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30" name="直接连接符 29"/>
          <p:cNvCxnSpPr/>
          <p:nvPr>
            <p:custDataLst>
              <p:tags r:id="rId1"/>
            </p:custDataLst>
          </p:nvPr>
        </p:nvCxnSpPr>
        <p:spPr>
          <a:xfrm>
            <a:off x="948055" y="173990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927100" y="4815205"/>
            <a:ext cx="2471420"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最高1000万元支持。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2410460" y="5906770"/>
            <a:ext cx="398208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最高1000万元支持。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916940" y="2380615"/>
            <a:ext cx="350583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重点领域核心技术攻关项目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38" name="直接连接符 37"/>
          <p:cNvCxnSpPr/>
          <p:nvPr>
            <p:custDataLst>
              <p:tags r:id="rId2"/>
            </p:custDataLst>
          </p:nvPr>
        </p:nvCxnSpPr>
        <p:spPr>
          <a:xfrm>
            <a:off x="929005" y="2751455"/>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3"/>
            </p:custDataLst>
          </p:nvPr>
        </p:nvCxnSpPr>
        <p:spPr>
          <a:xfrm>
            <a:off x="890905" y="4816475"/>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2479040" y="5527675"/>
            <a:ext cx="572706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新产品、新技术、新业态、新模式应用示范推广</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1" name="直接连接符 50"/>
          <p:cNvCxnSpPr/>
          <p:nvPr>
            <p:custDataLst>
              <p:tags r:id="rId4"/>
            </p:custDataLst>
          </p:nvPr>
        </p:nvCxnSpPr>
        <p:spPr>
          <a:xfrm>
            <a:off x="2433955" y="5904230"/>
            <a:ext cx="434975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5"/>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8" name="文本框 17"/>
          <p:cNvSpPr txBox="1"/>
          <p:nvPr>
            <p:custDataLst>
              <p:tags r:id="rId6"/>
            </p:custDataLst>
          </p:nvPr>
        </p:nvSpPr>
        <p:spPr>
          <a:xfrm rot="16200000">
            <a:off x="441960" y="159766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7"/>
            </p:custDataLst>
          </p:nvPr>
        </p:nvSpPr>
        <p:spPr>
          <a:xfrm rot="16200000">
            <a:off x="550863" y="2545556"/>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8"/>
            </p:custDataLst>
          </p:nvPr>
        </p:nvSpPr>
        <p:spPr>
          <a:xfrm rot="16200000">
            <a:off x="539591" y="359235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9"/>
            </p:custDataLst>
          </p:nvPr>
        </p:nvSpPr>
        <p:spPr>
          <a:xfrm rot="16200000">
            <a:off x="2082959" y="5595938"/>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nvSpPr>
        <p:spPr>
          <a:xfrm>
            <a:off x="937260" y="3429635"/>
            <a:ext cx="362140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国家、省（部）科技计划项目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 name="矩形 7"/>
          <p:cNvSpPr/>
          <p:nvPr/>
        </p:nvSpPr>
        <p:spPr>
          <a:xfrm>
            <a:off x="928370" y="3804920"/>
            <a:ext cx="258762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予以最高1∶1配套支持。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2" name="直接连接符 11"/>
          <p:cNvCxnSpPr/>
          <p:nvPr>
            <p:custDataLst>
              <p:tags r:id="rId10"/>
            </p:custDataLst>
          </p:nvPr>
        </p:nvCxnSpPr>
        <p:spPr>
          <a:xfrm>
            <a:off x="892175" y="3806190"/>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1"/>
            </p:custDataLst>
          </p:nvPr>
        </p:nvSpPr>
        <p:spPr>
          <a:xfrm rot="16200000">
            <a:off x="518001" y="459374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0" name="矩形 9"/>
          <p:cNvSpPr/>
          <p:nvPr/>
        </p:nvSpPr>
        <p:spPr>
          <a:xfrm>
            <a:off x="5189220" y="2741930"/>
            <a:ext cx="2610485" cy="397032"/>
          </a:xfrm>
          <a:prstGeom prst="rect">
            <a:avLst/>
          </a:prstGeom>
        </p:spPr>
        <p:txBody>
          <a:bodyPr wrap="square">
            <a:spAutoFit/>
          </a:bodyPr>
          <a:lstStyle/>
          <a:p>
            <a:pPr>
              <a:lnSpc>
                <a:spcPct val="11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最高1500万元支持</a:t>
            </a:r>
            <a:endParaRPr lang="zh-CN" altLang="en-US" b="1">
              <a:solidFill>
                <a:schemeClr val="accent2"/>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5257800" y="4410710"/>
            <a:ext cx="3781425"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支持承担产业发展计划项目</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5" name="文本框 14"/>
          <p:cNvSpPr txBox="1"/>
          <p:nvPr/>
        </p:nvSpPr>
        <p:spPr>
          <a:xfrm>
            <a:off x="5257641" y="132095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国家级创新载体</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6" name="矩形 15"/>
          <p:cNvSpPr/>
          <p:nvPr/>
        </p:nvSpPr>
        <p:spPr>
          <a:xfrm>
            <a:off x="5239385" y="1734820"/>
            <a:ext cx="2346325" cy="452432"/>
          </a:xfrm>
          <a:prstGeom prst="rect">
            <a:avLst/>
          </a:prstGeom>
        </p:spPr>
        <p:txBody>
          <a:bodyPr wrap="square">
            <a:spAutoFit/>
          </a:bodyPr>
          <a:lstStyle/>
          <a:p>
            <a:pPr>
              <a:lnSpc>
                <a:spcPct val="13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最高3000万元支持。</a:t>
            </a:r>
            <a:endParaRPr lang="zh-CN" altLang="en-US" b="1" dirty="0" smtClean="0">
              <a:solidFill>
                <a:schemeClr val="accent2"/>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12"/>
            </p:custDataLst>
          </p:nvPr>
        </p:nvCxnSpPr>
        <p:spPr>
          <a:xfrm>
            <a:off x="5269865" y="172974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48910" y="4805045"/>
            <a:ext cx="331787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1∶1配套，最高不超过</a:t>
            </a:r>
            <a:r>
              <a:rPr lang="zh-CN" b="1" dirty="0" smtClean="0">
                <a:solidFill>
                  <a:schemeClr val="accent2"/>
                </a:solidFill>
                <a:latin typeface="微软雅黑" panose="020B0503020204020204" pitchFamily="34" charset="-122"/>
                <a:ea typeface="微软雅黑" panose="020B0503020204020204" pitchFamily="34" charset="-122"/>
                <a:sym typeface="+mn-ea"/>
              </a:rPr>
              <a:t>1500万。</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1" name="文本框 20"/>
          <p:cNvSpPr txBox="1"/>
          <p:nvPr/>
        </p:nvSpPr>
        <p:spPr>
          <a:xfrm>
            <a:off x="5238591" y="2370614"/>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创新成果产业化项目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2" name="直接连接符 21"/>
          <p:cNvCxnSpPr/>
          <p:nvPr>
            <p:custDataLst>
              <p:tags r:id="rId13"/>
            </p:custDataLst>
          </p:nvPr>
        </p:nvCxnSpPr>
        <p:spPr>
          <a:xfrm>
            <a:off x="5250815" y="2741295"/>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4"/>
            </p:custDataLst>
          </p:nvPr>
        </p:nvCxnSpPr>
        <p:spPr>
          <a:xfrm>
            <a:off x="5212715" y="4806315"/>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15"/>
            </p:custDataLst>
          </p:nvPr>
        </p:nvSpPr>
        <p:spPr>
          <a:xfrm rot="16200000">
            <a:off x="4763770" y="158750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9" name="文本框 28"/>
          <p:cNvSpPr txBox="1"/>
          <p:nvPr>
            <p:custDataLst>
              <p:tags r:id="rId16"/>
            </p:custDataLst>
          </p:nvPr>
        </p:nvSpPr>
        <p:spPr>
          <a:xfrm rot="16200000">
            <a:off x="4872673" y="2535396"/>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3" name="文本框 32"/>
          <p:cNvSpPr txBox="1"/>
          <p:nvPr>
            <p:custDataLst>
              <p:tags r:id="rId17"/>
            </p:custDataLst>
          </p:nvPr>
        </p:nvSpPr>
        <p:spPr>
          <a:xfrm rot="16200000">
            <a:off x="4861401" y="358219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5" name="文本框 34"/>
          <p:cNvSpPr txBox="1"/>
          <p:nvPr/>
        </p:nvSpPr>
        <p:spPr>
          <a:xfrm>
            <a:off x="5259070" y="3419475"/>
            <a:ext cx="3575050"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“创新链＋产业链”融合项目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36" name="矩形 35"/>
          <p:cNvSpPr/>
          <p:nvPr/>
        </p:nvSpPr>
        <p:spPr>
          <a:xfrm>
            <a:off x="5250180" y="3794760"/>
            <a:ext cx="2587625" cy="417358"/>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最高1500万元支持。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40" name="直接连接符 39"/>
          <p:cNvCxnSpPr/>
          <p:nvPr>
            <p:custDataLst>
              <p:tags r:id="rId18"/>
            </p:custDataLst>
          </p:nvPr>
        </p:nvCxnSpPr>
        <p:spPr>
          <a:xfrm>
            <a:off x="5213985" y="3796030"/>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custDataLst>
              <p:tags r:id="rId19"/>
            </p:custDataLst>
          </p:nvPr>
        </p:nvSpPr>
        <p:spPr>
          <a:xfrm rot="16200000">
            <a:off x="4839811" y="458358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57</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35831" y="11906"/>
            <a:ext cx="32689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战略性新兴产业政策</a:t>
            </a:r>
            <a:endParaRPr lang="zh-CN" altLang="en-US" sz="2700" b="1" dirty="0">
              <a:solidFill>
                <a:schemeClr val="tx1">
                  <a:lumMod val="75000"/>
                  <a:lumOff val="25000"/>
                </a:schemeClr>
              </a:solidFill>
              <a:sym typeface="微软雅黑" panose="020B0503020204020204" pitchFamily="34" charset="-122"/>
            </a:endParaRPr>
          </a:p>
        </p:txBody>
      </p:sp>
      <p:sp>
        <p:nvSpPr>
          <p:cNvPr id="25" name="矩形 24"/>
          <p:cNvSpPr/>
          <p:nvPr/>
        </p:nvSpPr>
        <p:spPr>
          <a:xfrm>
            <a:off x="867410" y="2647315"/>
            <a:ext cx="3160395" cy="344805"/>
          </a:xfrm>
          <a:prstGeom prst="rect">
            <a:avLst/>
          </a:prstGeom>
        </p:spPr>
        <p:txBody>
          <a:bodyPr wrap="square">
            <a:spAutoFit/>
          </a:bodyPr>
          <a:lstStyle/>
          <a:p>
            <a:pPr>
              <a:lnSpc>
                <a:spcPct val="110000"/>
              </a:lnSpc>
            </a:pPr>
            <a:r>
              <a:rPr sz="1500" b="1">
                <a:solidFill>
                  <a:schemeClr val="accent2"/>
                </a:solidFill>
                <a:latin typeface="微软雅黑" panose="020B0503020204020204" pitchFamily="34" charset="-122"/>
                <a:ea typeface="微软雅黑" panose="020B0503020204020204" pitchFamily="34" charset="-122"/>
                <a:sym typeface="+mn-ea"/>
              </a:rPr>
              <a:t>贷款金额最高不超过1500万元</a:t>
            </a:r>
            <a:r>
              <a:rPr lang="zh-CN" sz="1500" b="1">
                <a:solidFill>
                  <a:schemeClr val="accent2"/>
                </a:solidFill>
                <a:latin typeface="微软雅黑" panose="020B0503020204020204" pitchFamily="34" charset="-122"/>
                <a:ea typeface="微软雅黑" panose="020B0503020204020204" pitchFamily="34" charset="-122"/>
                <a:sym typeface="+mn-ea"/>
              </a:rPr>
              <a:t>。</a:t>
            </a:r>
            <a:endParaRPr lang="zh-CN" sz="1500" b="1">
              <a:solidFill>
                <a:schemeClr val="accent2"/>
              </a:solidFill>
              <a:latin typeface="微软雅黑" panose="020B0503020204020204" pitchFamily="34" charset="-122"/>
              <a:ea typeface="微软雅黑" panose="020B0503020204020204" pitchFamily="34" charset="-122"/>
              <a:sym typeface="+mn-ea"/>
            </a:endParaRPr>
          </a:p>
        </p:txBody>
      </p:sp>
      <p:sp>
        <p:nvSpPr>
          <p:cNvPr id="26" name="文本框 25"/>
          <p:cNvSpPr txBox="1"/>
          <p:nvPr/>
        </p:nvSpPr>
        <p:spPr>
          <a:xfrm>
            <a:off x="935831" y="4077653"/>
            <a:ext cx="3002756"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市场准入</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5" name="文本框 84"/>
          <p:cNvSpPr txBox="1"/>
          <p:nvPr/>
        </p:nvSpPr>
        <p:spPr>
          <a:xfrm>
            <a:off x="935831" y="1331119"/>
            <a:ext cx="3002756"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股权投资产业化项目</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6" name="矩形 85"/>
          <p:cNvSpPr/>
          <p:nvPr/>
        </p:nvSpPr>
        <p:spPr>
          <a:xfrm>
            <a:off x="917575" y="1744980"/>
            <a:ext cx="2678430" cy="391160"/>
          </a:xfrm>
          <a:prstGeom prst="rect">
            <a:avLst/>
          </a:prstGeom>
        </p:spPr>
        <p:txBody>
          <a:bodyPr wrap="square">
            <a:spAutoFit/>
          </a:bodyPr>
          <a:lstStyle/>
          <a:p>
            <a:pPr>
              <a:lnSpc>
                <a:spcPct val="130000"/>
              </a:lnSpc>
            </a:pPr>
            <a:r>
              <a:rPr lang="zh-CN" altLang="en-US" sz="1500" b="1">
                <a:solidFill>
                  <a:schemeClr val="accent2"/>
                </a:solidFill>
                <a:latin typeface="微软雅黑" panose="020B0503020204020204" pitchFamily="34" charset="-122"/>
                <a:ea typeface="微软雅黑" panose="020B0503020204020204" pitchFamily="34" charset="-122"/>
                <a:sym typeface="+mn-ea"/>
              </a:rPr>
              <a:t>最高3000万元股权资金支持</a:t>
            </a:r>
            <a:endParaRPr lang="zh-CN" altLang="en-US" sz="1500" b="1">
              <a:solidFill>
                <a:schemeClr val="accent2"/>
              </a:solidFill>
              <a:latin typeface="微软雅黑" panose="020B0503020204020204" pitchFamily="34" charset="-122"/>
              <a:ea typeface="微软雅黑" panose="020B0503020204020204" pitchFamily="34" charset="-122"/>
              <a:sym typeface="+mn-ea"/>
            </a:endParaRPr>
          </a:p>
        </p:txBody>
      </p:sp>
      <p:cxnSp>
        <p:nvCxnSpPr>
          <p:cNvPr id="30" name="直接连接符 29"/>
          <p:cNvCxnSpPr/>
          <p:nvPr>
            <p:custDataLst>
              <p:tags r:id="rId1"/>
            </p:custDataLst>
          </p:nvPr>
        </p:nvCxnSpPr>
        <p:spPr>
          <a:xfrm>
            <a:off x="948055" y="173990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927100" y="4453255"/>
            <a:ext cx="2471420" cy="391160"/>
          </a:xfrm>
          <a:prstGeom prst="rect">
            <a:avLst/>
          </a:prstGeom>
        </p:spPr>
        <p:txBody>
          <a:bodyPr wrap="square">
            <a:spAutoFit/>
          </a:bodyPr>
          <a:lstStyle/>
          <a:p>
            <a:pPr>
              <a:lnSpc>
                <a:spcPct val="130000"/>
              </a:lnSpc>
            </a:pPr>
            <a:r>
              <a:rPr lang="zh-CN" sz="1500" b="1" dirty="0">
                <a:solidFill>
                  <a:schemeClr val="accent2"/>
                </a:solidFill>
                <a:latin typeface="微软雅黑" panose="020B0503020204020204" pitchFamily="34" charset="-122"/>
                <a:ea typeface="微软雅黑" panose="020B0503020204020204" pitchFamily="34" charset="-122"/>
                <a:sym typeface="+mn-ea"/>
              </a:rPr>
              <a:t>最高</a:t>
            </a:r>
            <a:r>
              <a:rPr lang="en-US" altLang="zh-CN" sz="1500" b="1" dirty="0">
                <a:solidFill>
                  <a:schemeClr val="accent2"/>
                </a:solidFill>
                <a:latin typeface="微软雅黑" panose="020B0503020204020204" pitchFamily="34" charset="-122"/>
                <a:ea typeface="微软雅黑" panose="020B0503020204020204" pitchFamily="34" charset="-122"/>
                <a:sym typeface="+mn-ea"/>
              </a:rPr>
              <a:t>5</a:t>
            </a:r>
            <a:r>
              <a:rPr lang="zh-CN" sz="1500" b="1" dirty="0">
                <a:solidFill>
                  <a:schemeClr val="accent2"/>
                </a:solidFill>
                <a:latin typeface="微软雅黑" panose="020B0503020204020204" pitchFamily="34" charset="-122"/>
                <a:ea typeface="微软雅黑" panose="020B0503020204020204" pitchFamily="34" charset="-122"/>
                <a:sym typeface="+mn-ea"/>
              </a:rPr>
              <a:t>00万元支持。</a:t>
            </a:r>
            <a:endParaRPr lang="zh-CN" sz="15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67410" y="5354320"/>
            <a:ext cx="3982085" cy="391160"/>
          </a:xfrm>
          <a:prstGeom prst="rect">
            <a:avLst/>
          </a:prstGeom>
        </p:spPr>
        <p:txBody>
          <a:bodyPr wrap="square">
            <a:spAutoFit/>
          </a:bodyPr>
          <a:lstStyle/>
          <a:p>
            <a:pPr>
              <a:lnSpc>
                <a:spcPct val="130000"/>
              </a:lnSpc>
            </a:pPr>
            <a:r>
              <a:rPr lang="zh-CN" sz="1500" b="1" dirty="0">
                <a:solidFill>
                  <a:schemeClr val="accent2"/>
                </a:solidFill>
                <a:latin typeface="微软雅黑" panose="020B0503020204020204" pitchFamily="34" charset="-122"/>
                <a:ea typeface="微软雅黑" panose="020B0503020204020204" pitchFamily="34" charset="-122"/>
                <a:sym typeface="+mn-ea"/>
              </a:rPr>
              <a:t>最高</a:t>
            </a:r>
            <a:r>
              <a:rPr lang="en-US" altLang="zh-CN" sz="1500" b="1" dirty="0">
                <a:solidFill>
                  <a:schemeClr val="accent2"/>
                </a:solidFill>
                <a:latin typeface="微软雅黑" panose="020B0503020204020204" pitchFamily="34" charset="-122"/>
                <a:ea typeface="微软雅黑" panose="020B0503020204020204" pitchFamily="34" charset="-122"/>
                <a:sym typeface="+mn-ea"/>
              </a:rPr>
              <a:t>3</a:t>
            </a:r>
            <a:r>
              <a:rPr lang="zh-CN" sz="1500" b="1" dirty="0">
                <a:solidFill>
                  <a:schemeClr val="accent2"/>
                </a:solidFill>
                <a:latin typeface="微软雅黑" panose="020B0503020204020204" pitchFamily="34" charset="-122"/>
                <a:ea typeface="微软雅黑" panose="020B0503020204020204" pitchFamily="34" charset="-122"/>
                <a:sym typeface="+mn-ea"/>
              </a:rPr>
              <a:t>00万元支持。</a:t>
            </a:r>
            <a:endParaRPr lang="zh-CN" sz="15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916940" y="2275840"/>
            <a:ext cx="3505835"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信用贷款支持</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38" name="直接连接符 37"/>
          <p:cNvCxnSpPr/>
          <p:nvPr>
            <p:custDataLst>
              <p:tags r:id="rId2"/>
            </p:custDataLst>
          </p:nvPr>
        </p:nvCxnSpPr>
        <p:spPr>
          <a:xfrm>
            <a:off x="929005" y="2646680"/>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3"/>
            </p:custDataLst>
          </p:nvPr>
        </p:nvCxnSpPr>
        <p:spPr>
          <a:xfrm>
            <a:off x="890905" y="4454525"/>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935990" y="4975225"/>
            <a:ext cx="5727065"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产学研合作、科技和产业创新平台</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1" name="直接连接符 50"/>
          <p:cNvCxnSpPr/>
          <p:nvPr>
            <p:custDataLst>
              <p:tags r:id="rId4"/>
            </p:custDataLst>
          </p:nvPr>
        </p:nvCxnSpPr>
        <p:spPr>
          <a:xfrm>
            <a:off x="890905" y="5351780"/>
            <a:ext cx="434975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5"/>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8" name="文本框 17"/>
          <p:cNvSpPr txBox="1"/>
          <p:nvPr>
            <p:custDataLst>
              <p:tags r:id="rId6"/>
            </p:custDataLst>
          </p:nvPr>
        </p:nvSpPr>
        <p:spPr>
          <a:xfrm rot="16200000">
            <a:off x="441960" y="159766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59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 name="文本框 3"/>
          <p:cNvSpPr txBox="1"/>
          <p:nvPr>
            <p:custDataLst>
              <p:tags r:id="rId7"/>
            </p:custDataLst>
          </p:nvPr>
        </p:nvSpPr>
        <p:spPr>
          <a:xfrm rot="16200000">
            <a:off x="550863" y="244078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 name="文本框 1"/>
          <p:cNvSpPr txBox="1"/>
          <p:nvPr>
            <p:custDataLst>
              <p:tags r:id="rId8"/>
            </p:custDataLst>
          </p:nvPr>
        </p:nvSpPr>
        <p:spPr>
          <a:xfrm rot="16200000">
            <a:off x="539591" y="337327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 name="文本框 4"/>
          <p:cNvSpPr txBox="1"/>
          <p:nvPr>
            <p:custDataLst>
              <p:tags r:id="rId9"/>
            </p:custDataLst>
          </p:nvPr>
        </p:nvSpPr>
        <p:spPr>
          <a:xfrm rot="16200000">
            <a:off x="539909" y="5043488"/>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 name="文本框 5"/>
          <p:cNvSpPr txBox="1"/>
          <p:nvPr/>
        </p:nvSpPr>
        <p:spPr>
          <a:xfrm>
            <a:off x="937260" y="3210560"/>
            <a:ext cx="3621405"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融资租赁支持</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8" name="矩形 7"/>
          <p:cNvSpPr/>
          <p:nvPr/>
        </p:nvSpPr>
        <p:spPr>
          <a:xfrm>
            <a:off x="928370" y="3585845"/>
            <a:ext cx="2587625" cy="391160"/>
          </a:xfrm>
          <a:prstGeom prst="rect">
            <a:avLst/>
          </a:prstGeom>
        </p:spPr>
        <p:txBody>
          <a:bodyPr wrap="square">
            <a:spAutoFit/>
          </a:bodyPr>
          <a:lstStyle/>
          <a:p>
            <a:pPr>
              <a:lnSpc>
                <a:spcPct val="130000"/>
              </a:lnSpc>
            </a:pPr>
            <a:r>
              <a:rPr lang="zh-CN" sz="1500" b="1" dirty="0">
                <a:solidFill>
                  <a:schemeClr val="accent2"/>
                </a:solidFill>
                <a:latin typeface="微软雅黑" panose="020B0503020204020204" pitchFamily="34" charset="-122"/>
                <a:ea typeface="微软雅黑" panose="020B0503020204020204" pitchFamily="34" charset="-122"/>
                <a:sym typeface="+mn-ea"/>
              </a:rPr>
              <a:t>最高不超过5000万元。</a:t>
            </a:r>
            <a:endParaRPr lang="zh-CN" sz="1500"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2" name="直接连接符 11"/>
          <p:cNvCxnSpPr/>
          <p:nvPr>
            <p:custDataLst>
              <p:tags r:id="rId10"/>
            </p:custDataLst>
          </p:nvPr>
        </p:nvCxnSpPr>
        <p:spPr>
          <a:xfrm>
            <a:off x="892175" y="3587115"/>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1"/>
            </p:custDataLst>
          </p:nvPr>
        </p:nvSpPr>
        <p:spPr>
          <a:xfrm rot="16200000">
            <a:off x="518001" y="423179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10" name="矩形 9"/>
          <p:cNvSpPr/>
          <p:nvPr/>
        </p:nvSpPr>
        <p:spPr>
          <a:xfrm>
            <a:off x="5189220" y="2637155"/>
            <a:ext cx="4064000" cy="344805"/>
          </a:xfrm>
          <a:prstGeom prst="rect">
            <a:avLst/>
          </a:prstGeom>
        </p:spPr>
        <p:txBody>
          <a:bodyPr wrap="square">
            <a:spAutoFit/>
          </a:bodyPr>
          <a:lstStyle/>
          <a:p>
            <a:pPr>
              <a:lnSpc>
                <a:spcPct val="110000"/>
              </a:lnSpc>
            </a:pPr>
            <a:r>
              <a:rPr lang="zh-CN" altLang="en-US" sz="1500" b="1">
                <a:solidFill>
                  <a:schemeClr val="accent2"/>
                </a:solidFill>
                <a:latin typeface="微软雅黑" panose="020B0503020204020204" pitchFamily="34" charset="-122"/>
                <a:ea typeface="微软雅黑" panose="020B0503020204020204" pitchFamily="34" charset="-122"/>
                <a:sym typeface="+mn-ea"/>
              </a:rPr>
              <a:t>贷款金额最高不超过1500万元。</a:t>
            </a:r>
            <a:endParaRPr lang="zh-CN" altLang="en-US" sz="1500" b="1">
              <a:solidFill>
                <a:schemeClr val="accent2"/>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5257800" y="4067810"/>
            <a:ext cx="3781425"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展会、高端论坛</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5" name="文本框 14"/>
          <p:cNvSpPr txBox="1"/>
          <p:nvPr/>
        </p:nvSpPr>
        <p:spPr>
          <a:xfrm>
            <a:off x="5257800" y="1320800"/>
            <a:ext cx="3484245"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贷款贴息</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6" name="矩形 15"/>
          <p:cNvSpPr/>
          <p:nvPr/>
        </p:nvSpPr>
        <p:spPr>
          <a:xfrm>
            <a:off x="5239385" y="1734820"/>
            <a:ext cx="2346325" cy="391160"/>
          </a:xfrm>
          <a:prstGeom prst="rect">
            <a:avLst/>
          </a:prstGeom>
        </p:spPr>
        <p:txBody>
          <a:bodyPr wrap="square">
            <a:spAutoFit/>
          </a:bodyPr>
          <a:lstStyle/>
          <a:p>
            <a:pPr>
              <a:lnSpc>
                <a:spcPct val="130000"/>
              </a:lnSpc>
            </a:pPr>
            <a:r>
              <a:rPr lang="zh-CN" altLang="en-US" sz="1500" b="1">
                <a:solidFill>
                  <a:schemeClr val="accent2"/>
                </a:solidFill>
                <a:latin typeface="微软雅黑" panose="020B0503020204020204" pitchFamily="34" charset="-122"/>
                <a:ea typeface="微软雅黑" panose="020B0503020204020204" pitchFamily="34" charset="-122"/>
                <a:sym typeface="+mn-ea"/>
              </a:rPr>
              <a:t>最高</a:t>
            </a:r>
            <a:r>
              <a:rPr lang="en-US" altLang="zh-CN" sz="1500" b="1">
                <a:solidFill>
                  <a:schemeClr val="accent2"/>
                </a:solidFill>
                <a:latin typeface="微软雅黑" panose="020B0503020204020204" pitchFamily="34" charset="-122"/>
                <a:ea typeface="微软雅黑" panose="020B0503020204020204" pitchFamily="34" charset="-122"/>
                <a:sym typeface="+mn-ea"/>
              </a:rPr>
              <a:t>15</a:t>
            </a:r>
            <a:r>
              <a:rPr lang="zh-CN" altLang="en-US" sz="1500" b="1">
                <a:solidFill>
                  <a:schemeClr val="accent2"/>
                </a:solidFill>
                <a:latin typeface="微软雅黑" panose="020B0503020204020204" pitchFamily="34" charset="-122"/>
                <a:ea typeface="微软雅黑" panose="020B0503020204020204" pitchFamily="34" charset="-122"/>
                <a:sym typeface="+mn-ea"/>
              </a:rPr>
              <a:t>00万元支持。</a:t>
            </a:r>
            <a:endParaRPr lang="zh-CN" altLang="en-US" sz="1500" b="1" dirty="0" smtClean="0">
              <a:solidFill>
                <a:schemeClr val="accent2"/>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12"/>
            </p:custDataLst>
          </p:nvPr>
        </p:nvCxnSpPr>
        <p:spPr>
          <a:xfrm>
            <a:off x="5269865" y="172974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48910" y="4443095"/>
            <a:ext cx="3317875" cy="391160"/>
          </a:xfrm>
          <a:prstGeom prst="rect">
            <a:avLst/>
          </a:prstGeom>
        </p:spPr>
        <p:txBody>
          <a:bodyPr wrap="square">
            <a:spAutoFit/>
          </a:bodyPr>
          <a:lstStyle/>
          <a:p>
            <a:pPr>
              <a:lnSpc>
                <a:spcPct val="130000"/>
              </a:lnSpc>
            </a:pPr>
            <a:r>
              <a:rPr lang="zh-CN" sz="1500" b="1" dirty="0">
                <a:solidFill>
                  <a:schemeClr val="accent2"/>
                </a:solidFill>
                <a:latin typeface="微软雅黑" panose="020B0503020204020204" pitchFamily="34" charset="-122"/>
                <a:ea typeface="微软雅黑" panose="020B0503020204020204" pitchFamily="34" charset="-122"/>
                <a:sym typeface="+mn-ea"/>
              </a:rPr>
              <a:t>最高</a:t>
            </a:r>
            <a:r>
              <a:rPr lang="en-US" altLang="zh-CN" sz="1500" b="1" dirty="0">
                <a:solidFill>
                  <a:schemeClr val="accent2"/>
                </a:solidFill>
                <a:latin typeface="微软雅黑" panose="020B0503020204020204" pitchFamily="34" charset="-122"/>
                <a:ea typeface="微软雅黑" panose="020B0503020204020204" pitchFamily="34" charset="-122"/>
                <a:sym typeface="+mn-ea"/>
              </a:rPr>
              <a:t>3</a:t>
            </a:r>
            <a:r>
              <a:rPr lang="zh-CN" sz="1500" b="1" dirty="0">
                <a:solidFill>
                  <a:schemeClr val="accent2"/>
                </a:solidFill>
                <a:latin typeface="微软雅黑" panose="020B0503020204020204" pitchFamily="34" charset="-122"/>
                <a:ea typeface="微软雅黑" panose="020B0503020204020204" pitchFamily="34" charset="-122"/>
                <a:sym typeface="+mn-ea"/>
              </a:rPr>
              <a:t>00万元。</a:t>
            </a:r>
            <a:endParaRPr lang="zh-CN" sz="15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21" name="文本框 20"/>
          <p:cNvSpPr txBox="1"/>
          <p:nvPr/>
        </p:nvSpPr>
        <p:spPr>
          <a:xfrm>
            <a:off x="5238591" y="2265839"/>
            <a:ext cx="3002756"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担保贷款支持</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2" name="直接连接符 21"/>
          <p:cNvCxnSpPr/>
          <p:nvPr>
            <p:custDataLst>
              <p:tags r:id="rId13"/>
            </p:custDataLst>
          </p:nvPr>
        </p:nvCxnSpPr>
        <p:spPr>
          <a:xfrm>
            <a:off x="5250815" y="2636520"/>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4"/>
            </p:custDataLst>
          </p:nvPr>
        </p:nvCxnSpPr>
        <p:spPr>
          <a:xfrm>
            <a:off x="5212715" y="4444365"/>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5"/>
            </p:custDataLst>
          </p:nvPr>
        </p:nvCxnSpPr>
        <p:spPr>
          <a:xfrm>
            <a:off x="5212715" y="5353050"/>
            <a:ext cx="325056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16"/>
            </p:custDataLst>
          </p:nvPr>
        </p:nvSpPr>
        <p:spPr>
          <a:xfrm rot="16200000">
            <a:off x="4763770" y="158750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29" name="文本框 28"/>
          <p:cNvSpPr txBox="1"/>
          <p:nvPr>
            <p:custDataLst>
              <p:tags r:id="rId17"/>
            </p:custDataLst>
          </p:nvPr>
        </p:nvSpPr>
        <p:spPr>
          <a:xfrm rot="16200000">
            <a:off x="4872673" y="243062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3" name="文本框 32"/>
          <p:cNvSpPr txBox="1"/>
          <p:nvPr>
            <p:custDataLst>
              <p:tags r:id="rId18"/>
            </p:custDataLst>
          </p:nvPr>
        </p:nvSpPr>
        <p:spPr>
          <a:xfrm rot="16200000">
            <a:off x="4861401" y="336311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5" name="文本框 34"/>
          <p:cNvSpPr txBox="1"/>
          <p:nvPr/>
        </p:nvSpPr>
        <p:spPr>
          <a:xfrm>
            <a:off x="5259070" y="3200400"/>
            <a:ext cx="3575050" cy="391160"/>
          </a:xfrm>
          <a:prstGeom prst="rect">
            <a:avLst/>
          </a:prstGeom>
          <a:noFill/>
        </p:spPr>
        <p:txBody>
          <a:bodyPr wrap="square" rtlCol="0">
            <a:spAutoFit/>
          </a:bodyPr>
          <a:lstStyle/>
          <a:p>
            <a:r>
              <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rPr>
              <a:t>创新创业公共服务平台</a:t>
            </a:r>
            <a:endParaRPr lang="zh-CN" altLang="en-US" sz="195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36" name="矩形 35"/>
          <p:cNvSpPr/>
          <p:nvPr/>
        </p:nvSpPr>
        <p:spPr>
          <a:xfrm>
            <a:off x="5250180" y="3575685"/>
            <a:ext cx="2587625" cy="391160"/>
          </a:xfrm>
          <a:prstGeom prst="rect">
            <a:avLst/>
          </a:prstGeom>
        </p:spPr>
        <p:txBody>
          <a:bodyPr wrap="square">
            <a:spAutoFit/>
          </a:bodyPr>
          <a:lstStyle/>
          <a:p>
            <a:pPr>
              <a:lnSpc>
                <a:spcPct val="130000"/>
              </a:lnSpc>
            </a:pPr>
            <a:r>
              <a:rPr lang="zh-CN" sz="1500" b="1" dirty="0">
                <a:solidFill>
                  <a:schemeClr val="accent2"/>
                </a:solidFill>
                <a:latin typeface="微软雅黑" panose="020B0503020204020204" pitchFamily="34" charset="-122"/>
                <a:ea typeface="微软雅黑" panose="020B0503020204020204" pitchFamily="34" charset="-122"/>
                <a:sym typeface="+mn-ea"/>
              </a:rPr>
              <a:t>最高1</a:t>
            </a:r>
            <a:r>
              <a:rPr lang="en-US" altLang="zh-CN" sz="1500" b="1" dirty="0">
                <a:solidFill>
                  <a:schemeClr val="accent2"/>
                </a:solidFill>
                <a:latin typeface="微软雅黑" panose="020B0503020204020204" pitchFamily="34" charset="-122"/>
                <a:ea typeface="微软雅黑" panose="020B0503020204020204" pitchFamily="34" charset="-122"/>
                <a:sym typeface="+mn-ea"/>
              </a:rPr>
              <a:t>0</a:t>
            </a:r>
            <a:r>
              <a:rPr lang="zh-CN" sz="1500" b="1" dirty="0">
                <a:solidFill>
                  <a:schemeClr val="accent2"/>
                </a:solidFill>
                <a:latin typeface="微软雅黑" panose="020B0503020204020204" pitchFamily="34" charset="-122"/>
                <a:ea typeface="微软雅黑" panose="020B0503020204020204" pitchFamily="34" charset="-122"/>
                <a:sym typeface="+mn-ea"/>
              </a:rPr>
              <a:t>00万元支持。</a:t>
            </a:r>
            <a:endParaRPr lang="zh-CN" sz="1500"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40" name="直接连接符 39"/>
          <p:cNvCxnSpPr/>
          <p:nvPr>
            <p:custDataLst>
              <p:tags r:id="rId19"/>
            </p:custDataLst>
          </p:nvPr>
        </p:nvCxnSpPr>
        <p:spPr>
          <a:xfrm>
            <a:off x="5213985" y="3576955"/>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custDataLst>
              <p:tags r:id="rId20"/>
            </p:custDataLst>
          </p:nvPr>
        </p:nvSpPr>
        <p:spPr>
          <a:xfrm rot="16200000">
            <a:off x="4839811" y="422163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66</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651" y="3018473"/>
            <a:ext cx="7257098" cy="598805"/>
          </a:xfrm>
          <a:prstGeom prst="rect">
            <a:avLst/>
          </a:prstGeom>
          <a:noFill/>
        </p:spPr>
        <p:txBody>
          <a:bodyPr wrap="square" rtlCol="0">
            <a:spAutoFit/>
          </a:bodyPr>
          <a:lstStyle/>
          <a:p>
            <a:pPr algn="l"/>
            <a:r>
              <a:rPr lang="zh-CN" altLang="en-US" sz="3300" b="1" dirty="0">
                <a:solidFill>
                  <a:srgbClr val="C00000"/>
                </a:solidFill>
                <a:sym typeface="微软雅黑" panose="020B0503020204020204" pitchFamily="34" charset="-122"/>
              </a:rPr>
              <a:t>科技创新发展</a:t>
            </a:r>
            <a:r>
              <a:rPr lang="zh-CN" altLang="en-US" sz="3300" b="1" dirty="0">
                <a:solidFill>
                  <a:schemeClr val="tx1"/>
                </a:solidFill>
                <a:sym typeface="微软雅黑" panose="020B0503020204020204" pitchFamily="34" charset="-122"/>
              </a:rPr>
              <a:t>相关政策</a:t>
            </a:r>
            <a:endParaRPr lang="zh-CN" altLang="en-US" sz="3300" b="1" dirty="0">
              <a:solidFill>
                <a:schemeClr val="tx1"/>
              </a:solidFill>
              <a:sym typeface="微软雅黑" panose="020B0503020204020204" pitchFamily="34" charset="-122"/>
            </a:endParaRPr>
          </a:p>
        </p:txBody>
      </p:sp>
      <p:sp>
        <p:nvSpPr>
          <p:cNvPr id="3" name="PA-矩形 8"/>
          <p:cNvSpPr/>
          <p:nvPr>
            <p:custDataLst>
              <p:tags r:id="rId1"/>
            </p:custDataLst>
          </p:nvPr>
        </p:nvSpPr>
        <p:spPr>
          <a:xfrm>
            <a:off x="1389698" y="3780473"/>
            <a:ext cx="3323273"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i="1" spc="300" dirty="0">
                <a:solidFill>
                  <a:schemeClr val="tx1"/>
                </a:solidFill>
                <a:ea typeface="+mn-lt"/>
              </a:rPr>
              <a:t>深圳市产业发展政策</a:t>
            </a:r>
            <a:endParaRPr lang="zh-CN" altLang="en-US" sz="2400" b="1" i="1" spc="300" dirty="0">
              <a:solidFill>
                <a:schemeClr val="tx1"/>
              </a:solidFill>
              <a:ea typeface="+mn-lt"/>
            </a:endParaRPr>
          </a:p>
        </p:txBody>
      </p:sp>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635"/>
            <a:ext cx="996950" cy="6866890"/>
            <a:chOff x="131337" y="-880892"/>
            <a:chExt cx="1183803" cy="3010565"/>
          </a:xfrm>
          <a:gradFill>
            <a:gsLst>
              <a:gs pos="0">
                <a:srgbClr val="E30000"/>
              </a:gs>
              <a:gs pos="100000">
                <a:srgbClr val="760303"/>
              </a:gs>
            </a:gsLst>
            <a:lin ang="5400000" scaled="0"/>
          </a:gradFill>
        </p:grpSpPr>
        <p:sp>
          <p:nvSpPr>
            <p:cNvPr id="16" name="矩形 15"/>
            <p:cNvSpPr/>
            <p:nvPr/>
          </p:nvSpPr>
          <p:spPr>
            <a:xfrm>
              <a:off x="131337" y="-880892"/>
              <a:ext cx="1183803" cy="3010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6134"/>
            </a:xfrm>
            <a:prstGeom prst="rect">
              <a:avLst/>
            </a:prstGeom>
            <a:grp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二</a:t>
              </a:r>
              <a:endParaRPr lang="zh-CN" altLang="en-US" sz="4500" b="1" dirty="0">
                <a:solidFill>
                  <a:schemeClr val="bg1"/>
                </a:solidFill>
                <a:latin typeface="+mn-lt"/>
                <a:ea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39641" y="11906"/>
            <a:ext cx="36118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科技创新发展相关政策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1"/>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0" name="矩形 9"/>
          <p:cNvSpPr/>
          <p:nvPr/>
        </p:nvSpPr>
        <p:spPr>
          <a:xfrm>
            <a:off x="960755" y="2780665"/>
            <a:ext cx="2610485" cy="397032"/>
          </a:xfrm>
          <a:prstGeom prst="rect">
            <a:avLst/>
          </a:prstGeom>
        </p:spPr>
        <p:txBody>
          <a:bodyPr wrap="square">
            <a:spAutoFit/>
          </a:bodyPr>
          <a:lstStyle/>
          <a:p>
            <a:pPr>
              <a:lnSpc>
                <a:spcPct val="11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a:t>
            </a:r>
            <a:r>
              <a:rPr lang="en-US" altLang="zh-CN" b="1">
                <a:solidFill>
                  <a:schemeClr val="accent2"/>
                </a:solidFill>
                <a:latin typeface="微软雅黑" panose="020B0503020204020204" pitchFamily="34" charset="-122"/>
                <a:ea typeface="微软雅黑" panose="020B0503020204020204" pitchFamily="34" charset="-122"/>
                <a:sym typeface="+mn-ea"/>
              </a:rPr>
              <a:t>3</a:t>
            </a:r>
            <a:r>
              <a:rPr lang="zh-CN" altLang="en-US" b="1">
                <a:solidFill>
                  <a:schemeClr val="accent2"/>
                </a:solidFill>
                <a:latin typeface="微软雅黑" panose="020B0503020204020204" pitchFamily="34" charset="-122"/>
                <a:ea typeface="微软雅黑" panose="020B0503020204020204" pitchFamily="34" charset="-122"/>
                <a:sym typeface="+mn-ea"/>
              </a:rPr>
              <a:t>00万元支持。</a:t>
            </a:r>
            <a:endParaRPr lang="en-US" altLang="zh-CN" b="1" dirty="0">
              <a:solidFill>
                <a:srgbClr val="FF000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029176" y="4391978"/>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股权投资项目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5" name="文本框 14"/>
          <p:cNvSpPr txBox="1"/>
          <p:nvPr/>
        </p:nvSpPr>
        <p:spPr>
          <a:xfrm>
            <a:off x="1019651" y="1472089"/>
            <a:ext cx="3002756"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工程技术研究中心</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6" name="矩形 15"/>
          <p:cNvSpPr/>
          <p:nvPr/>
        </p:nvSpPr>
        <p:spPr>
          <a:xfrm>
            <a:off x="1010920" y="1878330"/>
            <a:ext cx="2678430"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最高不超过</a:t>
            </a:r>
            <a:r>
              <a:rPr lang="en-US" altLang="zh-CN" b="1" dirty="0">
                <a:solidFill>
                  <a:schemeClr val="accent2"/>
                </a:solidFill>
                <a:latin typeface="微软雅黑" panose="020B0503020204020204" pitchFamily="34" charset="-122"/>
                <a:ea typeface="微软雅黑" panose="020B0503020204020204" pitchFamily="34" charset="-122"/>
                <a:sym typeface="+mn-ea"/>
              </a:rPr>
              <a:t>500</a:t>
            </a:r>
            <a:r>
              <a:rPr lang="zh-CN" altLang="en-US" b="1" dirty="0">
                <a:solidFill>
                  <a:schemeClr val="accent2"/>
                </a:solidFill>
                <a:latin typeface="微软雅黑" panose="020B0503020204020204" pitchFamily="34" charset="-122"/>
                <a:ea typeface="微软雅黑" panose="020B0503020204020204" pitchFamily="34" charset="-122"/>
                <a:sym typeface="+mn-ea"/>
              </a:rPr>
              <a:t>万元支持。</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2"/>
            </p:custDataLst>
          </p:nvPr>
        </p:nvCxnSpPr>
        <p:spPr>
          <a:xfrm>
            <a:off x="1041400" y="187325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20445" y="4767580"/>
            <a:ext cx="2471420"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审定。</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2303780" y="5840095"/>
            <a:ext cx="398208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一定比例事后资助。</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1010285" y="2409190"/>
            <a:ext cx="350583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科学技术奖励</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3" name="直接连接符 22"/>
          <p:cNvCxnSpPr/>
          <p:nvPr>
            <p:custDataLst>
              <p:tags r:id="rId3"/>
            </p:custDataLst>
          </p:nvPr>
        </p:nvCxnSpPr>
        <p:spPr>
          <a:xfrm>
            <a:off x="1022350" y="2780030"/>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4"/>
            </p:custDataLst>
          </p:nvPr>
        </p:nvCxnSpPr>
        <p:spPr>
          <a:xfrm>
            <a:off x="984250" y="4768850"/>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372360" y="5461000"/>
            <a:ext cx="572706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企业研究开发资助、国家高新技术企业培育资助</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8" name="直接连接符 27"/>
          <p:cNvCxnSpPr/>
          <p:nvPr>
            <p:custDataLst>
              <p:tags r:id="rId5"/>
            </p:custDataLst>
          </p:nvPr>
        </p:nvCxnSpPr>
        <p:spPr>
          <a:xfrm>
            <a:off x="2327275" y="5837555"/>
            <a:ext cx="434975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6"/>
            </p:custDataLst>
          </p:nvPr>
        </p:nvSpPr>
        <p:spPr>
          <a:xfrm rot="16200000">
            <a:off x="535305" y="173101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3" name="文本框 32"/>
          <p:cNvSpPr txBox="1"/>
          <p:nvPr>
            <p:custDataLst>
              <p:tags r:id="rId7"/>
            </p:custDataLst>
          </p:nvPr>
        </p:nvSpPr>
        <p:spPr>
          <a:xfrm rot="16200000">
            <a:off x="644208" y="257413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4" name="文本框 33"/>
          <p:cNvSpPr txBox="1"/>
          <p:nvPr>
            <p:custDataLst>
              <p:tags r:id="rId8"/>
            </p:custDataLst>
          </p:nvPr>
        </p:nvSpPr>
        <p:spPr>
          <a:xfrm rot="16200000">
            <a:off x="632936" y="350662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5" name="文本框 34"/>
          <p:cNvSpPr txBox="1"/>
          <p:nvPr>
            <p:custDataLst>
              <p:tags r:id="rId9"/>
            </p:custDataLst>
          </p:nvPr>
        </p:nvSpPr>
        <p:spPr>
          <a:xfrm rot="16200000">
            <a:off x="1976279" y="5529263"/>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6" name="文本框 35"/>
          <p:cNvSpPr txBox="1"/>
          <p:nvPr/>
        </p:nvSpPr>
        <p:spPr>
          <a:xfrm>
            <a:off x="1030605" y="3343910"/>
            <a:ext cx="362140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创新创业团队</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0" name="矩形 39"/>
          <p:cNvSpPr/>
          <p:nvPr/>
        </p:nvSpPr>
        <p:spPr>
          <a:xfrm>
            <a:off x="1021715" y="3719195"/>
            <a:ext cx="258762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予以最高1∶1配套支持。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41" name="直接连接符 40"/>
          <p:cNvCxnSpPr/>
          <p:nvPr>
            <p:custDataLst>
              <p:tags r:id="rId10"/>
            </p:custDataLst>
          </p:nvPr>
        </p:nvCxnSpPr>
        <p:spPr>
          <a:xfrm>
            <a:off x="985520" y="3720465"/>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文本框 41"/>
          <p:cNvSpPr txBox="1"/>
          <p:nvPr>
            <p:custDataLst>
              <p:tags r:id="rId11"/>
            </p:custDataLst>
          </p:nvPr>
        </p:nvSpPr>
        <p:spPr>
          <a:xfrm rot="16200000">
            <a:off x="611346" y="454612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3" name="矩形 42"/>
          <p:cNvSpPr/>
          <p:nvPr/>
        </p:nvSpPr>
        <p:spPr>
          <a:xfrm>
            <a:off x="5282565" y="2770505"/>
            <a:ext cx="2610485" cy="397032"/>
          </a:xfrm>
          <a:prstGeom prst="rect">
            <a:avLst/>
          </a:prstGeom>
        </p:spPr>
        <p:txBody>
          <a:bodyPr wrap="square">
            <a:spAutoFit/>
          </a:bodyPr>
          <a:lstStyle/>
          <a:p>
            <a:pPr>
              <a:lnSpc>
                <a:spcPct val="11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最高500万元支持</a:t>
            </a:r>
            <a:endParaRPr lang="zh-CN" altLang="en-US" b="1">
              <a:solidFill>
                <a:schemeClr val="accent2"/>
              </a:solidFill>
              <a:latin typeface="微软雅黑" panose="020B0503020204020204" pitchFamily="34" charset="-122"/>
              <a:ea typeface="微软雅黑" panose="020B0503020204020204" pitchFamily="34" charset="-122"/>
              <a:sym typeface="+mn-ea"/>
            </a:endParaRPr>
          </a:p>
        </p:txBody>
      </p:sp>
      <p:sp>
        <p:nvSpPr>
          <p:cNvPr id="44" name="文本框 43"/>
          <p:cNvSpPr txBox="1"/>
          <p:nvPr/>
        </p:nvSpPr>
        <p:spPr>
          <a:xfrm>
            <a:off x="5351145" y="4353560"/>
            <a:ext cx="3781425"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科技金融服务体系建设</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5" name="文本框 44"/>
          <p:cNvSpPr txBox="1"/>
          <p:nvPr/>
        </p:nvSpPr>
        <p:spPr>
          <a:xfrm>
            <a:off x="5350986" y="145430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软科学研究项目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6" name="矩形 45"/>
          <p:cNvSpPr/>
          <p:nvPr/>
        </p:nvSpPr>
        <p:spPr>
          <a:xfrm>
            <a:off x="5332730" y="1868170"/>
            <a:ext cx="2346325" cy="417358"/>
          </a:xfrm>
          <a:prstGeom prst="rect">
            <a:avLst/>
          </a:prstGeom>
        </p:spPr>
        <p:txBody>
          <a:bodyPr wrap="square">
            <a:spAutoFit/>
          </a:bodyPr>
          <a:lstStyle/>
          <a:p>
            <a:pPr>
              <a:lnSpc>
                <a:spcPct val="130000"/>
              </a:lnSpc>
            </a:pPr>
            <a:r>
              <a:rPr lang="zh-CN" altLang="en-US" b="1">
                <a:solidFill>
                  <a:schemeClr val="accent2"/>
                </a:solidFill>
                <a:latin typeface="微软雅黑" panose="020B0503020204020204" pitchFamily="34" charset="-122"/>
                <a:ea typeface="微软雅黑" panose="020B0503020204020204" pitchFamily="34" charset="-122"/>
                <a:sym typeface="+mn-ea"/>
              </a:rPr>
              <a:t>不超过50万元。</a:t>
            </a:r>
            <a:endParaRPr lang="zh-CN" altLang="en-US" b="1" dirty="0" smtClean="0">
              <a:solidFill>
                <a:schemeClr val="accent2"/>
              </a:solidFill>
              <a:latin typeface="微软雅黑" panose="020B0503020204020204" pitchFamily="34" charset="-122"/>
              <a:ea typeface="微软雅黑" panose="020B0503020204020204" pitchFamily="34" charset="-122"/>
              <a:sym typeface="+mn-ea"/>
            </a:endParaRPr>
          </a:p>
        </p:txBody>
      </p:sp>
      <p:cxnSp>
        <p:nvCxnSpPr>
          <p:cNvPr id="47" name="直接连接符 46"/>
          <p:cNvCxnSpPr/>
          <p:nvPr>
            <p:custDataLst>
              <p:tags r:id="rId12"/>
            </p:custDataLst>
          </p:nvPr>
        </p:nvCxnSpPr>
        <p:spPr>
          <a:xfrm>
            <a:off x="5363210" y="186309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342255" y="4757420"/>
            <a:ext cx="331787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最高100万元。</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5331936" y="239918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公共技术服务平台</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2" name="直接连接符 51"/>
          <p:cNvCxnSpPr/>
          <p:nvPr>
            <p:custDataLst>
              <p:tags r:id="rId13"/>
            </p:custDataLst>
          </p:nvPr>
        </p:nvCxnSpPr>
        <p:spPr>
          <a:xfrm>
            <a:off x="5344160" y="2769870"/>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14"/>
            </p:custDataLst>
          </p:nvPr>
        </p:nvCxnSpPr>
        <p:spPr>
          <a:xfrm>
            <a:off x="5306060" y="4758690"/>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文本框 54"/>
          <p:cNvSpPr txBox="1"/>
          <p:nvPr>
            <p:custDataLst>
              <p:tags r:id="rId15"/>
            </p:custDataLst>
          </p:nvPr>
        </p:nvSpPr>
        <p:spPr>
          <a:xfrm rot="16200000">
            <a:off x="4857115" y="172085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69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7" name="文本框 56"/>
          <p:cNvSpPr txBox="1"/>
          <p:nvPr>
            <p:custDataLst>
              <p:tags r:id="rId16"/>
            </p:custDataLst>
          </p:nvPr>
        </p:nvSpPr>
        <p:spPr>
          <a:xfrm rot="16200000">
            <a:off x="4966018" y="256397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8" name="文本框 57"/>
          <p:cNvSpPr txBox="1"/>
          <p:nvPr>
            <p:custDataLst>
              <p:tags r:id="rId17"/>
            </p:custDataLst>
          </p:nvPr>
        </p:nvSpPr>
        <p:spPr>
          <a:xfrm rot="16200000">
            <a:off x="4954746" y="349646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9" name="文本框 58"/>
          <p:cNvSpPr txBox="1"/>
          <p:nvPr/>
        </p:nvSpPr>
        <p:spPr>
          <a:xfrm>
            <a:off x="5352415" y="3333750"/>
            <a:ext cx="3575050"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科学技术奖配套奖励</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60" name="矩形 59"/>
          <p:cNvSpPr/>
          <p:nvPr/>
        </p:nvSpPr>
        <p:spPr>
          <a:xfrm>
            <a:off x="5343525" y="3709035"/>
            <a:ext cx="2587625" cy="417358"/>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a:t>
            </a:r>
            <a:r>
              <a:rPr lang="en-US" altLang="zh-CN" b="1" dirty="0">
                <a:solidFill>
                  <a:schemeClr val="accent2"/>
                </a:solidFill>
                <a:latin typeface="微软雅黑" panose="020B0503020204020204" pitchFamily="34" charset="-122"/>
                <a:ea typeface="微软雅黑" panose="020B0503020204020204" pitchFamily="34" charset="-122"/>
                <a:sym typeface="+mn-ea"/>
              </a:rPr>
              <a:t>10</a:t>
            </a:r>
            <a:r>
              <a:rPr lang="zh-CN" b="1" dirty="0">
                <a:solidFill>
                  <a:schemeClr val="accent2"/>
                </a:solidFill>
                <a:latin typeface="微软雅黑" panose="020B0503020204020204" pitchFamily="34" charset="-122"/>
                <a:ea typeface="微软雅黑" panose="020B0503020204020204" pitchFamily="34" charset="-122"/>
                <a:sym typeface="+mn-ea"/>
              </a:rPr>
              <a:t>00万元支持。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61" name="直接连接符 60"/>
          <p:cNvCxnSpPr/>
          <p:nvPr>
            <p:custDataLst>
              <p:tags r:id="rId18"/>
            </p:custDataLst>
          </p:nvPr>
        </p:nvCxnSpPr>
        <p:spPr>
          <a:xfrm>
            <a:off x="5307330" y="3710305"/>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文本框 61"/>
          <p:cNvSpPr txBox="1"/>
          <p:nvPr>
            <p:custDataLst>
              <p:tags r:id="rId19"/>
            </p:custDataLst>
          </p:nvPr>
        </p:nvSpPr>
        <p:spPr>
          <a:xfrm rot="16200000">
            <a:off x="4933156" y="453596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75</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39641" y="11906"/>
            <a:ext cx="36118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科技创新发展相关政策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1"/>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0" name="矩形 9"/>
          <p:cNvSpPr/>
          <p:nvPr/>
        </p:nvSpPr>
        <p:spPr>
          <a:xfrm>
            <a:off x="1014095" y="2723515"/>
            <a:ext cx="2610485" cy="397032"/>
          </a:xfrm>
          <a:prstGeom prst="rect">
            <a:avLst/>
          </a:prstGeom>
        </p:spPr>
        <p:txBody>
          <a:bodyPr wrap="square">
            <a:spAutoFit/>
          </a:bodyPr>
          <a:lstStyle/>
          <a:p>
            <a:pPr>
              <a:lnSpc>
                <a:spcPct val="11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a:t>
            </a:r>
            <a:r>
              <a:rPr lang="en-US" b="1">
                <a:solidFill>
                  <a:schemeClr val="accent2"/>
                </a:solidFill>
                <a:latin typeface="微软雅黑" panose="020B0503020204020204" pitchFamily="34" charset="-122"/>
                <a:ea typeface="微软雅黑" panose="020B0503020204020204" pitchFamily="34" charset="-122"/>
                <a:sym typeface="+mn-ea"/>
              </a:rPr>
              <a:t>5</a:t>
            </a:r>
            <a:r>
              <a:rPr lang="zh-CN" altLang="en-US" b="1">
                <a:solidFill>
                  <a:schemeClr val="accent2"/>
                </a:solidFill>
                <a:latin typeface="微软雅黑" panose="020B0503020204020204" pitchFamily="34" charset="-122"/>
                <a:ea typeface="微软雅黑" panose="020B0503020204020204" pitchFamily="34" charset="-122"/>
                <a:sym typeface="+mn-ea"/>
              </a:rPr>
              <a:t>00万元支持。</a:t>
            </a:r>
            <a:endParaRPr lang="en-US" altLang="zh-CN" b="1" dirty="0">
              <a:solidFill>
                <a:srgbClr val="FF000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082516" y="4239578"/>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技术攻关项目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5" name="文本框 14"/>
          <p:cNvSpPr txBox="1"/>
          <p:nvPr/>
        </p:nvSpPr>
        <p:spPr>
          <a:xfrm>
            <a:off x="1082516" y="1331119"/>
            <a:ext cx="3002756"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深圳市深港创新圈项目</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6" name="矩形 15"/>
          <p:cNvSpPr/>
          <p:nvPr/>
        </p:nvSpPr>
        <p:spPr>
          <a:xfrm>
            <a:off x="1064260" y="1744980"/>
            <a:ext cx="2678430"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最高</a:t>
            </a:r>
            <a:r>
              <a:rPr lang="en-US" altLang="zh-CN" b="1" dirty="0">
                <a:solidFill>
                  <a:schemeClr val="accent2"/>
                </a:solidFill>
                <a:latin typeface="微软雅黑" panose="020B0503020204020204" pitchFamily="34" charset="-122"/>
                <a:ea typeface="微软雅黑" panose="020B0503020204020204" pitchFamily="34" charset="-122"/>
                <a:sym typeface="+mn-ea"/>
              </a:rPr>
              <a:t>2</a:t>
            </a:r>
            <a:r>
              <a:rPr lang="zh-CN" altLang="en-US" b="1" dirty="0">
                <a:solidFill>
                  <a:schemeClr val="accent2"/>
                </a:solidFill>
                <a:latin typeface="微软雅黑" panose="020B0503020204020204" pitchFamily="34" charset="-122"/>
                <a:ea typeface="微软雅黑" panose="020B0503020204020204" pitchFamily="34" charset="-122"/>
                <a:sym typeface="+mn-ea"/>
              </a:rPr>
              <a:t>00万元支持。</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2"/>
            </p:custDataLst>
          </p:nvPr>
        </p:nvCxnSpPr>
        <p:spPr>
          <a:xfrm>
            <a:off x="1094740" y="173990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73785" y="4615180"/>
            <a:ext cx="2471420"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最高1000万元支持。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1014095" y="5630545"/>
            <a:ext cx="398208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最高100万元支持。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1063625" y="2352040"/>
            <a:ext cx="350583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重点实验室组建项目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3" name="直接连接符 22"/>
          <p:cNvCxnSpPr/>
          <p:nvPr>
            <p:custDataLst>
              <p:tags r:id="rId3"/>
            </p:custDataLst>
          </p:nvPr>
        </p:nvCxnSpPr>
        <p:spPr>
          <a:xfrm>
            <a:off x="1075690" y="2722880"/>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4"/>
            </p:custDataLst>
          </p:nvPr>
        </p:nvCxnSpPr>
        <p:spPr>
          <a:xfrm>
            <a:off x="1037590" y="4616450"/>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082675" y="5251450"/>
            <a:ext cx="572706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海外高层次人才创新创业专项资金技术创新项目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8" name="直接连接符 27"/>
          <p:cNvCxnSpPr/>
          <p:nvPr>
            <p:custDataLst>
              <p:tags r:id="rId5"/>
            </p:custDataLst>
          </p:nvPr>
        </p:nvCxnSpPr>
        <p:spPr>
          <a:xfrm>
            <a:off x="1037590" y="5628005"/>
            <a:ext cx="434975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6"/>
            </p:custDataLst>
          </p:nvPr>
        </p:nvSpPr>
        <p:spPr>
          <a:xfrm rot="16200000">
            <a:off x="588645" y="159766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3" name="文本框 32"/>
          <p:cNvSpPr txBox="1"/>
          <p:nvPr>
            <p:custDataLst>
              <p:tags r:id="rId7"/>
            </p:custDataLst>
          </p:nvPr>
        </p:nvSpPr>
        <p:spPr>
          <a:xfrm rot="16200000">
            <a:off x="697548" y="251698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4" name="文本框 33"/>
          <p:cNvSpPr txBox="1"/>
          <p:nvPr>
            <p:custDataLst>
              <p:tags r:id="rId8"/>
            </p:custDataLst>
          </p:nvPr>
        </p:nvSpPr>
        <p:spPr>
          <a:xfrm rot="16200000">
            <a:off x="686276" y="344947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5" name="文本框 34"/>
          <p:cNvSpPr txBox="1"/>
          <p:nvPr>
            <p:custDataLst>
              <p:tags r:id="rId9"/>
            </p:custDataLst>
          </p:nvPr>
        </p:nvSpPr>
        <p:spPr>
          <a:xfrm rot="16200000">
            <a:off x="686594" y="5319713"/>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6" name="文本框 35"/>
          <p:cNvSpPr txBox="1"/>
          <p:nvPr/>
        </p:nvSpPr>
        <p:spPr>
          <a:xfrm>
            <a:off x="1083945" y="3286760"/>
            <a:ext cx="362140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基础研究学科布局项目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0" name="矩形 39"/>
          <p:cNvSpPr/>
          <p:nvPr/>
        </p:nvSpPr>
        <p:spPr>
          <a:xfrm>
            <a:off x="1075055" y="3662045"/>
            <a:ext cx="258762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a:t>
            </a:r>
            <a:r>
              <a:rPr lang="en-US" altLang="zh-CN" b="1" dirty="0">
                <a:solidFill>
                  <a:schemeClr val="accent2"/>
                </a:solidFill>
                <a:latin typeface="微软雅黑" panose="020B0503020204020204" pitchFamily="34" charset="-122"/>
                <a:ea typeface="微软雅黑" panose="020B0503020204020204" pitchFamily="34" charset="-122"/>
                <a:sym typeface="+mn-ea"/>
              </a:rPr>
              <a:t>300</a:t>
            </a:r>
            <a:r>
              <a:rPr lang="zh-CN" altLang="en-US" b="1" dirty="0">
                <a:solidFill>
                  <a:schemeClr val="accent2"/>
                </a:solidFill>
                <a:latin typeface="微软雅黑" panose="020B0503020204020204" pitchFamily="34" charset="-122"/>
                <a:ea typeface="微软雅黑" panose="020B0503020204020204" pitchFamily="34" charset="-122"/>
                <a:sym typeface="+mn-ea"/>
              </a:rPr>
              <a:t>万元</a:t>
            </a:r>
            <a:r>
              <a:rPr lang="zh-CN" b="1" dirty="0">
                <a:solidFill>
                  <a:schemeClr val="accent2"/>
                </a:solidFill>
                <a:latin typeface="微软雅黑" panose="020B0503020204020204" pitchFamily="34" charset="-122"/>
                <a:ea typeface="微软雅黑" panose="020B0503020204020204" pitchFamily="34" charset="-122"/>
                <a:sym typeface="+mn-ea"/>
              </a:rPr>
              <a:t>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41" name="直接连接符 40"/>
          <p:cNvCxnSpPr/>
          <p:nvPr>
            <p:custDataLst>
              <p:tags r:id="rId10"/>
            </p:custDataLst>
          </p:nvPr>
        </p:nvCxnSpPr>
        <p:spPr>
          <a:xfrm>
            <a:off x="1038860" y="3663315"/>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文本框 41"/>
          <p:cNvSpPr txBox="1"/>
          <p:nvPr>
            <p:custDataLst>
              <p:tags r:id="rId11"/>
            </p:custDataLst>
          </p:nvPr>
        </p:nvSpPr>
        <p:spPr>
          <a:xfrm rot="16200000">
            <a:off x="664686" y="439372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3" name="矩形 42"/>
          <p:cNvSpPr/>
          <p:nvPr/>
        </p:nvSpPr>
        <p:spPr>
          <a:xfrm>
            <a:off x="5335905" y="2713355"/>
            <a:ext cx="2610485" cy="397032"/>
          </a:xfrm>
          <a:prstGeom prst="rect">
            <a:avLst/>
          </a:prstGeom>
        </p:spPr>
        <p:txBody>
          <a:bodyPr wrap="square">
            <a:spAutoFit/>
          </a:bodyPr>
          <a:lstStyle/>
          <a:p>
            <a:pPr>
              <a:lnSpc>
                <a:spcPct val="11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最高50万元支持</a:t>
            </a:r>
            <a:endParaRPr lang="zh-CN" altLang="en-US" b="1">
              <a:solidFill>
                <a:schemeClr val="accent2"/>
              </a:solidFill>
              <a:latin typeface="微软雅黑" panose="020B0503020204020204" pitchFamily="34" charset="-122"/>
              <a:ea typeface="微软雅黑" panose="020B0503020204020204" pitchFamily="34" charset="-122"/>
              <a:sym typeface="+mn-ea"/>
            </a:endParaRPr>
          </a:p>
        </p:txBody>
      </p:sp>
      <p:sp>
        <p:nvSpPr>
          <p:cNvPr id="44" name="文本框 43"/>
          <p:cNvSpPr txBox="1"/>
          <p:nvPr/>
        </p:nvSpPr>
        <p:spPr>
          <a:xfrm>
            <a:off x="5404485" y="4229735"/>
            <a:ext cx="378142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科技应用示范项目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5" name="文本框 44"/>
          <p:cNvSpPr txBox="1"/>
          <p:nvPr/>
        </p:nvSpPr>
        <p:spPr>
          <a:xfrm>
            <a:off x="5404326" y="132095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深圳市天使投资引导项目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6" name="矩形 45"/>
          <p:cNvSpPr/>
          <p:nvPr/>
        </p:nvSpPr>
        <p:spPr>
          <a:xfrm>
            <a:off x="5386070" y="1734820"/>
            <a:ext cx="2346325" cy="417358"/>
          </a:xfrm>
          <a:prstGeom prst="rect">
            <a:avLst/>
          </a:prstGeom>
        </p:spPr>
        <p:txBody>
          <a:bodyPr wrap="square">
            <a:spAutoFit/>
          </a:bodyPr>
          <a:lstStyle/>
          <a:p>
            <a:pPr>
              <a:lnSpc>
                <a:spcPct val="13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a:t>
            </a:r>
            <a:r>
              <a:rPr lang="en-US" altLang="zh-CN" b="1">
                <a:solidFill>
                  <a:schemeClr val="accent2"/>
                </a:solidFill>
                <a:latin typeface="微软雅黑" panose="020B0503020204020204" pitchFamily="34" charset="-122"/>
                <a:ea typeface="微软雅黑" panose="020B0503020204020204" pitchFamily="34" charset="-122"/>
                <a:sym typeface="+mn-ea"/>
              </a:rPr>
              <a:t>5</a:t>
            </a:r>
            <a:r>
              <a:rPr lang="zh-CN" altLang="en-US" b="1">
                <a:solidFill>
                  <a:schemeClr val="accent2"/>
                </a:solidFill>
                <a:latin typeface="微软雅黑" panose="020B0503020204020204" pitchFamily="34" charset="-122"/>
                <a:ea typeface="微软雅黑" panose="020B0503020204020204" pitchFamily="34" charset="-122"/>
                <a:sym typeface="+mn-ea"/>
              </a:rPr>
              <a:t>0万元支持。</a:t>
            </a:r>
            <a:endParaRPr lang="zh-CN" altLang="en-US" b="1" dirty="0" smtClean="0">
              <a:solidFill>
                <a:schemeClr val="accent2"/>
              </a:solidFill>
              <a:latin typeface="微软雅黑" panose="020B0503020204020204" pitchFamily="34" charset="-122"/>
              <a:ea typeface="微软雅黑" panose="020B0503020204020204" pitchFamily="34" charset="-122"/>
              <a:sym typeface="+mn-ea"/>
            </a:endParaRPr>
          </a:p>
        </p:txBody>
      </p:sp>
      <p:cxnSp>
        <p:nvCxnSpPr>
          <p:cNvPr id="47" name="直接连接符 46"/>
          <p:cNvCxnSpPr/>
          <p:nvPr>
            <p:custDataLst>
              <p:tags r:id="rId12"/>
            </p:custDataLst>
          </p:nvPr>
        </p:nvCxnSpPr>
        <p:spPr>
          <a:xfrm>
            <a:off x="5416550" y="172974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395595" y="4605020"/>
            <a:ext cx="331787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最高500万元。</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5385276" y="234203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科技保险项目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2" name="直接连接符 51"/>
          <p:cNvCxnSpPr/>
          <p:nvPr>
            <p:custDataLst>
              <p:tags r:id="rId13"/>
            </p:custDataLst>
          </p:nvPr>
        </p:nvCxnSpPr>
        <p:spPr>
          <a:xfrm>
            <a:off x="5397500" y="2712720"/>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14"/>
            </p:custDataLst>
          </p:nvPr>
        </p:nvCxnSpPr>
        <p:spPr>
          <a:xfrm>
            <a:off x="5359400" y="4606290"/>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custDataLst>
              <p:tags r:id="rId15"/>
            </p:custDataLst>
          </p:nvPr>
        </p:nvCxnSpPr>
        <p:spPr>
          <a:xfrm>
            <a:off x="5359400" y="5629275"/>
            <a:ext cx="325056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文本框 54"/>
          <p:cNvSpPr txBox="1"/>
          <p:nvPr>
            <p:custDataLst>
              <p:tags r:id="rId16"/>
            </p:custDataLst>
          </p:nvPr>
        </p:nvSpPr>
        <p:spPr>
          <a:xfrm rot="16200000">
            <a:off x="4910455" y="158750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78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7" name="文本框 56"/>
          <p:cNvSpPr txBox="1"/>
          <p:nvPr>
            <p:custDataLst>
              <p:tags r:id="rId17"/>
            </p:custDataLst>
          </p:nvPr>
        </p:nvSpPr>
        <p:spPr>
          <a:xfrm rot="16200000">
            <a:off x="5019358" y="250682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8" name="文本框 57"/>
          <p:cNvSpPr txBox="1"/>
          <p:nvPr>
            <p:custDataLst>
              <p:tags r:id="rId18"/>
            </p:custDataLst>
          </p:nvPr>
        </p:nvSpPr>
        <p:spPr>
          <a:xfrm rot="16200000">
            <a:off x="5008086" y="343931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9" name="文本框 58"/>
          <p:cNvSpPr txBox="1"/>
          <p:nvPr/>
        </p:nvSpPr>
        <p:spPr>
          <a:xfrm>
            <a:off x="5405755" y="3276600"/>
            <a:ext cx="3575050"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基础研究自由探索项目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60" name="矩形 59"/>
          <p:cNvSpPr/>
          <p:nvPr/>
        </p:nvSpPr>
        <p:spPr>
          <a:xfrm>
            <a:off x="5396865" y="3651885"/>
            <a:ext cx="2587625" cy="417358"/>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最高50万元支持。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61" name="直接连接符 60"/>
          <p:cNvCxnSpPr/>
          <p:nvPr>
            <p:custDataLst>
              <p:tags r:id="rId19"/>
            </p:custDataLst>
          </p:nvPr>
        </p:nvCxnSpPr>
        <p:spPr>
          <a:xfrm>
            <a:off x="5360670" y="3653155"/>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文本框 61"/>
          <p:cNvSpPr txBox="1"/>
          <p:nvPr>
            <p:custDataLst>
              <p:tags r:id="rId20"/>
            </p:custDataLst>
          </p:nvPr>
        </p:nvSpPr>
        <p:spPr>
          <a:xfrm rot="16200000">
            <a:off x="4986496" y="438356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84</a:t>
            </a:r>
            <a:endParaRPr lang="en-US" altLang="zh-CN" b="1" dirty="0">
              <a:gradFill>
                <a:gsLst>
                  <a:gs pos="0">
                    <a:srgbClr val="FFC000"/>
                  </a:gs>
                  <a:gs pos="100000">
                    <a:srgbClr val="C00000"/>
                  </a:gs>
                </a:gsLst>
                <a:lin ang="10800000" scaled="0"/>
              </a:gradFill>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651" y="3018473"/>
            <a:ext cx="7257098" cy="598805"/>
          </a:xfrm>
          <a:prstGeom prst="rect">
            <a:avLst/>
          </a:prstGeom>
          <a:noFill/>
        </p:spPr>
        <p:txBody>
          <a:bodyPr wrap="square" rtlCol="0">
            <a:spAutoFit/>
          </a:bodyPr>
          <a:lstStyle/>
          <a:p>
            <a:pPr algn="l"/>
            <a:r>
              <a:rPr lang="zh-CN" altLang="en-US" sz="3300" b="1" dirty="0">
                <a:solidFill>
                  <a:srgbClr val="C00000"/>
                </a:solidFill>
                <a:sym typeface="微软雅黑" panose="020B0503020204020204" pitchFamily="34" charset="-122"/>
              </a:rPr>
              <a:t>文化创意发展</a:t>
            </a:r>
            <a:r>
              <a:rPr lang="zh-CN" altLang="en-US" sz="3300" b="1" dirty="0">
                <a:solidFill>
                  <a:schemeClr val="tx1"/>
                </a:solidFill>
                <a:sym typeface="微软雅黑" panose="020B0503020204020204" pitchFamily="34" charset="-122"/>
              </a:rPr>
              <a:t>相关政策</a:t>
            </a:r>
            <a:endParaRPr lang="zh-CN" altLang="en-US" sz="3300" b="1" dirty="0">
              <a:solidFill>
                <a:schemeClr val="tx1"/>
              </a:solidFill>
              <a:sym typeface="微软雅黑" panose="020B0503020204020204" pitchFamily="34" charset="-122"/>
            </a:endParaRPr>
          </a:p>
        </p:txBody>
      </p:sp>
      <p:sp>
        <p:nvSpPr>
          <p:cNvPr id="3" name="PA-矩形 8"/>
          <p:cNvSpPr/>
          <p:nvPr>
            <p:custDataLst>
              <p:tags r:id="rId1"/>
            </p:custDataLst>
          </p:nvPr>
        </p:nvSpPr>
        <p:spPr>
          <a:xfrm>
            <a:off x="1389698" y="3780473"/>
            <a:ext cx="3323273"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i="1" spc="300" dirty="0">
                <a:solidFill>
                  <a:schemeClr val="tx1"/>
                </a:solidFill>
                <a:ea typeface="+mn-lt"/>
              </a:rPr>
              <a:t>深圳市产业发展政策</a:t>
            </a:r>
            <a:endParaRPr lang="zh-CN" altLang="en-US" sz="2400" b="1" i="1" spc="300" dirty="0">
              <a:solidFill>
                <a:schemeClr val="tx1"/>
              </a:solidFill>
              <a:ea typeface="+mn-lt"/>
            </a:endParaRPr>
          </a:p>
        </p:txBody>
      </p:sp>
      <p:sp>
        <p:nvSpPr>
          <p:cNvPr id="12" name="矩形 11"/>
          <p:cNvSpPr/>
          <p:nvPr/>
        </p:nvSpPr>
        <p:spPr>
          <a:xfrm flipV="1">
            <a:off x="0" y="3594735"/>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grpSp>
        <p:nvGrpSpPr>
          <p:cNvPr id="13" name="组合 12"/>
          <p:cNvGrpSpPr/>
          <p:nvPr/>
        </p:nvGrpSpPr>
        <p:grpSpPr>
          <a:xfrm>
            <a:off x="347345" y="635"/>
            <a:ext cx="996950" cy="6866890"/>
            <a:chOff x="131337" y="-880892"/>
            <a:chExt cx="1183803" cy="3010565"/>
          </a:xfrm>
          <a:gradFill>
            <a:gsLst>
              <a:gs pos="0">
                <a:srgbClr val="E30000"/>
              </a:gs>
              <a:gs pos="100000">
                <a:srgbClr val="760303"/>
              </a:gs>
            </a:gsLst>
            <a:lin ang="5400000" scaled="0"/>
          </a:gradFill>
        </p:grpSpPr>
        <p:sp>
          <p:nvSpPr>
            <p:cNvPr id="16" name="矩形 15"/>
            <p:cNvSpPr/>
            <p:nvPr/>
          </p:nvSpPr>
          <p:spPr>
            <a:xfrm>
              <a:off x="131337" y="-880892"/>
              <a:ext cx="1183803" cy="3010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53959" y="475698"/>
              <a:ext cx="1138555" cy="386134"/>
            </a:xfrm>
            <a:prstGeom prst="rect">
              <a:avLst/>
            </a:prstGeom>
            <a:grp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4500" b="1" dirty="0">
                  <a:solidFill>
                    <a:schemeClr val="bg1"/>
                  </a:solidFill>
                  <a:latin typeface="+mn-lt"/>
                  <a:ea typeface="+mn-lt"/>
                </a:rPr>
                <a:t>二</a:t>
              </a:r>
              <a:endParaRPr lang="zh-CN" altLang="en-US" sz="4500" b="1" dirty="0">
                <a:solidFill>
                  <a:schemeClr val="bg1"/>
                </a:solidFill>
                <a:latin typeface="+mn-lt"/>
                <a:ea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62501" y="11906"/>
            <a:ext cx="36118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文化创意发展相关政策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1"/>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0" name="矩形 9"/>
          <p:cNvSpPr/>
          <p:nvPr/>
        </p:nvSpPr>
        <p:spPr>
          <a:xfrm>
            <a:off x="867410" y="2752090"/>
            <a:ext cx="2610485" cy="397032"/>
          </a:xfrm>
          <a:prstGeom prst="rect">
            <a:avLst/>
          </a:prstGeom>
        </p:spPr>
        <p:txBody>
          <a:bodyPr wrap="square">
            <a:spAutoFit/>
          </a:bodyPr>
          <a:lstStyle/>
          <a:p>
            <a:pPr>
              <a:lnSpc>
                <a:spcPct val="11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a:t>
            </a:r>
            <a:r>
              <a:rPr lang="en-US" b="1">
                <a:solidFill>
                  <a:schemeClr val="accent2"/>
                </a:solidFill>
                <a:latin typeface="微软雅黑" panose="020B0503020204020204" pitchFamily="34" charset="-122"/>
                <a:ea typeface="微软雅黑" panose="020B0503020204020204" pitchFamily="34" charset="-122"/>
                <a:sym typeface="+mn-ea"/>
              </a:rPr>
              <a:t>5</a:t>
            </a:r>
            <a:r>
              <a:rPr lang="zh-CN" altLang="en-US" b="1">
                <a:solidFill>
                  <a:schemeClr val="accent2"/>
                </a:solidFill>
                <a:latin typeface="微软雅黑" panose="020B0503020204020204" pitchFamily="34" charset="-122"/>
                <a:ea typeface="微软雅黑" panose="020B0503020204020204" pitchFamily="34" charset="-122"/>
                <a:sym typeface="+mn-ea"/>
              </a:rPr>
              <a:t>0万元支持。</a:t>
            </a:r>
            <a:endParaRPr lang="en-US" altLang="zh-CN" b="1" dirty="0">
              <a:solidFill>
                <a:srgbClr val="FF000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35831" y="4287203"/>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高端培训</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5" name="文本框 14"/>
          <p:cNvSpPr txBox="1"/>
          <p:nvPr/>
        </p:nvSpPr>
        <p:spPr>
          <a:xfrm>
            <a:off x="935831" y="1378744"/>
            <a:ext cx="3002756"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高端论坛</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6" name="矩形 15"/>
          <p:cNvSpPr/>
          <p:nvPr/>
        </p:nvSpPr>
        <p:spPr>
          <a:xfrm>
            <a:off x="917575" y="1792605"/>
            <a:ext cx="2678430"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最高</a:t>
            </a:r>
            <a:r>
              <a:rPr lang="en-US" altLang="zh-CN" b="1" dirty="0">
                <a:solidFill>
                  <a:schemeClr val="accent2"/>
                </a:solidFill>
                <a:latin typeface="微软雅黑" panose="020B0503020204020204" pitchFamily="34" charset="-122"/>
                <a:ea typeface="微软雅黑" panose="020B0503020204020204" pitchFamily="34" charset="-122"/>
                <a:sym typeface="+mn-ea"/>
              </a:rPr>
              <a:t>1</a:t>
            </a:r>
            <a:r>
              <a:rPr lang="zh-CN" altLang="en-US" b="1" dirty="0">
                <a:solidFill>
                  <a:schemeClr val="accent2"/>
                </a:solidFill>
                <a:latin typeface="微软雅黑" panose="020B0503020204020204" pitchFamily="34" charset="-122"/>
                <a:ea typeface="微软雅黑" panose="020B0503020204020204" pitchFamily="34" charset="-122"/>
                <a:sym typeface="+mn-ea"/>
              </a:rPr>
              <a:t>00万元支持。</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2"/>
            </p:custDataLst>
          </p:nvPr>
        </p:nvCxnSpPr>
        <p:spPr>
          <a:xfrm>
            <a:off x="948055" y="1787525"/>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927100" y="4662805"/>
            <a:ext cx="2471420"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a:t>
            </a:r>
            <a:r>
              <a:rPr lang="en-US" altLang="zh-CN" b="1" dirty="0">
                <a:solidFill>
                  <a:schemeClr val="accent2"/>
                </a:solidFill>
                <a:latin typeface="微软雅黑" panose="020B0503020204020204" pitchFamily="34" charset="-122"/>
                <a:ea typeface="微软雅黑" panose="020B0503020204020204" pitchFamily="34" charset="-122"/>
                <a:sym typeface="+mn-ea"/>
              </a:rPr>
              <a:t>5</a:t>
            </a:r>
            <a:r>
              <a:rPr lang="zh-CN" b="1" dirty="0">
                <a:solidFill>
                  <a:schemeClr val="accent2"/>
                </a:solidFill>
                <a:latin typeface="微软雅黑" panose="020B0503020204020204" pitchFamily="34" charset="-122"/>
                <a:ea typeface="微软雅黑" panose="020B0503020204020204" pitchFamily="34" charset="-122"/>
                <a:sym typeface="+mn-ea"/>
              </a:rPr>
              <a:t>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2381885" y="5697220"/>
            <a:ext cx="398208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分别给予最高10万元、5万元的奖励。</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915035" y="2380615"/>
            <a:ext cx="4187825"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认定工业设计领军企业</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3" name="直接连接符 22"/>
          <p:cNvCxnSpPr/>
          <p:nvPr>
            <p:custDataLst>
              <p:tags r:id="rId3"/>
            </p:custDataLst>
          </p:nvPr>
        </p:nvCxnSpPr>
        <p:spPr>
          <a:xfrm>
            <a:off x="929005" y="2751455"/>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4"/>
            </p:custDataLst>
          </p:nvPr>
        </p:nvCxnSpPr>
        <p:spPr>
          <a:xfrm>
            <a:off x="890905" y="4664075"/>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450465" y="5318125"/>
            <a:ext cx="572706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优秀工业设计企业、优秀工业设计师</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8" name="直接连接符 27"/>
          <p:cNvCxnSpPr/>
          <p:nvPr>
            <p:custDataLst>
              <p:tags r:id="rId5"/>
            </p:custDataLst>
          </p:nvPr>
        </p:nvCxnSpPr>
        <p:spPr>
          <a:xfrm>
            <a:off x="2405380" y="5694680"/>
            <a:ext cx="434975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6"/>
            </p:custDataLst>
          </p:nvPr>
        </p:nvSpPr>
        <p:spPr>
          <a:xfrm rot="16200000">
            <a:off x="441960" y="1645285"/>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3" name="文本框 32"/>
          <p:cNvSpPr txBox="1"/>
          <p:nvPr>
            <p:custDataLst>
              <p:tags r:id="rId7"/>
            </p:custDataLst>
          </p:nvPr>
        </p:nvSpPr>
        <p:spPr>
          <a:xfrm rot="16200000">
            <a:off x="550863" y="2545556"/>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4" name="文本框 33"/>
          <p:cNvSpPr txBox="1"/>
          <p:nvPr>
            <p:custDataLst>
              <p:tags r:id="rId8"/>
            </p:custDataLst>
          </p:nvPr>
        </p:nvSpPr>
        <p:spPr>
          <a:xfrm rot="16200000">
            <a:off x="539591" y="351615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5" name="文本框 34"/>
          <p:cNvSpPr txBox="1"/>
          <p:nvPr>
            <p:custDataLst>
              <p:tags r:id="rId9"/>
            </p:custDataLst>
          </p:nvPr>
        </p:nvSpPr>
        <p:spPr>
          <a:xfrm rot="16200000">
            <a:off x="2054384" y="5386388"/>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94</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6" name="文本框 35"/>
          <p:cNvSpPr txBox="1"/>
          <p:nvPr/>
        </p:nvSpPr>
        <p:spPr>
          <a:xfrm>
            <a:off x="937260" y="3353435"/>
            <a:ext cx="362140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研发资助</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0" name="矩形 39"/>
          <p:cNvSpPr/>
          <p:nvPr/>
        </p:nvSpPr>
        <p:spPr>
          <a:xfrm>
            <a:off x="928370" y="3728720"/>
            <a:ext cx="258762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最高1</a:t>
            </a:r>
            <a:r>
              <a:rPr lang="en-US" altLang="zh-CN" b="1" dirty="0">
                <a:solidFill>
                  <a:schemeClr val="accent2"/>
                </a:solidFill>
                <a:latin typeface="微软雅黑" panose="020B0503020204020204" pitchFamily="34" charset="-122"/>
                <a:ea typeface="微软雅黑" panose="020B0503020204020204" pitchFamily="34" charset="-122"/>
                <a:sym typeface="+mn-ea"/>
              </a:rPr>
              <a:t>00</a:t>
            </a:r>
            <a:r>
              <a:rPr lang="zh-CN" altLang="en-US" b="1" dirty="0">
                <a:solidFill>
                  <a:schemeClr val="accent2"/>
                </a:solidFill>
                <a:latin typeface="微软雅黑" panose="020B0503020204020204" pitchFamily="34" charset="-122"/>
                <a:ea typeface="微软雅黑" panose="020B0503020204020204" pitchFamily="34" charset="-122"/>
                <a:sym typeface="+mn-ea"/>
              </a:rPr>
              <a:t>万元</a:t>
            </a:r>
            <a:r>
              <a:rPr lang="zh-CN" b="1" dirty="0">
                <a:solidFill>
                  <a:schemeClr val="accent2"/>
                </a:solidFill>
                <a:latin typeface="微软雅黑" panose="020B0503020204020204" pitchFamily="34" charset="-122"/>
                <a:ea typeface="微软雅黑" panose="020B0503020204020204" pitchFamily="34" charset="-122"/>
                <a:sym typeface="+mn-ea"/>
              </a:rPr>
              <a:t>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41" name="直接连接符 40"/>
          <p:cNvCxnSpPr/>
          <p:nvPr>
            <p:custDataLst>
              <p:tags r:id="rId10"/>
            </p:custDataLst>
          </p:nvPr>
        </p:nvCxnSpPr>
        <p:spPr>
          <a:xfrm>
            <a:off x="892175" y="3729990"/>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文本框 41"/>
          <p:cNvSpPr txBox="1"/>
          <p:nvPr>
            <p:custDataLst>
              <p:tags r:id="rId11"/>
            </p:custDataLst>
          </p:nvPr>
        </p:nvSpPr>
        <p:spPr>
          <a:xfrm rot="16200000">
            <a:off x="518001" y="444134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92</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3" name="矩形 42"/>
          <p:cNvSpPr/>
          <p:nvPr/>
        </p:nvSpPr>
        <p:spPr>
          <a:xfrm>
            <a:off x="5189220" y="2741930"/>
            <a:ext cx="2610485" cy="397032"/>
          </a:xfrm>
          <a:prstGeom prst="rect">
            <a:avLst/>
          </a:prstGeom>
        </p:spPr>
        <p:txBody>
          <a:bodyPr wrap="square">
            <a:spAutoFit/>
          </a:bodyPr>
          <a:lstStyle/>
          <a:p>
            <a:pPr>
              <a:lnSpc>
                <a:spcPct val="11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最高500万元支持</a:t>
            </a:r>
            <a:endParaRPr lang="zh-CN" altLang="en-US" b="1">
              <a:solidFill>
                <a:schemeClr val="accent2"/>
              </a:solidFill>
              <a:latin typeface="微软雅黑" panose="020B0503020204020204" pitchFamily="34" charset="-122"/>
              <a:ea typeface="微软雅黑" panose="020B0503020204020204" pitchFamily="34" charset="-122"/>
              <a:sym typeface="+mn-ea"/>
            </a:endParaRPr>
          </a:p>
        </p:txBody>
      </p:sp>
      <p:sp>
        <p:nvSpPr>
          <p:cNvPr id="45" name="文本框 44"/>
          <p:cNvSpPr txBox="1"/>
          <p:nvPr/>
        </p:nvSpPr>
        <p:spPr>
          <a:xfrm>
            <a:off x="5257641" y="1368584"/>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工业设计计划项目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6" name="矩形 45"/>
          <p:cNvSpPr/>
          <p:nvPr/>
        </p:nvSpPr>
        <p:spPr>
          <a:xfrm>
            <a:off x="5239385" y="1782445"/>
            <a:ext cx="2346325" cy="452432"/>
          </a:xfrm>
          <a:prstGeom prst="rect">
            <a:avLst/>
          </a:prstGeom>
        </p:spPr>
        <p:txBody>
          <a:bodyPr wrap="square">
            <a:spAutoFit/>
          </a:bodyPr>
          <a:lstStyle/>
          <a:p>
            <a:pPr>
              <a:lnSpc>
                <a:spcPct val="130000"/>
              </a:lnSpc>
            </a:pPr>
            <a:r>
              <a:rPr lang="zh-CN" altLang="en-US" b="1" dirty="0" smtClean="0">
                <a:solidFill>
                  <a:schemeClr val="accent2"/>
                </a:solidFill>
                <a:latin typeface="微软雅黑" panose="020B0503020204020204" pitchFamily="34" charset="-122"/>
                <a:ea typeface="微软雅黑" panose="020B0503020204020204" pitchFamily="34" charset="-122"/>
                <a:sym typeface="+mn-ea"/>
              </a:rPr>
              <a:t>予以适当配套奖励。</a:t>
            </a:r>
            <a:endParaRPr lang="zh-CN" altLang="en-US" b="1" dirty="0" smtClean="0">
              <a:solidFill>
                <a:schemeClr val="accent2"/>
              </a:solidFill>
              <a:latin typeface="微软雅黑" panose="020B0503020204020204" pitchFamily="34" charset="-122"/>
              <a:ea typeface="微软雅黑" panose="020B0503020204020204" pitchFamily="34" charset="-122"/>
              <a:sym typeface="+mn-ea"/>
            </a:endParaRPr>
          </a:p>
        </p:txBody>
      </p:sp>
      <p:cxnSp>
        <p:nvCxnSpPr>
          <p:cNvPr id="47" name="直接连接符 46"/>
          <p:cNvCxnSpPr/>
          <p:nvPr>
            <p:custDataLst>
              <p:tags r:id="rId12"/>
            </p:custDataLst>
          </p:nvPr>
        </p:nvCxnSpPr>
        <p:spPr>
          <a:xfrm>
            <a:off x="5269865" y="1777365"/>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248910" y="4652645"/>
            <a:ext cx="3317875" cy="417358"/>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最高不超过</a:t>
            </a:r>
            <a:r>
              <a:rPr lang="en-US" altLang="zh-CN" b="1" dirty="0">
                <a:solidFill>
                  <a:schemeClr val="accent2"/>
                </a:solidFill>
                <a:latin typeface="微软雅黑" panose="020B0503020204020204" pitchFamily="34" charset="-122"/>
                <a:ea typeface="微软雅黑" panose="020B0503020204020204" pitchFamily="34" charset="-122"/>
                <a:sym typeface="+mn-ea"/>
              </a:rPr>
              <a:t>2</a:t>
            </a:r>
            <a:r>
              <a:rPr lang="zh-CN" b="1" dirty="0">
                <a:solidFill>
                  <a:schemeClr val="accent2"/>
                </a:solidFill>
                <a:latin typeface="微软雅黑" panose="020B0503020204020204" pitchFamily="34" charset="-122"/>
                <a:ea typeface="微软雅黑" panose="020B0503020204020204" pitchFamily="34" charset="-122"/>
                <a:sym typeface="+mn-ea"/>
              </a:rPr>
              <a:t>00万元。</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5238591" y="2370614"/>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工业设计中心认定</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2" name="直接连接符 51"/>
          <p:cNvCxnSpPr/>
          <p:nvPr>
            <p:custDataLst>
              <p:tags r:id="rId13"/>
            </p:custDataLst>
          </p:nvPr>
        </p:nvCxnSpPr>
        <p:spPr>
          <a:xfrm>
            <a:off x="5250815" y="2741295"/>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14"/>
            </p:custDataLst>
          </p:nvPr>
        </p:nvCxnSpPr>
        <p:spPr>
          <a:xfrm>
            <a:off x="5212715" y="4587240"/>
            <a:ext cx="335407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文本框 54"/>
          <p:cNvSpPr txBox="1"/>
          <p:nvPr>
            <p:custDataLst>
              <p:tags r:id="rId15"/>
            </p:custDataLst>
          </p:nvPr>
        </p:nvSpPr>
        <p:spPr>
          <a:xfrm rot="16200000">
            <a:off x="4763770" y="1635125"/>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7" name="文本框 56"/>
          <p:cNvSpPr txBox="1"/>
          <p:nvPr>
            <p:custDataLst>
              <p:tags r:id="rId16"/>
            </p:custDataLst>
          </p:nvPr>
        </p:nvSpPr>
        <p:spPr>
          <a:xfrm rot="16200000">
            <a:off x="4872673" y="2535396"/>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89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8" name="文本框 57"/>
          <p:cNvSpPr txBox="1"/>
          <p:nvPr>
            <p:custDataLst>
              <p:tags r:id="rId17"/>
            </p:custDataLst>
          </p:nvPr>
        </p:nvSpPr>
        <p:spPr>
          <a:xfrm rot="16200000">
            <a:off x="4861401" y="350599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91</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0" name="矩形 59"/>
          <p:cNvSpPr/>
          <p:nvPr/>
        </p:nvSpPr>
        <p:spPr>
          <a:xfrm>
            <a:off x="5250180" y="3718560"/>
            <a:ext cx="2587625" cy="417358"/>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最高100万元支持。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61" name="直接连接符 60"/>
          <p:cNvCxnSpPr/>
          <p:nvPr>
            <p:custDataLst>
              <p:tags r:id="rId18"/>
            </p:custDataLst>
          </p:nvPr>
        </p:nvCxnSpPr>
        <p:spPr>
          <a:xfrm>
            <a:off x="5213985" y="3719830"/>
            <a:ext cx="326072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文本框 61"/>
          <p:cNvSpPr txBox="1"/>
          <p:nvPr>
            <p:custDataLst>
              <p:tags r:id="rId19"/>
            </p:custDataLst>
          </p:nvPr>
        </p:nvSpPr>
        <p:spPr>
          <a:xfrm rot="16200000">
            <a:off x="4839811" y="4431189"/>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93</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4" name="文本框 43"/>
          <p:cNvSpPr txBox="1"/>
          <p:nvPr/>
        </p:nvSpPr>
        <p:spPr>
          <a:xfrm>
            <a:off x="5234781" y="333263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设立设计分支机构</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59" name="文本框 58"/>
          <p:cNvSpPr txBox="1"/>
          <p:nvPr/>
        </p:nvSpPr>
        <p:spPr>
          <a:xfrm>
            <a:off x="5269706" y="4272598"/>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重大工业设计活动</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62501" y="11906"/>
            <a:ext cx="3611880" cy="506730"/>
          </a:xfrm>
          <a:prstGeom prst="rect">
            <a:avLst/>
          </a:prstGeom>
          <a:noFill/>
        </p:spPr>
        <p:txBody>
          <a:bodyPr wrap="none" rtlCol="0" anchor="t">
            <a:spAutoFit/>
          </a:bodyPr>
          <a:lstStyle/>
          <a:p>
            <a:pPr algn="r">
              <a:spcBef>
                <a:spcPts val="200"/>
              </a:spcBef>
              <a:spcAft>
                <a:spcPts val="65"/>
              </a:spcAft>
            </a:pPr>
            <a:r>
              <a:rPr lang="zh-CN" altLang="en-US" sz="2700" b="1" dirty="0">
                <a:solidFill>
                  <a:schemeClr val="tx1">
                    <a:lumMod val="75000"/>
                    <a:lumOff val="25000"/>
                  </a:schemeClr>
                </a:solidFill>
                <a:sym typeface="微软雅黑" panose="020B0503020204020204" pitchFamily="34" charset="-122"/>
              </a:rPr>
              <a:t>文化创意发展相关政策</a:t>
            </a:r>
            <a:endParaRPr lang="zh-CN" altLang="en-US" sz="2700" b="1" dirty="0">
              <a:solidFill>
                <a:schemeClr val="tx1">
                  <a:lumMod val="75000"/>
                  <a:lumOff val="25000"/>
                </a:schemeClr>
              </a:solidFill>
              <a:sym typeface="微软雅黑" panose="020B0503020204020204" pitchFamily="34" charset="-122"/>
            </a:endParaRPr>
          </a:p>
        </p:txBody>
      </p:sp>
      <p:sp>
        <p:nvSpPr>
          <p:cNvPr id="11" name="矩形 10"/>
          <p:cNvSpPr/>
          <p:nvPr/>
        </p:nvSpPr>
        <p:spPr>
          <a:xfrm flipV="1">
            <a:off x="0" y="462915"/>
            <a:ext cx="9144000" cy="60960"/>
          </a:xfrm>
          <a:prstGeom prst="rect">
            <a:avLst/>
          </a:prstGeom>
          <a:solidFill>
            <a:srgbClr val="C61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3" name="PA-矩形 8"/>
          <p:cNvSpPr/>
          <p:nvPr>
            <p:custDataLst>
              <p:tags r:id="rId1"/>
            </p:custDataLst>
          </p:nvPr>
        </p:nvSpPr>
        <p:spPr>
          <a:xfrm>
            <a:off x="1046480" y="499745"/>
            <a:ext cx="2873375" cy="354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500" b="1" i="1" spc="300" dirty="0">
                <a:solidFill>
                  <a:schemeClr val="tx1"/>
                </a:solidFill>
                <a:ea typeface="+mn-lt"/>
              </a:rPr>
              <a:t>深圳市产业发展政策</a:t>
            </a:r>
            <a:endParaRPr lang="zh-CN" altLang="en-US" sz="1500" b="1" i="1" spc="300" dirty="0">
              <a:solidFill>
                <a:schemeClr val="tx1"/>
              </a:solidFill>
              <a:ea typeface="+mn-lt"/>
            </a:endParaRPr>
          </a:p>
        </p:txBody>
      </p:sp>
      <p:grpSp>
        <p:nvGrpSpPr>
          <p:cNvPr id="7" name="组合 6"/>
          <p:cNvGrpSpPr/>
          <p:nvPr/>
        </p:nvGrpSpPr>
        <p:grpSpPr>
          <a:xfrm>
            <a:off x="3334" y="-14287"/>
            <a:ext cx="958691" cy="845820"/>
            <a:chOff x="-277015" y="-44449"/>
            <a:chExt cx="1138555" cy="1079500"/>
          </a:xfrm>
        </p:grpSpPr>
        <p:sp>
          <p:nvSpPr>
            <p:cNvPr id="19" name="矩形 18"/>
            <p:cNvSpPr/>
            <p:nvPr/>
          </p:nvSpPr>
          <p:spPr>
            <a:xfrm>
              <a:off x="-99416" y="-44449"/>
              <a:ext cx="918845" cy="10795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文本框 8"/>
            <p:cNvSpPr txBox="1"/>
            <p:nvPr/>
          </p:nvSpPr>
          <p:spPr>
            <a:xfrm>
              <a:off x="-277015" y="22946"/>
              <a:ext cx="1138555" cy="921465"/>
            </a:xfrm>
            <a:prstGeom prst="rect">
              <a:avLst/>
            </a:prstGeom>
            <a:noFill/>
          </p:spPr>
          <p:txBody>
            <a:bodyPr wrap="square" rtlCol="0">
              <a:spAutoFit/>
              <a:scene3d>
                <a:camera prst="orthographicFront"/>
                <a:lightRig rig="threePt" dir="t"/>
              </a:scene3d>
              <a:sp3d contourW="12700"/>
            </a:bodyPr>
            <a:lstStyle>
              <a:defPPr>
                <a:defRPr lang="en-US"/>
              </a:defPPr>
              <a:lvl1pPr>
                <a:lnSpc>
                  <a:spcPct val="114000"/>
                </a:lnSpc>
                <a:defRPr sz="1000" spc="300">
                  <a:solidFill>
                    <a:srgbClr val="C0A984"/>
                  </a:solidFill>
                  <a:latin typeface="Century Gothic" panose="020B0502020202020204" pitchFamily="34" charset="0"/>
                  <a:ea typeface="+mj-ea"/>
                </a:defRPr>
              </a:lvl1pPr>
            </a:lstStyle>
            <a:p>
              <a:pPr algn="ctr"/>
              <a:r>
                <a:rPr lang="zh-CN" altLang="en-US" sz="3600" b="1" i="1" dirty="0">
                  <a:solidFill>
                    <a:schemeClr val="bg1"/>
                  </a:solidFill>
                  <a:latin typeface="+mn-lt"/>
                  <a:ea typeface="+mn-lt"/>
                </a:rPr>
                <a:t>二</a:t>
              </a:r>
              <a:endParaRPr lang="zh-CN" altLang="en-US" sz="3600" b="1" i="1" dirty="0">
                <a:solidFill>
                  <a:schemeClr val="bg1"/>
                </a:solidFill>
                <a:latin typeface="+mn-lt"/>
                <a:ea typeface="+mn-lt"/>
              </a:endParaRPr>
            </a:p>
          </p:txBody>
        </p:sp>
      </p:grpSp>
      <p:sp>
        <p:nvSpPr>
          <p:cNvPr id="10" name="矩形 9"/>
          <p:cNvSpPr/>
          <p:nvPr/>
        </p:nvSpPr>
        <p:spPr>
          <a:xfrm>
            <a:off x="867410" y="2904490"/>
            <a:ext cx="3695065" cy="397032"/>
          </a:xfrm>
          <a:prstGeom prst="rect">
            <a:avLst/>
          </a:prstGeom>
        </p:spPr>
        <p:txBody>
          <a:bodyPr wrap="square">
            <a:spAutoFit/>
          </a:bodyPr>
          <a:lstStyle/>
          <a:p>
            <a:pPr>
              <a:lnSpc>
                <a:spcPct val="110000"/>
              </a:lnSpc>
            </a:pPr>
            <a:r>
              <a:rPr b="1" dirty="0" err="1">
                <a:solidFill>
                  <a:schemeClr val="accent2"/>
                </a:solidFill>
                <a:latin typeface="微软雅黑" panose="020B0503020204020204" pitchFamily="34" charset="-122"/>
                <a:ea typeface="微软雅黑" panose="020B0503020204020204" pitchFamily="34" charset="-122"/>
                <a:sym typeface="+mn-ea"/>
              </a:rPr>
              <a:t>按照市政府批准的项目或活动资金</a:t>
            </a:r>
            <a:r>
              <a:rPr lang="zh-CN" altLang="en-US" b="1" dirty="0">
                <a:solidFill>
                  <a:schemeClr val="accent2"/>
                </a:solidFill>
                <a:latin typeface="微软雅黑" panose="020B0503020204020204" pitchFamily="34" charset="-122"/>
                <a:ea typeface="微软雅黑" panose="020B0503020204020204" pitchFamily="34" charset="-122"/>
                <a:sym typeface="+mn-ea"/>
              </a:rPr>
              <a:t>。</a:t>
            </a:r>
            <a:endParaRPr lang="en-US" altLang="zh-CN" b="1" dirty="0">
              <a:solidFill>
                <a:srgbClr val="FF0000"/>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935831" y="1445419"/>
            <a:ext cx="3002756"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工业设计基础性研究课题</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6" name="矩形 15"/>
          <p:cNvSpPr/>
          <p:nvPr/>
        </p:nvSpPr>
        <p:spPr>
          <a:xfrm>
            <a:off x="917575" y="1859280"/>
            <a:ext cx="2678430" cy="452432"/>
          </a:xfrm>
          <a:prstGeom prst="rect">
            <a:avLst/>
          </a:prstGeom>
        </p:spPr>
        <p:txBody>
          <a:bodyPr wrap="square">
            <a:spAutoFit/>
          </a:bodyPr>
          <a:lstStyle/>
          <a:p>
            <a:pPr>
              <a:lnSpc>
                <a:spcPct val="13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最高</a:t>
            </a:r>
            <a:r>
              <a:rPr lang="en-US" altLang="zh-CN" b="1" dirty="0">
                <a:solidFill>
                  <a:schemeClr val="accent2"/>
                </a:solidFill>
                <a:latin typeface="微软雅黑" panose="020B0503020204020204" pitchFamily="34" charset="-122"/>
                <a:ea typeface="微软雅黑" panose="020B0503020204020204" pitchFamily="34" charset="-122"/>
                <a:sym typeface="+mn-ea"/>
              </a:rPr>
              <a:t>1</a:t>
            </a:r>
            <a:r>
              <a:rPr lang="zh-CN" altLang="en-US" b="1" dirty="0">
                <a:solidFill>
                  <a:schemeClr val="accent2"/>
                </a:solidFill>
                <a:latin typeface="微软雅黑" panose="020B0503020204020204" pitchFamily="34" charset="-122"/>
                <a:ea typeface="微软雅黑" panose="020B0503020204020204" pitchFamily="34" charset="-122"/>
                <a:sym typeface="+mn-ea"/>
              </a:rPr>
              <a:t>00万元支持。</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custDataLst>
              <p:tags r:id="rId2"/>
            </p:custDataLst>
          </p:nvPr>
        </p:nvCxnSpPr>
        <p:spPr>
          <a:xfrm>
            <a:off x="948055" y="185420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67410" y="5276215"/>
            <a:ext cx="3982085" cy="452432"/>
          </a:xfrm>
          <a:prstGeom prst="rect">
            <a:avLst/>
          </a:prstGeom>
        </p:spPr>
        <p:txBody>
          <a:bodyPr wrap="square">
            <a:spAutoFit/>
          </a:bodyPr>
          <a:lstStyle/>
          <a:p>
            <a:pPr>
              <a:lnSpc>
                <a:spcPct val="130000"/>
              </a:lnSpc>
            </a:pPr>
            <a:r>
              <a:rPr lang="zh-CN" b="1" dirty="0">
                <a:solidFill>
                  <a:schemeClr val="accent2"/>
                </a:solidFill>
                <a:latin typeface="微软雅黑" panose="020B0503020204020204" pitchFamily="34" charset="-122"/>
                <a:ea typeface="微软雅黑" panose="020B0503020204020204" pitchFamily="34" charset="-122"/>
                <a:sym typeface="+mn-ea"/>
              </a:rPr>
              <a:t>最高</a:t>
            </a:r>
            <a:r>
              <a:rPr lang="en-US" altLang="zh-CN" b="1" dirty="0">
                <a:solidFill>
                  <a:schemeClr val="accent2"/>
                </a:solidFill>
                <a:latin typeface="微软雅黑" panose="020B0503020204020204" pitchFamily="34" charset="-122"/>
                <a:ea typeface="微软雅黑" panose="020B0503020204020204" pitchFamily="34" charset="-122"/>
                <a:sym typeface="+mn-ea"/>
              </a:rPr>
              <a:t>3</a:t>
            </a:r>
            <a:r>
              <a:rPr lang="zh-CN" b="1" dirty="0">
                <a:solidFill>
                  <a:schemeClr val="accent2"/>
                </a:solidFill>
                <a:latin typeface="微软雅黑" panose="020B0503020204020204" pitchFamily="34" charset="-122"/>
                <a:ea typeface="微软雅黑" panose="020B0503020204020204" pitchFamily="34" charset="-122"/>
                <a:sym typeface="+mn-ea"/>
              </a:rPr>
              <a:t>00万元支持。</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916940" y="2485390"/>
            <a:ext cx="3505835"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重大项目或重大活动</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3" name="直接连接符 22"/>
          <p:cNvCxnSpPr/>
          <p:nvPr>
            <p:custDataLst>
              <p:tags r:id="rId3"/>
            </p:custDataLst>
          </p:nvPr>
        </p:nvCxnSpPr>
        <p:spPr>
          <a:xfrm>
            <a:off x="929005" y="2856230"/>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78840" y="4897120"/>
            <a:ext cx="5727065" cy="338554"/>
          </a:xfrm>
          <a:prstGeom prst="rect">
            <a:avLst/>
          </a:prstGeom>
          <a:noFill/>
        </p:spPr>
        <p:txBody>
          <a:bodyPr wrap="square" rtlCol="0">
            <a:spAutoFit/>
          </a:bodyPr>
          <a:lstStyle/>
          <a:p>
            <a:r>
              <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rPr>
              <a:t>工业设计创新攻关成果转化应用项目</a:t>
            </a:r>
            <a:endParaRPr lang="zh-CN" altLang="en-US" sz="1600" b="1" dirty="0">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28" name="直接连接符 27"/>
          <p:cNvCxnSpPr/>
          <p:nvPr>
            <p:custDataLst>
              <p:tags r:id="rId4"/>
            </p:custDataLst>
          </p:nvPr>
        </p:nvCxnSpPr>
        <p:spPr>
          <a:xfrm>
            <a:off x="890905" y="5273675"/>
            <a:ext cx="434975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5"/>
            </p:custDataLst>
          </p:nvPr>
        </p:nvSpPr>
        <p:spPr>
          <a:xfrm rot="16200000">
            <a:off x="441960" y="171196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95</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3" name="文本框 32"/>
          <p:cNvSpPr txBox="1"/>
          <p:nvPr>
            <p:custDataLst>
              <p:tags r:id="rId6"/>
            </p:custDataLst>
          </p:nvPr>
        </p:nvSpPr>
        <p:spPr>
          <a:xfrm rot="16200000">
            <a:off x="550863" y="265033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97</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35" name="文本框 34"/>
          <p:cNvSpPr txBox="1"/>
          <p:nvPr>
            <p:custDataLst>
              <p:tags r:id="rId7"/>
            </p:custDataLst>
          </p:nvPr>
        </p:nvSpPr>
        <p:spPr>
          <a:xfrm rot="16200000">
            <a:off x="446564" y="4965383"/>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100</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43" name="矩形 42"/>
          <p:cNvSpPr/>
          <p:nvPr/>
        </p:nvSpPr>
        <p:spPr>
          <a:xfrm>
            <a:off x="5189220" y="2903855"/>
            <a:ext cx="2610485" cy="375809"/>
          </a:xfrm>
          <a:prstGeom prst="rect">
            <a:avLst/>
          </a:prstGeom>
        </p:spPr>
        <p:txBody>
          <a:bodyPr wrap="square">
            <a:spAutoFit/>
          </a:bodyPr>
          <a:lstStyle/>
          <a:p>
            <a:pPr>
              <a:lnSpc>
                <a:spcPct val="110000"/>
              </a:lnSpc>
            </a:pPr>
            <a:r>
              <a:rPr lang="zh-CN" altLang="en-US" b="1" dirty="0">
                <a:solidFill>
                  <a:schemeClr val="accent2"/>
                </a:solidFill>
                <a:latin typeface="微软雅黑" panose="020B0503020204020204" pitchFamily="34" charset="-122"/>
                <a:ea typeface="微软雅黑" panose="020B0503020204020204" pitchFamily="34" charset="-122"/>
                <a:sym typeface="+mn-ea"/>
              </a:rPr>
              <a:t>最高50万元支持。</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sp>
        <p:nvSpPr>
          <p:cNvPr id="45" name="文本框 44"/>
          <p:cNvSpPr txBox="1"/>
          <p:nvPr/>
        </p:nvSpPr>
        <p:spPr>
          <a:xfrm>
            <a:off x="5257641" y="143525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公共服务平台建设项目</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46" name="矩形 45"/>
          <p:cNvSpPr/>
          <p:nvPr/>
        </p:nvSpPr>
        <p:spPr>
          <a:xfrm>
            <a:off x="5239385" y="1849120"/>
            <a:ext cx="2346325" cy="417358"/>
          </a:xfrm>
          <a:prstGeom prst="rect">
            <a:avLst/>
          </a:prstGeom>
        </p:spPr>
        <p:txBody>
          <a:bodyPr wrap="square">
            <a:spAutoFit/>
          </a:bodyPr>
          <a:lstStyle/>
          <a:p>
            <a:pPr>
              <a:lnSpc>
                <a:spcPct val="130000"/>
              </a:lnSpc>
            </a:pPr>
            <a:r>
              <a:rPr lang="zh-CN" altLang="en-US" b="1">
                <a:solidFill>
                  <a:schemeClr val="accent2"/>
                </a:solidFill>
                <a:latin typeface="微软雅黑" panose="020B0503020204020204" pitchFamily="34" charset="-122"/>
                <a:ea typeface="微软雅黑" panose="020B0503020204020204" pitchFamily="34" charset="-122"/>
                <a:sym typeface="+mn-ea"/>
              </a:rPr>
              <a:t>最高3000万元支持。</a:t>
            </a:r>
            <a:endParaRPr lang="zh-CN" altLang="en-US" b="1" dirty="0" smtClean="0">
              <a:solidFill>
                <a:schemeClr val="accent2"/>
              </a:solidFill>
              <a:latin typeface="微软雅黑" panose="020B0503020204020204" pitchFamily="34" charset="-122"/>
              <a:ea typeface="微软雅黑" panose="020B0503020204020204" pitchFamily="34" charset="-122"/>
              <a:sym typeface="+mn-ea"/>
            </a:endParaRPr>
          </a:p>
        </p:txBody>
      </p:sp>
      <p:cxnSp>
        <p:nvCxnSpPr>
          <p:cNvPr id="47" name="直接连接符 46"/>
          <p:cNvCxnSpPr/>
          <p:nvPr>
            <p:custDataLst>
              <p:tags r:id="rId8"/>
            </p:custDataLst>
          </p:nvPr>
        </p:nvCxnSpPr>
        <p:spPr>
          <a:xfrm>
            <a:off x="5269865" y="1844040"/>
            <a:ext cx="307911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5238591" y="247538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设计示范园区认定</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cxnSp>
        <p:nvCxnSpPr>
          <p:cNvPr id="52" name="直接连接符 51"/>
          <p:cNvCxnSpPr/>
          <p:nvPr>
            <p:custDataLst>
              <p:tags r:id="rId9"/>
            </p:custDataLst>
          </p:nvPr>
        </p:nvCxnSpPr>
        <p:spPr>
          <a:xfrm>
            <a:off x="5250815" y="2846070"/>
            <a:ext cx="333883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custDataLst>
              <p:tags r:id="rId10"/>
            </p:custDataLst>
          </p:nvPr>
        </p:nvCxnSpPr>
        <p:spPr>
          <a:xfrm>
            <a:off x="5212715" y="5274945"/>
            <a:ext cx="3250565"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文本框 54"/>
          <p:cNvSpPr txBox="1"/>
          <p:nvPr>
            <p:custDataLst>
              <p:tags r:id="rId11"/>
            </p:custDataLst>
          </p:nvPr>
        </p:nvSpPr>
        <p:spPr>
          <a:xfrm rot="16200000">
            <a:off x="4763770" y="1701800"/>
            <a:ext cx="340995" cy="342265"/>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96</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7" name="文本框 56"/>
          <p:cNvSpPr txBox="1"/>
          <p:nvPr>
            <p:custDataLst>
              <p:tags r:id="rId12"/>
            </p:custDataLst>
          </p:nvPr>
        </p:nvSpPr>
        <p:spPr>
          <a:xfrm rot="16200000">
            <a:off x="4872673" y="2640171"/>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98</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58" name="文本框 57"/>
          <p:cNvSpPr txBox="1"/>
          <p:nvPr>
            <p:custDataLst>
              <p:tags r:id="rId13"/>
            </p:custDataLst>
          </p:nvPr>
        </p:nvSpPr>
        <p:spPr>
          <a:xfrm rot="16200000">
            <a:off x="551021" y="3630454"/>
            <a:ext cx="602933" cy="800100"/>
          </a:xfrm>
          <a:prstGeom prst="rect">
            <a:avLst/>
          </a:prstGeom>
          <a:noFill/>
        </p:spPr>
        <p:txBody>
          <a:bodyPr vert="eaVert" wrap="square" lIns="0" tIns="0" rIns="0" bIns="0" rtlCol="0">
            <a:normAutofit/>
          </a:bodyPr>
          <a:lstStyle/>
          <a:p>
            <a:pPr algn="l">
              <a:buClrTx/>
              <a:buSzTx/>
              <a:buFontTx/>
            </a:pPr>
            <a:r>
              <a:rPr lang="en-US" altLang="zh-CN" b="1" dirty="0">
                <a:gradFill>
                  <a:gsLst>
                    <a:gs pos="0">
                      <a:srgbClr val="FFC000"/>
                    </a:gs>
                    <a:gs pos="100000">
                      <a:srgbClr val="C00000"/>
                    </a:gs>
                  </a:gsLst>
                  <a:lin ang="10800000" scaled="0"/>
                </a:gradFill>
                <a:sym typeface="Arial" panose="020B0604020202020204" pitchFamily="34" charset="0"/>
              </a:rPr>
              <a:t>99</a:t>
            </a:r>
            <a:endParaRPr lang="en-US" altLang="zh-CN" b="1" dirty="0">
              <a:gradFill>
                <a:gsLst>
                  <a:gs pos="0">
                    <a:srgbClr val="FFC000"/>
                  </a:gs>
                  <a:gs pos="100000">
                    <a:srgbClr val="C00000"/>
                  </a:gs>
                </a:gsLst>
                <a:lin ang="10800000" scaled="0"/>
              </a:gradFill>
              <a:sym typeface="Arial" panose="020B0604020202020204" pitchFamily="34" charset="0"/>
            </a:endParaRPr>
          </a:p>
        </p:txBody>
      </p:sp>
      <p:sp>
        <p:nvSpPr>
          <p:cNvPr id="60" name="矩形 59"/>
          <p:cNvSpPr/>
          <p:nvPr/>
        </p:nvSpPr>
        <p:spPr>
          <a:xfrm>
            <a:off x="895350" y="3980815"/>
            <a:ext cx="7820025" cy="777457"/>
          </a:xfrm>
          <a:prstGeom prst="rect">
            <a:avLst/>
          </a:prstGeom>
        </p:spPr>
        <p:txBody>
          <a:bodyPr wrap="square">
            <a:spAutoFit/>
          </a:bodyPr>
          <a:lstStyle/>
          <a:p>
            <a:pPr>
              <a:lnSpc>
                <a:spcPct val="130000"/>
              </a:lnSpc>
            </a:pPr>
            <a:r>
              <a:rPr lang="zh-CN" b="1" dirty="0">
                <a:solidFill>
                  <a:schemeClr val="tx1"/>
                </a:solidFill>
                <a:latin typeface="微软雅黑" panose="020B0503020204020204" pitchFamily="34" charset="-122"/>
                <a:ea typeface="微软雅黑" panose="020B0503020204020204" pitchFamily="34" charset="-122"/>
                <a:sym typeface="+mn-ea"/>
              </a:rPr>
              <a:t>中国优秀工业设计奖、红点奖、iF奖给予</a:t>
            </a:r>
            <a:r>
              <a:rPr lang="zh-CN" b="1" dirty="0">
                <a:solidFill>
                  <a:schemeClr val="accent2"/>
                </a:solidFill>
                <a:latin typeface="微软雅黑" panose="020B0503020204020204" pitchFamily="34" charset="-122"/>
                <a:ea typeface="微软雅黑" panose="020B0503020204020204" pitchFamily="34" charset="-122"/>
                <a:sym typeface="+mn-ea"/>
              </a:rPr>
              <a:t>最高5万元奖励；</a:t>
            </a:r>
            <a:r>
              <a:rPr lang="zh-CN" b="1" dirty="0">
                <a:solidFill>
                  <a:schemeClr val="tx1"/>
                </a:solidFill>
                <a:latin typeface="微软雅黑" panose="020B0503020204020204" pitchFamily="34" charset="-122"/>
                <a:ea typeface="微软雅黑" panose="020B0503020204020204" pitchFamily="34" charset="-122"/>
                <a:sym typeface="+mn-ea"/>
              </a:rPr>
              <a:t>对IDEA奖、PLUSX奖等</a:t>
            </a:r>
            <a:r>
              <a:rPr lang="zh-CN" b="1" dirty="0" smtClean="0">
                <a:solidFill>
                  <a:schemeClr val="tx1"/>
                </a:solidFill>
                <a:latin typeface="微软雅黑" panose="020B0503020204020204" pitchFamily="34" charset="-122"/>
                <a:ea typeface="微软雅黑" panose="020B0503020204020204" pitchFamily="34" charset="-122"/>
                <a:sym typeface="+mn-ea"/>
              </a:rPr>
              <a:t>给予</a:t>
            </a:r>
            <a:r>
              <a:rPr lang="zh-CN" b="1" dirty="0" smtClean="0">
                <a:solidFill>
                  <a:schemeClr val="accent2"/>
                </a:solidFill>
                <a:latin typeface="微软雅黑" panose="020B0503020204020204" pitchFamily="34" charset="-122"/>
                <a:ea typeface="微软雅黑" panose="020B0503020204020204" pitchFamily="34" charset="-122"/>
                <a:sym typeface="+mn-ea"/>
              </a:rPr>
              <a:t>最高</a:t>
            </a:r>
            <a:r>
              <a:rPr lang="zh-CN" b="1" dirty="0">
                <a:solidFill>
                  <a:schemeClr val="accent2"/>
                </a:solidFill>
                <a:latin typeface="微软雅黑" panose="020B0503020204020204" pitchFamily="34" charset="-122"/>
                <a:ea typeface="微软雅黑" panose="020B0503020204020204" pitchFamily="34" charset="-122"/>
                <a:sym typeface="+mn-ea"/>
              </a:rPr>
              <a:t>2万元奖励。</a:t>
            </a:r>
            <a:endParaRPr lang="zh-CN"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61" name="直接连接符 60"/>
          <p:cNvCxnSpPr/>
          <p:nvPr>
            <p:custDataLst>
              <p:tags r:id="rId14"/>
            </p:custDataLst>
          </p:nvPr>
        </p:nvCxnSpPr>
        <p:spPr>
          <a:xfrm flipV="1">
            <a:off x="984885" y="3971290"/>
            <a:ext cx="7488555" cy="5715"/>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52976" y="3572669"/>
            <a:ext cx="3002756" cy="338554"/>
          </a:xfrm>
          <a:prstGeom prst="rect">
            <a:avLst/>
          </a:prstGeom>
          <a:noFill/>
        </p:spPr>
        <p:txBody>
          <a:bodyPr wrap="square" rtlCol="0">
            <a:spAutoFit/>
          </a:bodyPr>
          <a:lstStyle/>
          <a:p>
            <a:r>
              <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rPr>
              <a:t>优秀奖项奖励</a:t>
            </a:r>
            <a:endParaRPr lang="zh-CN" altLang="en-US" sz="1600" b="1">
              <a:solidFill>
                <a:schemeClr val="tx1"/>
              </a:solidFill>
              <a:latin typeface="微软雅黑" panose="020B0503020204020204" pitchFamily="34" charset="-122"/>
              <a:ea typeface="微软雅黑" panose="020B0503020204020204" pitchFamily="34" charset="-122"/>
              <a:cs typeface="华文黑体" pitchFamily="2" charset="-122"/>
              <a:sym typeface="+mn-ea"/>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23" name="组合 11"/>
          <p:cNvGrpSpPr/>
          <p:nvPr/>
        </p:nvGrpSpPr>
        <p:grpSpPr>
          <a:xfrm>
            <a:off x="734219" y="3285331"/>
            <a:ext cx="902494" cy="788194"/>
            <a:chOff x="0" y="0"/>
            <a:chExt cx="1203960" cy="1051560"/>
          </a:xfrm>
        </p:grpSpPr>
        <p:sp>
          <p:nvSpPr>
            <p:cNvPr id="38924" name="六边形 1"/>
            <p:cNvSpPr/>
            <p:nvPr/>
          </p:nvSpPr>
          <p:spPr>
            <a:xfrm>
              <a:off x="0" y="0"/>
              <a:ext cx="1203960" cy="1051560"/>
            </a:xfrm>
            <a:prstGeom prst="hexagon">
              <a:avLst>
                <a:gd name="adj" fmla="val 24997"/>
                <a:gd name="vf" fmla="val 115470"/>
              </a:avLst>
            </a:prstGeom>
            <a:solidFill>
              <a:srgbClr val="BFBFBF"/>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5" name="文本框 43"/>
            <p:cNvSpPr/>
            <p:nvPr/>
          </p:nvSpPr>
          <p:spPr>
            <a:xfrm>
              <a:off x="181503" y="171837"/>
              <a:ext cx="820724" cy="737892"/>
            </a:xfrm>
            <a:prstGeom prst="rect">
              <a:avLst/>
            </a:prstGeom>
            <a:noFill/>
            <a:ln w="9525">
              <a:noFill/>
            </a:ln>
          </p:spPr>
          <p:txBody>
            <a:bodyPr wrap="square">
              <a:spAutoFit/>
            </a:bodyPr>
            <a:p>
              <a:pPr algn="ctr"/>
              <a:r>
                <a:rPr lang="en-US" altLang="x-none" sz="3000" dirty="0">
                  <a:solidFill>
                    <a:srgbClr val="3F3F3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000" baseline="-3000"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926" name="组合 10"/>
          <p:cNvGrpSpPr/>
          <p:nvPr/>
        </p:nvGrpSpPr>
        <p:grpSpPr>
          <a:xfrm>
            <a:off x="732790" y="2093913"/>
            <a:ext cx="903685" cy="788194"/>
            <a:chOff x="0" y="0"/>
            <a:chExt cx="1203960" cy="1051560"/>
          </a:xfrm>
        </p:grpSpPr>
        <p:sp>
          <p:nvSpPr>
            <p:cNvPr id="38927" name="六边形 7"/>
            <p:cNvSpPr/>
            <p:nvPr/>
          </p:nvSpPr>
          <p:spPr>
            <a:xfrm>
              <a:off x="0" y="0"/>
              <a:ext cx="1203960" cy="1051560"/>
            </a:xfrm>
            <a:prstGeom prst="hexagon">
              <a:avLst>
                <a:gd name="adj" fmla="val 24997"/>
                <a:gd name="vf" fmla="val 115470"/>
              </a:avLst>
            </a:prstGeom>
            <a:solidFill>
              <a:srgbClr val="00AAB4"/>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8" name="文本框 44"/>
            <p:cNvSpPr/>
            <p:nvPr/>
          </p:nvSpPr>
          <p:spPr>
            <a:xfrm>
              <a:off x="160817" y="110282"/>
              <a:ext cx="882327" cy="860733"/>
            </a:xfrm>
            <a:prstGeom prst="rect">
              <a:avLst/>
            </a:prstGeom>
            <a:noFill/>
            <a:ln w="9525">
              <a:noFill/>
            </a:ln>
          </p:spPr>
          <p:txBody>
            <a:bodyPr wrap="square">
              <a:spAutoFit/>
            </a:bodyPr>
            <a:p>
              <a:pPr algn="ctr">
                <a:lnSpc>
                  <a:spcPct val="120000"/>
                </a:lnSpc>
              </a:pPr>
              <a:r>
                <a:rPr lang="en-US" altLang="x-none" sz="3000" dirty="0">
                  <a:solidFill>
                    <a:srgbClr val="F2F2F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000"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929" name="组合 18"/>
          <p:cNvGrpSpPr/>
          <p:nvPr/>
        </p:nvGrpSpPr>
        <p:grpSpPr>
          <a:xfrm>
            <a:off x="688023" y="4500880"/>
            <a:ext cx="902494" cy="788194"/>
            <a:chOff x="0" y="0"/>
            <a:chExt cx="1203960" cy="1051560"/>
          </a:xfrm>
        </p:grpSpPr>
        <p:sp>
          <p:nvSpPr>
            <p:cNvPr id="38930" name="六边形 5"/>
            <p:cNvSpPr/>
            <p:nvPr/>
          </p:nvSpPr>
          <p:spPr>
            <a:xfrm>
              <a:off x="0" y="0"/>
              <a:ext cx="1203960" cy="1051560"/>
            </a:xfrm>
            <a:prstGeom prst="hexagon">
              <a:avLst>
                <a:gd name="adj" fmla="val 24997"/>
                <a:gd name="vf" fmla="val 115470"/>
              </a:avLst>
            </a:prstGeom>
            <a:solidFill>
              <a:srgbClr val="00AAB4"/>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1" name="文本框 45"/>
            <p:cNvSpPr/>
            <p:nvPr/>
          </p:nvSpPr>
          <p:spPr>
            <a:xfrm>
              <a:off x="138875" y="110282"/>
              <a:ext cx="926211" cy="860733"/>
            </a:xfrm>
            <a:prstGeom prst="rect">
              <a:avLst/>
            </a:prstGeom>
            <a:noFill/>
            <a:ln w="9525">
              <a:noFill/>
            </a:ln>
          </p:spPr>
          <p:txBody>
            <a:bodyPr wrap="square">
              <a:spAutoFit/>
            </a:bodyPr>
            <a:p>
              <a:pPr algn="ctr">
                <a:lnSpc>
                  <a:spcPct val="120000"/>
                </a:lnSpc>
              </a:pPr>
              <a:r>
                <a:rPr lang="en-US" altLang="x-none" sz="3000" dirty="0">
                  <a:solidFill>
                    <a:srgbClr val="F2F2F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000"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932" name="组合 41"/>
          <p:cNvGrpSpPr/>
          <p:nvPr/>
        </p:nvGrpSpPr>
        <p:grpSpPr>
          <a:xfrm>
            <a:off x="3700066" y="3277711"/>
            <a:ext cx="903684" cy="788194"/>
            <a:chOff x="0" y="0"/>
            <a:chExt cx="1203960" cy="1051560"/>
          </a:xfrm>
        </p:grpSpPr>
        <p:sp>
          <p:nvSpPr>
            <p:cNvPr id="38933" name="六边形 4"/>
            <p:cNvSpPr/>
            <p:nvPr/>
          </p:nvSpPr>
          <p:spPr>
            <a:xfrm>
              <a:off x="0" y="0"/>
              <a:ext cx="1203960" cy="1051560"/>
            </a:xfrm>
            <a:prstGeom prst="hexagon">
              <a:avLst>
                <a:gd name="adj" fmla="val 24997"/>
                <a:gd name="vf" fmla="val 115470"/>
              </a:avLst>
            </a:prstGeom>
            <a:solidFill>
              <a:srgbClr val="00AAB4"/>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4" name="文本框 46"/>
            <p:cNvSpPr/>
            <p:nvPr/>
          </p:nvSpPr>
          <p:spPr>
            <a:xfrm>
              <a:off x="191617" y="110282"/>
              <a:ext cx="820725" cy="860733"/>
            </a:xfrm>
            <a:prstGeom prst="rect">
              <a:avLst/>
            </a:prstGeom>
            <a:noFill/>
            <a:ln w="9525">
              <a:noFill/>
            </a:ln>
          </p:spPr>
          <p:txBody>
            <a:bodyPr wrap="square">
              <a:spAutoFit/>
            </a:bodyPr>
            <a:p>
              <a:pPr algn="ctr">
                <a:lnSpc>
                  <a:spcPct val="120000"/>
                </a:lnSpc>
              </a:pPr>
              <a:r>
                <a:rPr lang="en-US" altLang="x-none" sz="3000" dirty="0">
                  <a:solidFill>
                    <a:srgbClr val="F2F2F2"/>
                  </a:solidFill>
                  <a:latin typeface="Arial" panose="020B0604020202020204" pitchFamily="34" charset="0"/>
                  <a:ea typeface="微软雅黑" panose="020B0503020204020204" pitchFamily="34" charset="-122"/>
                  <a:sym typeface="Arial" panose="020B0604020202020204" pitchFamily="34" charset="0"/>
                </a:rPr>
                <a:t>05</a:t>
              </a:r>
              <a:endParaRPr lang="zh-CN" altLang="en-US" sz="3000"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935" name="组合 22"/>
          <p:cNvGrpSpPr/>
          <p:nvPr/>
        </p:nvGrpSpPr>
        <p:grpSpPr>
          <a:xfrm>
            <a:off x="3707686" y="4561046"/>
            <a:ext cx="903684" cy="788194"/>
            <a:chOff x="0" y="0"/>
            <a:chExt cx="1203960" cy="1051560"/>
          </a:xfrm>
        </p:grpSpPr>
        <p:sp>
          <p:nvSpPr>
            <p:cNvPr id="38936" name="六边形 3"/>
            <p:cNvSpPr/>
            <p:nvPr/>
          </p:nvSpPr>
          <p:spPr>
            <a:xfrm>
              <a:off x="0" y="0"/>
              <a:ext cx="1203960" cy="1051560"/>
            </a:xfrm>
            <a:prstGeom prst="hexagon">
              <a:avLst>
                <a:gd name="adj" fmla="val 24997"/>
                <a:gd name="vf" fmla="val 115470"/>
              </a:avLst>
            </a:prstGeom>
            <a:solidFill>
              <a:srgbClr val="BFBFBF"/>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7" name="文本框 47"/>
            <p:cNvSpPr/>
            <p:nvPr/>
          </p:nvSpPr>
          <p:spPr>
            <a:xfrm>
              <a:off x="181503" y="171837"/>
              <a:ext cx="820724" cy="737892"/>
            </a:xfrm>
            <a:prstGeom prst="rect">
              <a:avLst/>
            </a:prstGeom>
            <a:noFill/>
            <a:ln w="9525">
              <a:noFill/>
            </a:ln>
          </p:spPr>
          <p:txBody>
            <a:bodyPr wrap="square">
              <a:spAutoFit/>
            </a:bodyPr>
            <a:p>
              <a:pPr algn="ctr"/>
              <a:r>
                <a:rPr lang="en-US" altLang="x-none" sz="3000" dirty="0">
                  <a:solidFill>
                    <a:srgbClr val="3F3F3F"/>
                  </a:solidFill>
                  <a:latin typeface="Arial" panose="020B0604020202020204" pitchFamily="34" charset="0"/>
                  <a:ea typeface="微软雅黑" panose="020B0503020204020204" pitchFamily="34" charset="-122"/>
                  <a:sym typeface="Arial" panose="020B0604020202020204" pitchFamily="34" charset="0"/>
                </a:rPr>
                <a:t>06</a:t>
              </a:r>
              <a:endParaRPr lang="zh-CN" altLang="en-US" sz="3000" baseline="-3000"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938" name="组合 66"/>
          <p:cNvGrpSpPr/>
          <p:nvPr/>
        </p:nvGrpSpPr>
        <p:grpSpPr>
          <a:xfrm>
            <a:off x="3707765" y="2056447"/>
            <a:ext cx="903685" cy="789385"/>
            <a:chOff x="0" y="0"/>
            <a:chExt cx="1203960" cy="1051560"/>
          </a:xfrm>
        </p:grpSpPr>
        <p:sp>
          <p:nvSpPr>
            <p:cNvPr id="38939" name="六边形 8"/>
            <p:cNvSpPr/>
            <p:nvPr/>
          </p:nvSpPr>
          <p:spPr>
            <a:xfrm>
              <a:off x="0" y="0"/>
              <a:ext cx="1203960" cy="1051560"/>
            </a:xfrm>
            <a:prstGeom prst="hexagon">
              <a:avLst>
                <a:gd name="adj" fmla="val 24997"/>
                <a:gd name="vf" fmla="val 115470"/>
              </a:avLst>
            </a:prstGeom>
            <a:solidFill>
              <a:srgbClr val="BFBFBF"/>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40" name="文本框 48"/>
            <p:cNvSpPr/>
            <p:nvPr/>
          </p:nvSpPr>
          <p:spPr>
            <a:xfrm>
              <a:off x="167429" y="171837"/>
              <a:ext cx="820724" cy="736779"/>
            </a:xfrm>
            <a:prstGeom prst="rect">
              <a:avLst/>
            </a:prstGeom>
            <a:noFill/>
            <a:ln w="9525">
              <a:noFill/>
            </a:ln>
          </p:spPr>
          <p:txBody>
            <a:bodyPr wrap="square">
              <a:spAutoFit/>
            </a:bodyPr>
            <a:p>
              <a:pPr algn="ctr"/>
              <a:r>
                <a:rPr lang="en-US" altLang="x-none" sz="3000" dirty="0">
                  <a:solidFill>
                    <a:srgbClr val="3F3F3F"/>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000" baseline="-3000"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965" name="矩形 3"/>
          <p:cNvSpPr/>
          <p:nvPr/>
        </p:nvSpPr>
        <p:spPr>
          <a:xfrm>
            <a:off x="3586163" y="1208167"/>
            <a:ext cx="2103120" cy="497840"/>
          </a:xfrm>
          <a:prstGeom prst="rect">
            <a:avLst/>
          </a:prstGeom>
          <a:noFill/>
          <a:ln w="9525">
            <a:noFill/>
          </a:ln>
        </p:spPr>
        <p:txBody>
          <a:bodyPr wrap="none" lIns="68573" tIns="34287" rIns="68573" bIns="34287">
            <a:spAutoFit/>
          </a:bodyPr>
          <a:p>
            <a:pPr algn="ctr">
              <a:buFont typeface="Arial" panose="020B0604020202020204" pitchFamily="34" charset="0"/>
              <a:buNone/>
            </a:pPr>
            <a:r>
              <a:rPr lang="zh-CN" altLang="en-US" sz="2800" b="1" dirty="0">
                <a:solidFill>
                  <a:srgbClr val="E40D08"/>
                </a:solidFill>
                <a:latin typeface="黑体" panose="02010609060101010101" charset="-122"/>
                <a:ea typeface="黑体" panose="02010609060101010101" charset="-122"/>
                <a:sym typeface="黑体" panose="02010609060101010101" charset="-122"/>
              </a:rPr>
              <a:t>9个产业政策</a:t>
            </a:r>
            <a:endParaRPr lang="zh-CN" altLang="en-US" sz="2800" b="1" dirty="0">
              <a:solidFill>
                <a:srgbClr val="E40D08"/>
              </a:solidFill>
              <a:latin typeface="黑体" panose="02010609060101010101" charset="-122"/>
              <a:ea typeface="黑体" panose="02010609060101010101" charset="-122"/>
              <a:sym typeface="黑体" panose="02010609060101010101" charset="-122"/>
            </a:endParaRPr>
          </a:p>
        </p:txBody>
      </p:sp>
      <p:sp>
        <p:nvSpPr>
          <p:cNvPr id="2" name="灯片编号占位符 1"/>
          <p:cNvSpPr/>
          <p:nvPr>
            <p:ph type="sldNum" sz="quarter" idx="12"/>
          </p:nvPr>
        </p:nvSpPr>
        <p:spPr/>
        <p:txBody>
          <a:bodyPr/>
          <a:p>
            <a:pPr lvl="0"/>
            <a:fld id="{9A0DB2DC-4C9A-4742-B13C-FB6460FD3503}" type="slidenum">
              <a:rPr lang="zh-CN" altLang="en-US" sz="1050" dirty="0">
                <a:sym typeface="Arial" panose="020B0604020202020204" pitchFamily="34" charset="0"/>
              </a:rPr>
            </a:fld>
            <a:endParaRPr lang="zh-CN" altLang="en-US" sz="1050" dirty="0">
              <a:sym typeface="Arial" panose="020B0604020202020204" pitchFamily="34" charset="0"/>
            </a:endParaRPr>
          </a:p>
        </p:txBody>
      </p:sp>
      <p:grpSp>
        <p:nvGrpSpPr>
          <p:cNvPr id="4" name="组合 41"/>
          <p:cNvGrpSpPr/>
          <p:nvPr/>
        </p:nvGrpSpPr>
        <p:grpSpPr>
          <a:xfrm>
            <a:off x="6266736" y="3261201"/>
            <a:ext cx="903684" cy="788194"/>
            <a:chOff x="0" y="0"/>
            <a:chExt cx="1203960" cy="1051560"/>
          </a:xfrm>
        </p:grpSpPr>
        <p:sp>
          <p:nvSpPr>
            <p:cNvPr id="5" name="六边形 4"/>
            <p:cNvSpPr/>
            <p:nvPr/>
          </p:nvSpPr>
          <p:spPr>
            <a:xfrm>
              <a:off x="0" y="0"/>
              <a:ext cx="1203960" cy="1051560"/>
            </a:xfrm>
            <a:prstGeom prst="hexagon">
              <a:avLst>
                <a:gd name="adj" fmla="val 24997"/>
                <a:gd name="vf" fmla="val 115470"/>
              </a:avLst>
            </a:prstGeom>
            <a:solidFill>
              <a:srgbClr val="00AAB4"/>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46"/>
            <p:cNvSpPr/>
            <p:nvPr/>
          </p:nvSpPr>
          <p:spPr>
            <a:xfrm>
              <a:off x="191617" y="110282"/>
              <a:ext cx="820725" cy="860733"/>
            </a:xfrm>
            <a:prstGeom prst="rect">
              <a:avLst/>
            </a:prstGeom>
            <a:noFill/>
            <a:ln w="9525">
              <a:noFill/>
            </a:ln>
          </p:spPr>
          <p:txBody>
            <a:bodyPr wrap="square">
              <a:spAutoFit/>
            </a:bodyPr>
            <a:p>
              <a:pPr algn="ctr">
                <a:lnSpc>
                  <a:spcPct val="120000"/>
                </a:lnSpc>
              </a:pPr>
              <a:r>
                <a:rPr lang="en-US" altLang="x-none" sz="3000" dirty="0">
                  <a:solidFill>
                    <a:srgbClr val="F2F2F2"/>
                  </a:solidFill>
                  <a:latin typeface="Arial" panose="020B0604020202020204" pitchFamily="34" charset="0"/>
                  <a:ea typeface="微软雅黑" panose="020B0503020204020204" pitchFamily="34" charset="-122"/>
                  <a:sym typeface="Arial" panose="020B0604020202020204" pitchFamily="34" charset="0"/>
                </a:rPr>
                <a:t>08</a:t>
              </a:r>
              <a:endParaRPr lang="zh-CN" altLang="en-US" sz="3000" baseline="-3000" dirty="0">
                <a:solidFill>
                  <a:srgbClr val="F2F2F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22"/>
          <p:cNvGrpSpPr/>
          <p:nvPr/>
        </p:nvGrpSpPr>
        <p:grpSpPr>
          <a:xfrm>
            <a:off x="6274356" y="4544536"/>
            <a:ext cx="903684" cy="788194"/>
            <a:chOff x="0" y="0"/>
            <a:chExt cx="1203960" cy="1051560"/>
          </a:xfrm>
        </p:grpSpPr>
        <p:sp>
          <p:nvSpPr>
            <p:cNvPr id="8" name="六边形 3"/>
            <p:cNvSpPr/>
            <p:nvPr/>
          </p:nvSpPr>
          <p:spPr>
            <a:xfrm>
              <a:off x="0" y="0"/>
              <a:ext cx="1203960" cy="1051560"/>
            </a:xfrm>
            <a:prstGeom prst="hexagon">
              <a:avLst>
                <a:gd name="adj" fmla="val 24997"/>
                <a:gd name="vf" fmla="val 115470"/>
              </a:avLst>
            </a:prstGeom>
            <a:solidFill>
              <a:srgbClr val="BFBFBF"/>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47"/>
            <p:cNvSpPr/>
            <p:nvPr/>
          </p:nvSpPr>
          <p:spPr>
            <a:xfrm>
              <a:off x="181503" y="171837"/>
              <a:ext cx="820724" cy="737892"/>
            </a:xfrm>
            <a:prstGeom prst="rect">
              <a:avLst/>
            </a:prstGeom>
            <a:noFill/>
            <a:ln w="9525">
              <a:noFill/>
            </a:ln>
          </p:spPr>
          <p:txBody>
            <a:bodyPr wrap="square">
              <a:spAutoFit/>
            </a:bodyPr>
            <a:p>
              <a:pPr algn="ctr"/>
              <a:r>
                <a:rPr lang="en-US" altLang="x-none" sz="3000" dirty="0">
                  <a:solidFill>
                    <a:srgbClr val="3F3F3F"/>
                  </a:solidFill>
                  <a:latin typeface="Arial" panose="020B0604020202020204" pitchFamily="34" charset="0"/>
                  <a:ea typeface="微软雅黑" panose="020B0503020204020204" pitchFamily="34" charset="-122"/>
                  <a:sym typeface="Arial" panose="020B0604020202020204" pitchFamily="34" charset="0"/>
                </a:rPr>
                <a:t>09</a:t>
              </a:r>
              <a:endParaRPr lang="zh-CN" altLang="en-US" sz="3000" baseline="-3000"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66"/>
          <p:cNvGrpSpPr/>
          <p:nvPr/>
        </p:nvGrpSpPr>
        <p:grpSpPr>
          <a:xfrm>
            <a:off x="6274435" y="2039937"/>
            <a:ext cx="903685" cy="789385"/>
            <a:chOff x="0" y="0"/>
            <a:chExt cx="1203960" cy="1051560"/>
          </a:xfrm>
        </p:grpSpPr>
        <p:sp>
          <p:nvSpPr>
            <p:cNvPr id="11" name="六边形 8"/>
            <p:cNvSpPr/>
            <p:nvPr/>
          </p:nvSpPr>
          <p:spPr>
            <a:xfrm>
              <a:off x="0" y="0"/>
              <a:ext cx="1203960" cy="1051560"/>
            </a:xfrm>
            <a:prstGeom prst="hexagon">
              <a:avLst>
                <a:gd name="adj" fmla="val 24997"/>
                <a:gd name="vf" fmla="val 115470"/>
              </a:avLst>
            </a:prstGeom>
            <a:solidFill>
              <a:srgbClr val="BFBFBF"/>
            </a:solidFill>
            <a:ln w="9525">
              <a:noFill/>
            </a:ln>
          </p:spPr>
          <p:txBody>
            <a:bodyPr anchor="ctr"/>
            <a:p>
              <a:pPr algn="ctr"/>
              <a:endParaRPr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48"/>
            <p:cNvSpPr/>
            <p:nvPr/>
          </p:nvSpPr>
          <p:spPr>
            <a:xfrm>
              <a:off x="167429" y="171837"/>
              <a:ext cx="820724" cy="736779"/>
            </a:xfrm>
            <a:prstGeom prst="rect">
              <a:avLst/>
            </a:prstGeom>
            <a:noFill/>
            <a:ln w="9525">
              <a:noFill/>
            </a:ln>
          </p:spPr>
          <p:txBody>
            <a:bodyPr wrap="square">
              <a:spAutoFit/>
            </a:bodyPr>
            <a:p>
              <a:pPr algn="ctr"/>
              <a:r>
                <a:rPr lang="en-US" altLang="x-none" sz="3000" dirty="0">
                  <a:solidFill>
                    <a:srgbClr val="3F3F3F"/>
                  </a:solidFill>
                  <a:latin typeface="Arial" panose="020B0604020202020204" pitchFamily="34" charset="0"/>
                  <a:ea typeface="微软雅黑" panose="020B0503020204020204" pitchFamily="34" charset="-122"/>
                  <a:sym typeface="Arial" panose="020B0604020202020204" pitchFamily="34" charset="0"/>
                </a:rPr>
                <a:t>07</a:t>
              </a:r>
              <a:endParaRPr lang="zh-CN" altLang="en-US" sz="3000" baseline="-3000"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文本框 12"/>
          <p:cNvSpPr txBox="1"/>
          <p:nvPr/>
        </p:nvSpPr>
        <p:spPr>
          <a:xfrm>
            <a:off x="1724660" y="2312035"/>
            <a:ext cx="1102360" cy="368300"/>
          </a:xfrm>
          <a:prstGeom prst="rect">
            <a:avLst/>
          </a:prstGeom>
          <a:noFill/>
        </p:spPr>
        <p:txBody>
          <a:bodyPr wrap="none" rtlCol="0" anchor="t">
            <a:spAutoFit/>
          </a:bodyPr>
          <a:p>
            <a:r>
              <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rPr>
              <a:t>招商引资</a:t>
            </a:r>
            <a:endPar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endParaRPr>
          </a:p>
        </p:txBody>
      </p:sp>
      <p:sp>
        <p:nvSpPr>
          <p:cNvPr id="14" name="文本框 13"/>
          <p:cNvSpPr txBox="1"/>
          <p:nvPr/>
        </p:nvSpPr>
        <p:spPr>
          <a:xfrm>
            <a:off x="1819275" y="3507105"/>
            <a:ext cx="1102360" cy="368300"/>
          </a:xfrm>
          <a:prstGeom prst="rect">
            <a:avLst/>
          </a:prstGeom>
          <a:noFill/>
        </p:spPr>
        <p:txBody>
          <a:bodyPr wrap="none" rtlCol="0" anchor="t">
            <a:spAutoFit/>
          </a:bodyPr>
          <a:p>
            <a:r>
              <a:rPr lang="zh-CN" altLang="en-US" b="1" dirty="0">
                <a:solidFill>
                  <a:srgbClr val="FF0000"/>
                </a:solidFill>
                <a:latin typeface="楷体" panose="02010609060101010101" pitchFamily="1" charset="-122"/>
                <a:ea typeface="楷体" panose="02010609060101010101" pitchFamily="1" charset="-122"/>
                <a:sym typeface="华文仿宋" panose="02010600040101010101" pitchFamily="2" charset="-122"/>
              </a:rPr>
              <a:t>总部经济</a:t>
            </a:r>
            <a:endParaRPr lang="zh-CN" altLang="en-US" b="1" dirty="0">
              <a:solidFill>
                <a:srgbClr val="FF0000"/>
              </a:solidFill>
              <a:latin typeface="楷体" panose="02010609060101010101" pitchFamily="1" charset="-122"/>
              <a:ea typeface="楷体" panose="02010609060101010101" pitchFamily="1" charset="-122"/>
              <a:sym typeface="华文仿宋" panose="02010600040101010101" pitchFamily="2" charset="-122"/>
            </a:endParaRPr>
          </a:p>
        </p:txBody>
      </p:sp>
      <p:sp>
        <p:nvSpPr>
          <p:cNvPr id="15" name="文本框 14"/>
          <p:cNvSpPr txBox="1"/>
          <p:nvPr/>
        </p:nvSpPr>
        <p:spPr>
          <a:xfrm>
            <a:off x="1819275" y="4771390"/>
            <a:ext cx="1332230" cy="368300"/>
          </a:xfrm>
          <a:prstGeom prst="rect">
            <a:avLst/>
          </a:prstGeom>
          <a:noFill/>
        </p:spPr>
        <p:txBody>
          <a:bodyPr wrap="none" rtlCol="0" anchor="t">
            <a:spAutoFit/>
          </a:bodyPr>
          <a:p>
            <a:r>
              <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rPr>
              <a:t>先进制造业</a:t>
            </a:r>
            <a:endPar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endParaRPr>
          </a:p>
        </p:txBody>
      </p:sp>
      <p:sp>
        <p:nvSpPr>
          <p:cNvPr id="16" name="文本框 15"/>
          <p:cNvSpPr txBox="1"/>
          <p:nvPr/>
        </p:nvSpPr>
        <p:spPr>
          <a:xfrm>
            <a:off x="4776470" y="2278380"/>
            <a:ext cx="1332230" cy="368300"/>
          </a:xfrm>
          <a:prstGeom prst="rect">
            <a:avLst/>
          </a:prstGeom>
          <a:noFill/>
        </p:spPr>
        <p:txBody>
          <a:bodyPr wrap="none" rtlCol="0" anchor="t">
            <a:spAutoFit/>
          </a:bodyPr>
          <a:p>
            <a:r>
              <a:rPr lang="zh-CN" altLang="en-US" b="1" dirty="0">
                <a:solidFill>
                  <a:srgbClr val="FF0000"/>
                </a:solidFill>
                <a:latin typeface="楷体" panose="02010609060101010101" pitchFamily="1" charset="-122"/>
                <a:ea typeface="楷体" panose="02010609060101010101" pitchFamily="1" charset="-122"/>
                <a:sym typeface="华文仿宋" panose="02010600040101010101" pitchFamily="2" charset="-122"/>
              </a:rPr>
              <a:t>现代服务业</a:t>
            </a:r>
            <a:endParaRPr lang="zh-CN" altLang="en-US" b="1" dirty="0">
              <a:solidFill>
                <a:srgbClr val="FF0000"/>
              </a:solidFill>
              <a:latin typeface="楷体" panose="02010609060101010101" pitchFamily="1" charset="-122"/>
              <a:ea typeface="楷体" panose="02010609060101010101" pitchFamily="1" charset="-122"/>
              <a:sym typeface="华文仿宋" panose="02010600040101010101" pitchFamily="2" charset="-122"/>
            </a:endParaRPr>
          </a:p>
        </p:txBody>
      </p:sp>
      <p:sp>
        <p:nvSpPr>
          <p:cNvPr id="17" name="文本框 16"/>
          <p:cNvSpPr txBox="1"/>
          <p:nvPr/>
        </p:nvSpPr>
        <p:spPr>
          <a:xfrm>
            <a:off x="4776470" y="3507105"/>
            <a:ext cx="872490" cy="368300"/>
          </a:xfrm>
          <a:prstGeom prst="rect">
            <a:avLst/>
          </a:prstGeom>
          <a:noFill/>
        </p:spPr>
        <p:txBody>
          <a:bodyPr wrap="none" rtlCol="0" anchor="t">
            <a:spAutoFit/>
          </a:bodyPr>
          <a:p>
            <a:r>
              <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rPr>
              <a:t>金融业</a:t>
            </a:r>
            <a:endPar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endParaRPr>
          </a:p>
        </p:txBody>
      </p:sp>
      <p:sp>
        <p:nvSpPr>
          <p:cNvPr id="18" name="文本框 17"/>
          <p:cNvSpPr txBox="1"/>
          <p:nvPr/>
        </p:nvSpPr>
        <p:spPr>
          <a:xfrm>
            <a:off x="4815840" y="4782820"/>
            <a:ext cx="1102360" cy="368300"/>
          </a:xfrm>
          <a:prstGeom prst="rect">
            <a:avLst/>
          </a:prstGeom>
          <a:noFill/>
        </p:spPr>
        <p:txBody>
          <a:bodyPr wrap="none" rtlCol="0" anchor="t">
            <a:spAutoFit/>
          </a:bodyPr>
          <a:p>
            <a:r>
              <a:rPr lang="zh-CN" altLang="en-US" b="1" dirty="0">
                <a:solidFill>
                  <a:srgbClr val="FF0000"/>
                </a:solidFill>
                <a:latin typeface="楷体" panose="02010609060101010101" pitchFamily="1" charset="-122"/>
                <a:ea typeface="楷体" panose="02010609060101010101" pitchFamily="1" charset="-122"/>
                <a:sym typeface="华文仿宋" panose="02010600040101010101" pitchFamily="2" charset="-122"/>
              </a:rPr>
              <a:t>企业上市</a:t>
            </a:r>
            <a:endParaRPr lang="zh-CN" altLang="en-US" b="1" dirty="0">
              <a:solidFill>
                <a:srgbClr val="FF0000"/>
              </a:solidFill>
              <a:latin typeface="楷体" panose="02010609060101010101" pitchFamily="1" charset="-122"/>
              <a:ea typeface="楷体" panose="02010609060101010101" pitchFamily="1" charset="-122"/>
              <a:sym typeface="华文仿宋" panose="02010600040101010101" pitchFamily="2" charset="-122"/>
            </a:endParaRPr>
          </a:p>
        </p:txBody>
      </p:sp>
      <p:sp>
        <p:nvSpPr>
          <p:cNvPr id="19" name="文本框 18"/>
          <p:cNvSpPr txBox="1"/>
          <p:nvPr/>
        </p:nvSpPr>
        <p:spPr>
          <a:xfrm>
            <a:off x="7480300" y="2266315"/>
            <a:ext cx="1102360" cy="368300"/>
          </a:xfrm>
          <a:prstGeom prst="rect">
            <a:avLst/>
          </a:prstGeom>
          <a:noFill/>
        </p:spPr>
        <p:txBody>
          <a:bodyPr wrap="none" rtlCol="0" anchor="t">
            <a:spAutoFit/>
          </a:bodyPr>
          <a:p>
            <a:r>
              <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rPr>
              <a:t>科技创新</a:t>
            </a:r>
            <a:endPar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endParaRPr>
          </a:p>
        </p:txBody>
      </p:sp>
      <p:sp>
        <p:nvSpPr>
          <p:cNvPr id="20" name="文本框 19"/>
          <p:cNvSpPr txBox="1"/>
          <p:nvPr/>
        </p:nvSpPr>
        <p:spPr>
          <a:xfrm>
            <a:off x="7480300" y="3488055"/>
            <a:ext cx="1332230" cy="368300"/>
          </a:xfrm>
          <a:prstGeom prst="rect">
            <a:avLst/>
          </a:prstGeom>
          <a:noFill/>
        </p:spPr>
        <p:txBody>
          <a:bodyPr wrap="none" rtlCol="0" anchor="t">
            <a:spAutoFit/>
          </a:bodyPr>
          <a:p>
            <a:r>
              <a:rPr lang="zh-CN" altLang="en-US" b="1" dirty="0">
                <a:solidFill>
                  <a:srgbClr val="FF0000"/>
                </a:solidFill>
                <a:latin typeface="楷体" panose="02010609060101010101" pitchFamily="1" charset="-122"/>
                <a:ea typeface="楷体" panose="02010609060101010101" pitchFamily="1" charset="-122"/>
                <a:sym typeface="华文仿宋" panose="02010600040101010101" pitchFamily="2" charset="-122"/>
              </a:rPr>
              <a:t>文旅体产业</a:t>
            </a:r>
            <a:endParaRPr lang="zh-CN" altLang="en-US" b="1" dirty="0">
              <a:solidFill>
                <a:srgbClr val="FF0000"/>
              </a:solidFill>
              <a:latin typeface="楷体" panose="02010609060101010101" pitchFamily="1" charset="-122"/>
              <a:ea typeface="楷体" panose="02010609060101010101" pitchFamily="1" charset="-122"/>
              <a:sym typeface="华文仿宋" panose="02010600040101010101" pitchFamily="2" charset="-122"/>
            </a:endParaRPr>
          </a:p>
        </p:txBody>
      </p:sp>
      <p:sp>
        <p:nvSpPr>
          <p:cNvPr id="21" name="文本框 20"/>
          <p:cNvSpPr txBox="1"/>
          <p:nvPr/>
        </p:nvSpPr>
        <p:spPr>
          <a:xfrm>
            <a:off x="7599045" y="4766310"/>
            <a:ext cx="872490" cy="368300"/>
          </a:xfrm>
          <a:prstGeom prst="rect">
            <a:avLst/>
          </a:prstGeom>
          <a:noFill/>
        </p:spPr>
        <p:txBody>
          <a:bodyPr wrap="none" rtlCol="0" anchor="t">
            <a:spAutoFit/>
          </a:bodyPr>
          <a:p>
            <a:r>
              <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rPr>
              <a:t>商协会</a:t>
            </a:r>
            <a:endParaRPr lang="zh-CN" altLang="en-US" b="1" dirty="0">
              <a:solidFill>
                <a:schemeClr val="tx1"/>
              </a:solidFill>
              <a:latin typeface="楷体" panose="02010609060101010101" pitchFamily="1" charset="-122"/>
              <a:ea typeface="楷体" panose="02010609060101010101" pitchFamily="1" charset="-122"/>
              <a:sym typeface="华文仿宋" panose="02010600040101010101" pitchFamily="2" charset="-122"/>
            </a:endParaRPr>
          </a:p>
        </p:txBody>
      </p:sp>
    </p:spTree>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07256" y="401161"/>
            <a:ext cx="2262158" cy="507831"/>
          </a:xfrm>
          <a:prstGeom prst="rect">
            <a:avLst/>
          </a:prstGeom>
          <a:noFill/>
        </p:spPr>
        <p:txBody>
          <a:bodyPr wrap="none" rtlCol="0" anchor="t">
            <a:spAutoFit/>
          </a:bodyPr>
          <a:lstStyle/>
          <a:p>
            <a:pPr algn="l">
              <a:spcBef>
                <a:spcPts val="200"/>
              </a:spcBef>
              <a:spcAft>
                <a:spcPts val="65"/>
              </a:spcAft>
            </a:pPr>
            <a:r>
              <a:rPr lang="zh-CN" altLang="en-US" sz="2700" b="1" dirty="0" smtClean="0">
                <a:solidFill>
                  <a:srgbClr val="201F42"/>
                </a:solidFill>
                <a:latin typeface="+mn-ea"/>
                <a:sym typeface="+mn-ea"/>
              </a:rPr>
              <a:t>党员先锋措施</a:t>
            </a:r>
            <a:endParaRPr lang="zh-CN" altLang="en-US" sz="2700" b="1" dirty="0">
              <a:solidFill>
                <a:srgbClr val="201F42"/>
              </a:solidFill>
              <a:latin typeface="+mn-ea"/>
              <a:sym typeface="+mn-ea"/>
            </a:endParaRPr>
          </a:p>
        </p:txBody>
      </p:sp>
      <p:sp>
        <p:nvSpPr>
          <p:cNvPr id="85" name="文本框 84"/>
          <p:cNvSpPr txBox="1"/>
          <p:nvPr/>
        </p:nvSpPr>
        <p:spPr>
          <a:xfrm>
            <a:off x="935831" y="1308259"/>
            <a:ext cx="4926806" cy="369332"/>
          </a:xfrm>
          <a:prstGeom prst="rect">
            <a:avLst/>
          </a:prstGeom>
          <a:noFill/>
        </p:spPr>
        <p:txBody>
          <a:bodyPr wrap="square" rtlCol="0">
            <a:spAutoFit/>
          </a:bodyPr>
          <a:lstStyle/>
          <a:p>
            <a:r>
              <a:rPr lang="zh-CN" altLang="en-US" b="1" dirty="0">
                <a:sym typeface="+mn-ea"/>
              </a:rPr>
              <a:t>组织建设</a:t>
            </a:r>
            <a:endParaRPr lang="zh-CN" altLang="en-US" b="1" dirty="0">
              <a:sym typeface="+mn-ea"/>
            </a:endParaRPr>
          </a:p>
        </p:txBody>
      </p:sp>
      <p:sp>
        <p:nvSpPr>
          <p:cNvPr id="86" name="矩形 85"/>
          <p:cNvSpPr/>
          <p:nvPr/>
        </p:nvSpPr>
        <p:spPr>
          <a:xfrm>
            <a:off x="917734" y="1678305"/>
            <a:ext cx="7842409" cy="399276"/>
          </a:xfrm>
          <a:prstGeom prst="rect">
            <a:avLst/>
          </a:prstGeom>
        </p:spPr>
        <p:txBody>
          <a:bodyPr wrap="square">
            <a:spAutoFit/>
          </a:bodyPr>
          <a:lstStyle/>
          <a:p>
            <a:pPr>
              <a:lnSpc>
                <a:spcPct val="130000"/>
              </a:lnSpc>
            </a:pPr>
            <a:r>
              <a:rPr sz="1700" dirty="0">
                <a:solidFill>
                  <a:schemeClr val="tx1"/>
                </a:solidFill>
              </a:rPr>
              <a:t>正式党员3人以上不足50人，设党支部</a:t>
            </a:r>
            <a:r>
              <a:rPr lang="zh-CN" sz="1700" dirty="0">
                <a:solidFill>
                  <a:schemeClr val="tx1"/>
                </a:solidFill>
              </a:rPr>
              <a:t>；</a:t>
            </a:r>
            <a:r>
              <a:rPr sz="1700" dirty="0">
                <a:solidFill>
                  <a:schemeClr val="tx1"/>
                </a:solidFill>
              </a:rPr>
              <a:t>50</a:t>
            </a:r>
            <a:r>
              <a:rPr lang="en-US" sz="1700" dirty="0">
                <a:solidFill>
                  <a:schemeClr val="tx1"/>
                </a:solidFill>
              </a:rPr>
              <a:t>—100</a:t>
            </a:r>
            <a:r>
              <a:rPr sz="1700" dirty="0">
                <a:solidFill>
                  <a:schemeClr val="tx1"/>
                </a:solidFill>
              </a:rPr>
              <a:t>人设党总支。</a:t>
            </a:r>
            <a:endParaRPr sz="1700" dirty="0">
              <a:solidFill>
                <a:schemeClr val="tx1"/>
              </a:solidFill>
            </a:endParaRPr>
          </a:p>
        </p:txBody>
      </p:sp>
      <p:sp>
        <p:nvSpPr>
          <p:cNvPr id="92" name="圆角矩形 91"/>
          <p:cNvSpPr/>
          <p:nvPr/>
        </p:nvSpPr>
        <p:spPr>
          <a:xfrm>
            <a:off x="747514" y="1413689"/>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p:cNvCxnSpPr/>
          <p:nvPr>
            <p:custDataLst>
              <p:tags r:id="rId1"/>
            </p:custDataLst>
          </p:nvPr>
        </p:nvCxnSpPr>
        <p:spPr>
          <a:xfrm>
            <a:off x="947738" y="1716881"/>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35831" y="2165033"/>
            <a:ext cx="4926806" cy="369332"/>
          </a:xfrm>
          <a:prstGeom prst="rect">
            <a:avLst/>
          </a:prstGeom>
          <a:noFill/>
        </p:spPr>
        <p:txBody>
          <a:bodyPr wrap="square" rtlCol="0">
            <a:spAutoFit/>
          </a:bodyPr>
          <a:lstStyle/>
          <a:p>
            <a:r>
              <a:rPr lang="zh-CN" altLang="en-US" b="1" dirty="0">
                <a:sym typeface="+mn-ea"/>
              </a:rPr>
              <a:t>政治学习</a:t>
            </a:r>
            <a:endParaRPr lang="zh-CN" altLang="en-US" b="1" dirty="0">
              <a:sym typeface="+mn-ea"/>
            </a:endParaRPr>
          </a:p>
        </p:txBody>
      </p:sp>
      <p:sp>
        <p:nvSpPr>
          <p:cNvPr id="22" name="矩形 21"/>
          <p:cNvSpPr/>
          <p:nvPr/>
        </p:nvSpPr>
        <p:spPr>
          <a:xfrm>
            <a:off x="917734" y="2556986"/>
            <a:ext cx="7842409" cy="399276"/>
          </a:xfrm>
          <a:prstGeom prst="rect">
            <a:avLst/>
          </a:prstGeom>
        </p:spPr>
        <p:txBody>
          <a:bodyPr wrap="square">
            <a:spAutoFit/>
          </a:bodyPr>
          <a:lstStyle/>
          <a:p>
            <a:pPr>
              <a:lnSpc>
                <a:spcPct val="130000"/>
              </a:lnSpc>
            </a:pPr>
            <a:r>
              <a:rPr sz="1700" dirty="0"/>
              <a:t>党员活动</a:t>
            </a:r>
            <a:r>
              <a:rPr lang="zh-CN" sz="1700" dirty="0"/>
              <a:t>、政治学习。</a:t>
            </a:r>
            <a:endParaRPr lang="zh-CN" sz="1700" dirty="0"/>
          </a:p>
        </p:txBody>
      </p:sp>
      <p:sp>
        <p:nvSpPr>
          <p:cNvPr id="24" name="圆角矩形 23"/>
          <p:cNvSpPr/>
          <p:nvPr/>
        </p:nvSpPr>
        <p:spPr>
          <a:xfrm>
            <a:off x="747514" y="2270463"/>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25" name="直接连接符 24"/>
          <p:cNvCxnSpPr/>
          <p:nvPr>
            <p:custDataLst>
              <p:tags r:id="rId2"/>
            </p:custDataLst>
          </p:nvPr>
        </p:nvCxnSpPr>
        <p:spPr>
          <a:xfrm>
            <a:off x="947738" y="2526030"/>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32498" y="3891915"/>
            <a:ext cx="4926806" cy="369332"/>
          </a:xfrm>
          <a:prstGeom prst="rect">
            <a:avLst/>
          </a:prstGeom>
          <a:noFill/>
        </p:spPr>
        <p:txBody>
          <a:bodyPr wrap="square" rtlCol="0">
            <a:spAutoFit/>
          </a:bodyPr>
          <a:lstStyle/>
          <a:p>
            <a:r>
              <a:rPr lang="zh-CN" altLang="en-US" b="1" dirty="0">
                <a:sym typeface="+mn-ea"/>
              </a:rPr>
              <a:t>党建经费</a:t>
            </a:r>
            <a:endParaRPr lang="zh-CN" altLang="en-US" b="1" dirty="0">
              <a:sym typeface="+mn-ea"/>
            </a:endParaRPr>
          </a:p>
        </p:txBody>
      </p:sp>
      <p:sp>
        <p:nvSpPr>
          <p:cNvPr id="7" name="矩形 6"/>
          <p:cNvSpPr/>
          <p:nvPr/>
        </p:nvSpPr>
        <p:spPr>
          <a:xfrm>
            <a:off x="914400" y="4396740"/>
            <a:ext cx="7943215" cy="2099742"/>
          </a:xfrm>
          <a:prstGeom prst="rect">
            <a:avLst/>
          </a:prstGeom>
        </p:spPr>
        <p:txBody>
          <a:bodyPr wrap="square">
            <a:spAutoFit/>
          </a:bodyPr>
          <a:lstStyle/>
          <a:p>
            <a:pPr>
              <a:lnSpc>
                <a:spcPct val="130000"/>
              </a:lnSpc>
            </a:pPr>
            <a:r>
              <a:rPr sz="1700" dirty="0"/>
              <a:t>党员实缴党费的（40%）由非公党费管理一级单位统筹安排。</a:t>
            </a:r>
            <a:endParaRPr sz="1700" dirty="0"/>
          </a:p>
          <a:p>
            <a:pPr>
              <a:lnSpc>
                <a:spcPct val="130000"/>
              </a:lnSpc>
            </a:pPr>
            <a:r>
              <a:rPr sz="1700" dirty="0"/>
              <a:t>市财政按每个“两新”组织党组织书记实际数拨付，拨付标准为每人每月400元；其中互联网企业党组织书记补贴为每人每月500元。</a:t>
            </a:r>
            <a:endParaRPr sz="1700" dirty="0"/>
          </a:p>
          <a:p>
            <a:pPr>
              <a:lnSpc>
                <a:spcPct val="130000"/>
              </a:lnSpc>
            </a:pPr>
            <a:r>
              <a:rPr sz="1700" dirty="0"/>
              <a:t>市财政对于党员活动经费拨付标准为：每人每年不低于500元；其中互联网企业党员活动经费每人每年1000元、单个企业总额不超过500万元。</a:t>
            </a:r>
            <a:endParaRPr sz="1700" dirty="0"/>
          </a:p>
          <a:p>
            <a:pPr>
              <a:lnSpc>
                <a:spcPct val="130000"/>
              </a:lnSpc>
            </a:pPr>
            <a:r>
              <a:rPr sz="1700" dirty="0"/>
              <a:t>互联网企业中新成立的党组织，由市、区党费按照1</a:t>
            </a:r>
            <a:r>
              <a:rPr lang="zh-CN" sz="1700" dirty="0"/>
              <a:t>：</a:t>
            </a:r>
            <a:r>
              <a:rPr sz="1700" dirty="0"/>
              <a:t>1比例，给予1</a:t>
            </a:r>
            <a:r>
              <a:rPr lang="en-US" sz="1700" dirty="0"/>
              <a:t>-</a:t>
            </a:r>
            <a:r>
              <a:rPr sz="1700" dirty="0"/>
              <a:t>3万</a:t>
            </a:r>
            <a:r>
              <a:rPr lang="zh-CN" sz="1700" dirty="0"/>
              <a:t>元</a:t>
            </a:r>
            <a:r>
              <a:rPr sz="1700" dirty="0"/>
              <a:t>补贴。</a:t>
            </a:r>
            <a:endParaRPr sz="1700" dirty="0"/>
          </a:p>
        </p:txBody>
      </p:sp>
      <p:sp>
        <p:nvSpPr>
          <p:cNvPr id="9" name="圆角矩形 8"/>
          <p:cNvSpPr/>
          <p:nvPr/>
        </p:nvSpPr>
        <p:spPr>
          <a:xfrm>
            <a:off x="744180" y="3997346"/>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1" name="直接连接符 10"/>
          <p:cNvCxnSpPr/>
          <p:nvPr>
            <p:custDataLst>
              <p:tags r:id="rId3"/>
            </p:custDataLst>
          </p:nvPr>
        </p:nvCxnSpPr>
        <p:spPr>
          <a:xfrm>
            <a:off x="944404" y="4300538"/>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40118" y="3025140"/>
            <a:ext cx="4926806" cy="369332"/>
          </a:xfrm>
          <a:prstGeom prst="rect">
            <a:avLst/>
          </a:prstGeom>
          <a:noFill/>
        </p:spPr>
        <p:txBody>
          <a:bodyPr wrap="square" rtlCol="0">
            <a:spAutoFit/>
          </a:bodyPr>
          <a:lstStyle/>
          <a:p>
            <a:r>
              <a:rPr lang="zh-CN" altLang="en-US" b="1" dirty="0">
                <a:sym typeface="+mn-ea"/>
              </a:rPr>
              <a:t>成长激励</a:t>
            </a:r>
            <a:endParaRPr lang="zh-CN" altLang="en-US" b="1" dirty="0">
              <a:sym typeface="+mn-ea"/>
            </a:endParaRPr>
          </a:p>
        </p:txBody>
      </p:sp>
      <p:sp>
        <p:nvSpPr>
          <p:cNvPr id="6" name="矩形 5"/>
          <p:cNvSpPr/>
          <p:nvPr/>
        </p:nvSpPr>
        <p:spPr>
          <a:xfrm>
            <a:off x="922020" y="3384233"/>
            <a:ext cx="7842409" cy="399276"/>
          </a:xfrm>
          <a:prstGeom prst="rect">
            <a:avLst/>
          </a:prstGeom>
        </p:spPr>
        <p:txBody>
          <a:bodyPr wrap="square">
            <a:spAutoFit/>
          </a:bodyPr>
          <a:lstStyle/>
          <a:p>
            <a:pPr>
              <a:lnSpc>
                <a:spcPct val="130000"/>
              </a:lnSpc>
            </a:pPr>
            <a:r>
              <a:rPr sz="1700" dirty="0"/>
              <a:t>创业就业帮扶</a:t>
            </a:r>
            <a:r>
              <a:rPr lang="zh-CN" sz="1700" dirty="0"/>
              <a:t>、成长关怀激励、企业人才服务、党内先进表彰奖励。</a:t>
            </a:r>
            <a:endParaRPr lang="zh-CN" sz="1700" dirty="0"/>
          </a:p>
        </p:txBody>
      </p:sp>
      <p:sp>
        <p:nvSpPr>
          <p:cNvPr id="15" name="圆角矩形 14"/>
          <p:cNvSpPr/>
          <p:nvPr/>
        </p:nvSpPr>
        <p:spPr>
          <a:xfrm>
            <a:off x="751800" y="3130571"/>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cxnSp>
        <p:nvCxnSpPr>
          <p:cNvPr id="18" name="直接连接符 17"/>
          <p:cNvCxnSpPr/>
          <p:nvPr>
            <p:custDataLst>
              <p:tags r:id="rId4"/>
            </p:custDataLst>
          </p:nvPr>
        </p:nvCxnSpPr>
        <p:spPr>
          <a:xfrm>
            <a:off x="919163" y="3422809"/>
            <a:ext cx="7909560" cy="0"/>
          </a:xfrm>
          <a:prstGeom prst="line">
            <a:avLst/>
          </a:prstGeom>
          <a:ln w="19050">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flipV="1">
            <a:off x="0" y="852170"/>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89" name="椭圆 88"/>
          <p:cNvSpPr/>
          <p:nvPr/>
        </p:nvSpPr>
        <p:spPr>
          <a:xfrm>
            <a:off x="776340" y="4554294"/>
            <a:ext cx="130628" cy="130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777610" y="4887034"/>
            <a:ext cx="130628" cy="130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78880" y="5505524"/>
            <a:ext cx="130628" cy="130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80150" y="6124014"/>
            <a:ext cx="130628" cy="130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uyang\Desktop\中国建筑装饰产业发展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970" y="12065"/>
            <a:ext cx="9144000" cy="68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koppt-文本框"/>
          <p:cNvSpPr txBox="1"/>
          <p:nvPr/>
        </p:nvSpPr>
        <p:spPr>
          <a:xfrm>
            <a:off x="2139315" y="2819876"/>
            <a:ext cx="5336381" cy="645160"/>
          </a:xfrm>
          <a:prstGeom prst="rect">
            <a:avLst/>
          </a:prstGeom>
          <a:noFill/>
        </p:spPr>
        <p:txBody>
          <a:bodyPr wrap="square" rtlCol="0">
            <a:spAutoFit/>
          </a:bodyPr>
          <a:lstStyle/>
          <a:p>
            <a:pPr algn="ct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资金政策申报</a:t>
            </a:r>
            <a:endPar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V="1">
            <a:off x="0" y="775970"/>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56" name="文本框 55"/>
          <p:cNvSpPr txBox="1"/>
          <p:nvPr/>
        </p:nvSpPr>
        <p:spPr>
          <a:xfrm>
            <a:off x="913448" y="332581"/>
            <a:ext cx="4640580" cy="506730"/>
          </a:xfrm>
          <a:prstGeom prst="rect">
            <a:avLst/>
          </a:prstGeom>
          <a:noFill/>
        </p:spPr>
        <p:txBody>
          <a:bodyPr wrap="none" rtlCol="0" anchor="t">
            <a:spAutoFit/>
          </a:bodyPr>
          <a:lstStyle/>
          <a:p>
            <a:pPr algn="l"/>
            <a:r>
              <a:rPr lang="zh-CN" altLang="en-US" sz="2700" b="1" dirty="0">
                <a:solidFill>
                  <a:schemeClr val="tx1"/>
                </a:solidFill>
                <a:ea typeface="+mn-lt"/>
                <a:sym typeface="微软雅黑" panose="020B0503020204020204" pitchFamily="34" charset="-122"/>
              </a:rPr>
              <a:t>产业资金政策操作流程和模式</a:t>
            </a:r>
            <a:endParaRPr lang="zh-CN" altLang="en-US" sz="2700" b="1" dirty="0">
              <a:solidFill>
                <a:schemeClr val="tx1"/>
              </a:solidFill>
              <a:ea typeface="+mn-lt"/>
              <a:sym typeface="微软雅黑" panose="020B0503020204020204" pitchFamily="34" charset="-122"/>
            </a:endParaRPr>
          </a:p>
        </p:txBody>
      </p:sp>
      <p:sp>
        <p:nvSpPr>
          <p:cNvPr id="4" name="Text Placeholder 3"/>
          <p:cNvSpPr txBox="1"/>
          <p:nvPr/>
        </p:nvSpPr>
        <p:spPr>
          <a:xfrm>
            <a:off x="518399" y="3555603"/>
            <a:ext cx="914400" cy="2768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chemeClr val="tx1"/>
                </a:solidFill>
                <a:effectLst/>
                <a:uLnTx/>
                <a:uFillTx/>
                <a:latin typeface="Source Sans Pro" panose="020B0503030403020204" pitchFamily="34" charset="0"/>
              </a:rPr>
              <a:t>统一受理</a:t>
            </a:r>
            <a:endParaRPr kumimoji="0" lang="zh-CN" altLang="en-US" sz="1800" b="1" i="0" u="none" strike="noStrike" kern="1200" cap="none" spc="0" normalizeH="0" baseline="0" noProof="0" dirty="0" smtClean="0">
              <a:ln>
                <a:noFill/>
              </a:ln>
              <a:solidFill>
                <a:schemeClr val="tx1"/>
              </a:solidFill>
              <a:effectLst/>
              <a:uLnTx/>
              <a:uFillTx/>
              <a:latin typeface="Source Sans Pro" panose="020B0503030403020204" pitchFamily="34" charset="0"/>
            </a:endParaRPr>
          </a:p>
        </p:txBody>
      </p:sp>
      <p:sp>
        <p:nvSpPr>
          <p:cNvPr id="36" name="Text Placeholder 3"/>
          <p:cNvSpPr txBox="1"/>
          <p:nvPr/>
        </p:nvSpPr>
        <p:spPr>
          <a:xfrm>
            <a:off x="2438876" y="3465751"/>
            <a:ext cx="1227773" cy="35941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30000"/>
              </a:lnSpc>
            </a:pPr>
            <a:r>
              <a:rPr lang="zh-CN" altLang="en-US" sz="1800" b="1" noProof="0" dirty="0" smtClean="0">
                <a:ln>
                  <a:noFill/>
                </a:ln>
                <a:solidFill>
                  <a:schemeClr val="tx1"/>
                </a:solidFill>
                <a:effectLst/>
                <a:uLnTx/>
                <a:uFillTx/>
                <a:latin typeface="Source Sans Pro" panose="020B0503030403020204" pitchFamily="34" charset="0"/>
              </a:rPr>
              <a:t>审批办理</a:t>
            </a:r>
            <a:endParaRPr lang="zh-CN" altLang="en-US" sz="1800" b="1" noProof="0" dirty="0" smtClean="0">
              <a:ln>
                <a:noFill/>
              </a:ln>
              <a:solidFill>
                <a:schemeClr val="tx1"/>
              </a:solidFill>
              <a:effectLst/>
              <a:uLnTx/>
              <a:uFillTx/>
              <a:latin typeface="Source Sans Pro" panose="020B0503030403020204" pitchFamily="34" charset="0"/>
            </a:endParaRPr>
          </a:p>
        </p:txBody>
      </p:sp>
      <p:sp>
        <p:nvSpPr>
          <p:cNvPr id="42" name="Text Placeholder 3"/>
          <p:cNvSpPr txBox="1"/>
          <p:nvPr/>
        </p:nvSpPr>
        <p:spPr>
          <a:xfrm>
            <a:off x="4623911" y="3465751"/>
            <a:ext cx="1227773" cy="35941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30000"/>
              </a:lnSpc>
            </a:pPr>
            <a:r>
              <a:rPr lang="zh-CN" altLang="en-US" sz="1800" b="1" noProof="0" dirty="0" smtClean="0">
                <a:ln>
                  <a:noFill/>
                </a:ln>
                <a:solidFill>
                  <a:schemeClr val="tx1"/>
                </a:solidFill>
                <a:effectLst/>
                <a:uLnTx/>
                <a:uFillTx/>
                <a:latin typeface="Source Sans Pro" panose="020B0503030403020204" pitchFamily="34" charset="0"/>
              </a:rPr>
              <a:t>公示公告</a:t>
            </a:r>
            <a:endParaRPr lang="zh-CN" altLang="en-US" sz="1800" b="1" noProof="0" dirty="0" smtClean="0">
              <a:ln>
                <a:noFill/>
              </a:ln>
              <a:solidFill>
                <a:schemeClr val="tx1"/>
              </a:solidFill>
              <a:effectLst/>
              <a:uLnTx/>
              <a:uFillTx/>
              <a:latin typeface="Source Sans Pro" panose="020B0503030403020204" pitchFamily="34" charset="0"/>
            </a:endParaRPr>
          </a:p>
        </p:txBody>
      </p:sp>
      <p:sp>
        <p:nvSpPr>
          <p:cNvPr id="45" name="Text Placeholder 3"/>
          <p:cNvSpPr txBox="1"/>
          <p:nvPr/>
        </p:nvSpPr>
        <p:spPr>
          <a:xfrm>
            <a:off x="6808470" y="3465751"/>
            <a:ext cx="1227773" cy="35941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30000"/>
              </a:lnSpc>
            </a:pPr>
            <a:r>
              <a:rPr lang="zh-CN" altLang="en-US" sz="1800" b="1" noProof="0" dirty="0" smtClean="0">
                <a:ln>
                  <a:noFill/>
                </a:ln>
                <a:solidFill>
                  <a:schemeClr val="tx1"/>
                </a:solidFill>
                <a:effectLst/>
                <a:uLnTx/>
                <a:uFillTx/>
                <a:latin typeface="Source Sans Pro" panose="020B0503030403020204" pitchFamily="34" charset="0"/>
              </a:rPr>
              <a:t>核查拨付</a:t>
            </a:r>
            <a:endParaRPr lang="zh-CN" altLang="en-US" sz="1800" b="1" noProof="0" dirty="0" smtClean="0">
              <a:ln>
                <a:noFill/>
              </a:ln>
              <a:solidFill>
                <a:schemeClr val="tx1"/>
              </a:solidFill>
              <a:effectLst/>
              <a:uLnTx/>
              <a:uFillTx/>
              <a:latin typeface="Source Sans Pro" panose="020B0503030403020204" pitchFamily="34" charset="0"/>
            </a:endParaRPr>
          </a:p>
        </p:txBody>
      </p:sp>
      <p:grpSp>
        <p:nvGrpSpPr>
          <p:cNvPr id="46" name="Group 16"/>
          <p:cNvGrpSpPr/>
          <p:nvPr/>
        </p:nvGrpSpPr>
        <p:grpSpPr>
          <a:xfrm>
            <a:off x="1425697" y="2919567"/>
            <a:ext cx="818607" cy="1418918"/>
            <a:chOff x="2455123" y="2131468"/>
            <a:chExt cx="1091476" cy="1891891"/>
          </a:xfrm>
          <a:effectLst/>
        </p:grpSpPr>
        <p:sp>
          <p:nvSpPr>
            <p:cNvPr id="47" name="Chevron 17"/>
            <p:cNvSpPr/>
            <p:nvPr/>
          </p:nvSpPr>
          <p:spPr>
            <a:xfrm>
              <a:off x="2455123" y="2131468"/>
              <a:ext cx="1091476" cy="1891891"/>
            </a:xfrm>
            <a:prstGeom prst="chevron">
              <a:avLst/>
            </a:prstGeom>
            <a:solidFill>
              <a:srgbClr val="C00000"/>
            </a:solidFill>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dirty="0">
                <a:solidFill>
                  <a:schemeClr val="tx1"/>
                </a:solidFill>
                <a:latin typeface="Source Sans Pro" panose="020B0503030403020204" pitchFamily="34" charset="0"/>
              </a:endParaRPr>
            </a:p>
          </p:txBody>
        </p:sp>
        <p:sp>
          <p:nvSpPr>
            <p:cNvPr id="48" name="Oval 18"/>
            <p:cNvSpPr>
              <a:spLocks noChangeAspect="1"/>
            </p:cNvSpPr>
            <p:nvPr/>
          </p:nvSpPr>
          <p:spPr>
            <a:xfrm>
              <a:off x="2642286" y="2732678"/>
              <a:ext cx="657693" cy="657689"/>
            </a:xfrm>
            <a:prstGeom prst="ellipse">
              <a:avLst/>
            </a:prstGeom>
            <a:solidFill>
              <a:schemeClr val="bg1"/>
            </a:solid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C00000"/>
                  </a:solidFill>
                  <a:latin typeface="Source Sans Pro" panose="020B0503030403020204" pitchFamily="34" charset="0"/>
                </a:rPr>
                <a:t>A</a:t>
              </a:r>
              <a:endParaRPr lang="id-ID" b="1" dirty="0" smtClean="0">
                <a:solidFill>
                  <a:srgbClr val="C00000"/>
                </a:solidFill>
                <a:latin typeface="Source Sans Pro" panose="020B0503030403020204" pitchFamily="34" charset="0"/>
              </a:endParaRPr>
            </a:p>
          </p:txBody>
        </p:sp>
      </p:grpSp>
      <p:grpSp>
        <p:nvGrpSpPr>
          <p:cNvPr id="49" name="Group 19"/>
          <p:cNvGrpSpPr/>
          <p:nvPr/>
        </p:nvGrpSpPr>
        <p:grpSpPr>
          <a:xfrm>
            <a:off x="3503100" y="2936201"/>
            <a:ext cx="818607" cy="1418918"/>
            <a:chOff x="5043531" y="2131468"/>
            <a:chExt cx="1091476" cy="1891891"/>
          </a:xfrm>
          <a:effectLst/>
        </p:grpSpPr>
        <p:sp>
          <p:nvSpPr>
            <p:cNvPr id="50" name="Chevron 20"/>
            <p:cNvSpPr/>
            <p:nvPr/>
          </p:nvSpPr>
          <p:spPr>
            <a:xfrm>
              <a:off x="5043531" y="2131468"/>
              <a:ext cx="1091476" cy="1891891"/>
            </a:xfrm>
            <a:prstGeom prst="chevron">
              <a:avLst/>
            </a:prstGeom>
            <a:effectLst/>
          </p:spPr>
          <p:style>
            <a:lnRef idx="0">
              <a:schemeClr val="accent4"/>
            </a:lnRef>
            <a:fillRef idx="3">
              <a:schemeClr val="accent4"/>
            </a:fillRef>
            <a:effectRef idx="3">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1350" dirty="0">
                <a:solidFill>
                  <a:srgbClr val="FFC000"/>
                </a:solidFill>
                <a:latin typeface="Source Sans Pro" panose="020B0503030403020204" pitchFamily="34" charset="0"/>
                <a:sym typeface="+mn-ea"/>
              </a:endParaRPr>
            </a:p>
          </p:txBody>
        </p:sp>
        <p:sp>
          <p:nvSpPr>
            <p:cNvPr id="51" name="Oval 21"/>
            <p:cNvSpPr>
              <a:spLocks noChangeAspect="1"/>
            </p:cNvSpPr>
            <p:nvPr/>
          </p:nvSpPr>
          <p:spPr>
            <a:xfrm>
              <a:off x="5188126" y="2732678"/>
              <a:ext cx="657693" cy="657689"/>
            </a:xfrm>
            <a:prstGeom prst="ellipse">
              <a:avLst/>
            </a:prstGeom>
            <a:effectLst/>
          </p:spPr>
          <p:style>
            <a:lnRef idx="0">
              <a:schemeClr val="accent4"/>
            </a:lnRef>
            <a:fillRef idx="3">
              <a:schemeClr val="accent4"/>
            </a:fillRef>
            <a:effectRef idx="3">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1350" dirty="0">
                  <a:solidFill>
                    <a:srgbClr val="FFC000"/>
                  </a:solidFill>
                  <a:latin typeface="Source Sans Pro" panose="020B0503030403020204" pitchFamily="34" charset="0"/>
                  <a:sym typeface="+mn-ea"/>
                </a:rPr>
                <a:t>B</a:t>
              </a:r>
              <a:endParaRPr lang="en-US" sz="1350" dirty="0">
                <a:solidFill>
                  <a:srgbClr val="FFC000"/>
                </a:solidFill>
                <a:latin typeface="Source Sans Pro" panose="020B0503030403020204" pitchFamily="34" charset="0"/>
                <a:sym typeface="+mn-ea"/>
              </a:endParaRPr>
            </a:p>
          </p:txBody>
        </p:sp>
      </p:grpSp>
      <p:grpSp>
        <p:nvGrpSpPr>
          <p:cNvPr id="52" name="Group 22"/>
          <p:cNvGrpSpPr/>
          <p:nvPr/>
        </p:nvGrpSpPr>
        <p:grpSpPr>
          <a:xfrm>
            <a:off x="5687870" y="2936201"/>
            <a:ext cx="818607" cy="1418918"/>
            <a:chOff x="7553925" y="2131468"/>
            <a:chExt cx="1091476" cy="1891891"/>
          </a:xfrm>
          <a:effectLst/>
        </p:grpSpPr>
        <p:sp>
          <p:nvSpPr>
            <p:cNvPr id="53" name="Chevron 23"/>
            <p:cNvSpPr/>
            <p:nvPr/>
          </p:nvSpPr>
          <p:spPr>
            <a:xfrm>
              <a:off x="7553925" y="2131468"/>
              <a:ext cx="1091476" cy="1891891"/>
            </a:xfrm>
            <a:prstGeom prst="chevron">
              <a:avLst/>
            </a:prstGeom>
            <a:solidFill>
              <a:srgbClr val="C00000"/>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schemeClr val="tx1"/>
                </a:solidFill>
                <a:latin typeface="Source Sans Pro" panose="020B0503030403020204" pitchFamily="34" charset="0"/>
              </a:endParaRPr>
            </a:p>
          </p:txBody>
        </p:sp>
        <p:sp>
          <p:nvSpPr>
            <p:cNvPr id="54" name="Oval 24"/>
            <p:cNvSpPr>
              <a:spLocks noChangeAspect="1"/>
            </p:cNvSpPr>
            <p:nvPr/>
          </p:nvSpPr>
          <p:spPr>
            <a:xfrm>
              <a:off x="7733966" y="2732678"/>
              <a:ext cx="657693" cy="657689"/>
            </a:xfrm>
            <a:prstGeom prst="ellipse">
              <a:avLst/>
            </a:prstGeom>
            <a:solidFill>
              <a:schemeClr val="bg1"/>
            </a:solid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C00000"/>
                  </a:solidFill>
                  <a:latin typeface="Source Sans Pro" panose="020B0503030403020204" pitchFamily="34" charset="0"/>
                </a:rPr>
                <a:t>C</a:t>
              </a:r>
              <a:endParaRPr lang="id-ID" b="1" dirty="0" smtClean="0">
                <a:solidFill>
                  <a:srgbClr val="C00000"/>
                </a:solidFill>
                <a:latin typeface="Source Sans Pro" panose="020B0503030403020204" pitchFamily="34" charset="0"/>
              </a:endParaRPr>
            </a:p>
          </p:txBody>
        </p:sp>
      </p:grpSp>
      <p:grpSp>
        <p:nvGrpSpPr>
          <p:cNvPr id="55" name="Group 25"/>
          <p:cNvGrpSpPr/>
          <p:nvPr/>
        </p:nvGrpSpPr>
        <p:grpSpPr>
          <a:xfrm>
            <a:off x="7872638" y="2936201"/>
            <a:ext cx="818607" cy="1418918"/>
            <a:chOff x="10064319" y="2131468"/>
            <a:chExt cx="1091476" cy="1891891"/>
          </a:xfrm>
          <a:effectLst/>
        </p:grpSpPr>
        <p:sp>
          <p:nvSpPr>
            <p:cNvPr id="57" name="Chevron 26"/>
            <p:cNvSpPr/>
            <p:nvPr/>
          </p:nvSpPr>
          <p:spPr>
            <a:xfrm>
              <a:off x="10064319" y="2131468"/>
              <a:ext cx="1091476" cy="1891891"/>
            </a:xfrm>
            <a:prstGeom prst="chevron">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dirty="0">
                <a:solidFill>
                  <a:srgbClr val="FFC000"/>
                </a:solidFill>
                <a:latin typeface="Source Sans Pro" panose="020B0503030403020204" pitchFamily="34" charset="0"/>
              </a:endParaRPr>
            </a:p>
          </p:txBody>
        </p:sp>
        <p:sp>
          <p:nvSpPr>
            <p:cNvPr id="58" name="Oval 27"/>
            <p:cNvSpPr>
              <a:spLocks noChangeAspect="1"/>
            </p:cNvSpPr>
            <p:nvPr/>
          </p:nvSpPr>
          <p:spPr>
            <a:xfrm>
              <a:off x="10279807" y="2732678"/>
              <a:ext cx="657693" cy="657689"/>
            </a:xfrm>
            <a:prstGeom prst="ellipse">
              <a:avLst/>
            </a:prstGeom>
            <a:solidFill>
              <a:schemeClr val="bg1"/>
            </a:solidFill>
            <a:ln w="38100">
              <a:solidFill>
                <a:schemeClr val="accent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accent4"/>
                  </a:solidFill>
                  <a:latin typeface="Source Sans Pro" panose="020B0503030403020204" pitchFamily="34" charset="0"/>
                </a:rPr>
                <a:t>D</a:t>
              </a:r>
              <a:endParaRPr lang="id-ID" b="1" dirty="0" smtClean="0">
                <a:solidFill>
                  <a:schemeClr val="accent4"/>
                </a:solidFill>
                <a:latin typeface="Source Sans Pro" panose="020B0503030403020204" pitchFamily="34" charset="0"/>
              </a:endParaRPr>
            </a:p>
          </p:txBody>
        </p:sp>
      </p:grpSp>
      <p:cxnSp>
        <p:nvCxnSpPr>
          <p:cNvPr id="60" name="koppt-连接线"/>
          <p:cNvCxnSpPr/>
          <p:nvPr/>
        </p:nvCxnSpPr>
        <p:spPr>
          <a:xfrm>
            <a:off x="1046480" y="3880485"/>
            <a:ext cx="0" cy="1348740"/>
          </a:xfrm>
          <a:prstGeom prst="line">
            <a:avLst/>
          </a:prstGeom>
          <a:noFill/>
          <a:ln w="12700" cap="flat">
            <a:solidFill>
              <a:srgbClr val="B8B8B8"/>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1" name="koppt-连接线"/>
          <p:cNvCxnSpPr/>
          <p:nvPr/>
        </p:nvCxnSpPr>
        <p:spPr>
          <a:xfrm flipH="1">
            <a:off x="7422515" y="2195195"/>
            <a:ext cx="5080" cy="1242695"/>
          </a:xfrm>
          <a:prstGeom prst="line">
            <a:avLst/>
          </a:prstGeom>
          <a:noFill/>
          <a:ln w="12700" cap="flat">
            <a:solidFill>
              <a:srgbClr val="B8B8B8"/>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2" name="koppt-连接线"/>
          <p:cNvCxnSpPr/>
          <p:nvPr/>
        </p:nvCxnSpPr>
        <p:spPr>
          <a:xfrm>
            <a:off x="2905125" y="2103755"/>
            <a:ext cx="22860" cy="1362075"/>
          </a:xfrm>
          <a:prstGeom prst="line">
            <a:avLst/>
          </a:prstGeom>
          <a:noFill/>
          <a:ln w="12700" cap="flat">
            <a:solidFill>
              <a:srgbClr val="B8B8B8"/>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3" name="koppt-连接线"/>
          <p:cNvCxnSpPr/>
          <p:nvPr/>
        </p:nvCxnSpPr>
        <p:spPr>
          <a:xfrm flipH="1">
            <a:off x="5137785" y="3880485"/>
            <a:ext cx="1270" cy="1291590"/>
          </a:xfrm>
          <a:prstGeom prst="line">
            <a:avLst/>
          </a:prstGeom>
          <a:noFill/>
          <a:ln w="12700" cap="flat">
            <a:solidFill>
              <a:srgbClr val="B8B8B8"/>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64" name="文本框 63"/>
          <p:cNvSpPr txBox="1"/>
          <p:nvPr/>
        </p:nvSpPr>
        <p:spPr>
          <a:xfrm>
            <a:off x="105407" y="5293995"/>
            <a:ext cx="2278380" cy="553085"/>
          </a:xfrm>
          <a:prstGeom prst="rect">
            <a:avLst/>
          </a:prstGeom>
          <a:noFill/>
        </p:spPr>
        <p:txBody>
          <a:bodyPr wrap="none" rtlCol="0" anchor="t">
            <a:spAutoFit/>
          </a:bodyPr>
          <a:lstStyle/>
          <a:p>
            <a:pPr algn="ct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由企业发展服务中心窗口</a:t>
            </a:r>
            <a:endPar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统一受理所有申报材料</a:t>
            </a:r>
            <a:endPar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文本框 65"/>
          <p:cNvSpPr txBox="1"/>
          <p:nvPr/>
        </p:nvSpPr>
        <p:spPr>
          <a:xfrm>
            <a:off x="1205865" y="1473518"/>
            <a:ext cx="3421380" cy="553085"/>
          </a:xfrm>
          <a:prstGeom prst="rect">
            <a:avLst/>
          </a:prstGeom>
          <a:noFill/>
        </p:spPr>
        <p:txBody>
          <a:bodyPr wrap="none" rtlCol="0" anchor="t">
            <a:spAutoFit/>
          </a:bodyPr>
          <a:lstStyle/>
          <a:p>
            <a:pPr algn="ct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依据</a:t>
            </a:r>
            <a:r>
              <a:rPr lang="zh-CN" altLang="en-US" sz="15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智能审批、简易程序、</a:t>
            </a: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专责小组会</a:t>
            </a:r>
            <a:endPar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或联审会进行审理</a:t>
            </a:r>
            <a:endPar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TextBox 11"/>
          <p:cNvSpPr/>
          <p:nvPr/>
        </p:nvSpPr>
        <p:spPr>
          <a:xfrm flipH="1">
            <a:off x="4025741" y="5265420"/>
            <a:ext cx="2480786" cy="742950"/>
          </a:xfrm>
          <a:prstGeom prst="rect">
            <a:avLst/>
          </a:prstGeom>
          <a:noFill/>
          <a:ln w="9525">
            <a:noFill/>
          </a:ln>
        </p:spPr>
        <p:txBody>
          <a:bodyPr wrap="square" lIns="51435" tIns="25717" rIns="51435" bIns="25717">
            <a:spAutoFit/>
          </a:bodyPr>
          <a:lstStyle/>
          <a:p>
            <a:pPr algn="ct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审理完后由企服中心统一审核通过的企业将</a:t>
            </a:r>
            <a:endPar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进行公示公告</a:t>
            </a:r>
            <a:endPar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975" name="TextBox 11"/>
          <p:cNvSpPr/>
          <p:nvPr/>
        </p:nvSpPr>
        <p:spPr>
          <a:xfrm flipH="1">
            <a:off x="6179344" y="1365885"/>
            <a:ext cx="2633186" cy="616585"/>
          </a:xfrm>
          <a:prstGeom prst="rect">
            <a:avLst/>
          </a:prstGeom>
          <a:noFill/>
          <a:ln w="9525">
            <a:noFill/>
          </a:ln>
        </p:spPr>
        <p:txBody>
          <a:bodyPr wrap="square" lIns="51435" tIns="25717" rIns="51435" bIns="25717" anchor="t">
            <a:spAutoFit/>
          </a:bodyPr>
          <a:lstStyle/>
          <a:p>
            <a:pPr algn="r"/>
            <a:endParaRPr lang="zh-CN" altLang="en-US" sz="675"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公告通过的企业由企服中心</a:t>
            </a:r>
            <a:endPar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进行统一拨付</a:t>
            </a:r>
            <a:endParaRPr lang="zh-CN" altLang="en-US" sz="15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Oval 27"/>
          <p:cNvSpPr>
            <a:spLocks noChangeAspect="1"/>
          </p:cNvSpPr>
          <p:nvPr/>
        </p:nvSpPr>
        <p:spPr>
          <a:xfrm>
            <a:off x="3611321" y="3387109"/>
            <a:ext cx="493270" cy="493267"/>
          </a:xfrm>
          <a:prstGeom prst="ellipse">
            <a:avLst/>
          </a:prstGeom>
          <a:solidFill>
            <a:schemeClr val="bg1"/>
          </a:solidFill>
          <a:ln w="38100">
            <a:solidFill>
              <a:schemeClr val="accent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b="1" dirty="0" smtClean="0">
                <a:solidFill>
                  <a:schemeClr val="accent4"/>
                </a:solidFill>
                <a:latin typeface="Source Sans Pro" panose="020B0503030403020204" pitchFamily="34" charset="0"/>
              </a:rPr>
              <a:t>B</a:t>
            </a:r>
            <a:endParaRPr lang="en-US" altLang="id-ID" b="1" dirty="0" smtClean="0">
              <a:solidFill>
                <a:schemeClr val="accent4"/>
              </a:solidFill>
              <a:latin typeface="Source Sans Pro" panose="020B0503030403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0-#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0-#ppt_w/2"/>
                                          </p:val>
                                        </p:tav>
                                        <p:tav tm="100000">
                                          <p:val>
                                            <p:strVal val="#ppt_x"/>
                                          </p:val>
                                        </p:tav>
                                      </p:tavLst>
                                    </p:anim>
                                    <p:anim calcmode="lin" valueType="num">
                                      <p:cBhvr additive="base">
                                        <p:cTn id="18" dur="500" fill="hold"/>
                                        <p:tgtEl>
                                          <p:spTgt spid="5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V="1">
            <a:off x="-476" y="813753"/>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56" name="文本框 55"/>
          <p:cNvSpPr txBox="1"/>
          <p:nvPr/>
        </p:nvSpPr>
        <p:spPr>
          <a:xfrm>
            <a:off x="913448" y="375126"/>
            <a:ext cx="3611880" cy="506730"/>
          </a:xfrm>
          <a:prstGeom prst="rect">
            <a:avLst/>
          </a:prstGeom>
          <a:noFill/>
        </p:spPr>
        <p:txBody>
          <a:bodyPr wrap="none" rtlCol="0" anchor="t">
            <a:spAutoFit/>
          </a:bodyPr>
          <a:lstStyle/>
          <a:p>
            <a:pPr algn="l"/>
            <a:r>
              <a:rPr lang="zh-CN" altLang="en-US" sz="2700" b="1" dirty="0">
                <a:solidFill>
                  <a:schemeClr val="tx1"/>
                </a:solidFill>
                <a:ea typeface="+mn-lt"/>
                <a:sym typeface="微软雅黑" panose="020B0503020204020204" pitchFamily="34" charset="-122"/>
              </a:rPr>
              <a:t>产业资金政策申请条件</a:t>
            </a:r>
            <a:endParaRPr lang="zh-CN" altLang="en-US" sz="2700" b="1" dirty="0">
              <a:solidFill>
                <a:schemeClr val="tx1"/>
              </a:solidFill>
              <a:ea typeface="+mn-lt"/>
              <a:sym typeface="微软雅黑" panose="020B0503020204020204" pitchFamily="34" charset="-122"/>
            </a:endParaRPr>
          </a:p>
        </p:txBody>
      </p:sp>
      <p:sp>
        <p:nvSpPr>
          <p:cNvPr id="2392" name="Shape 2392"/>
          <p:cNvSpPr/>
          <p:nvPr/>
        </p:nvSpPr>
        <p:spPr>
          <a:xfrm>
            <a:off x="3304699" y="1714024"/>
            <a:ext cx="2232184" cy="982980"/>
          </a:xfrm>
          <a:custGeom>
            <a:avLst/>
            <a:gdLst/>
            <a:ahLst/>
            <a:cxnLst/>
            <a:rect l="0" t="0" r="0" b="0"/>
            <a:pathLst>
              <a:path w="120000" h="120000" extrusionOk="0">
                <a:moveTo>
                  <a:pt x="32242" y="107436"/>
                </a:moveTo>
                <a:lnTo>
                  <a:pt x="32084" y="107302"/>
                </a:lnTo>
                <a:lnTo>
                  <a:pt x="31831" y="107087"/>
                </a:lnTo>
                <a:lnTo>
                  <a:pt x="31514" y="106818"/>
                </a:lnTo>
                <a:lnTo>
                  <a:pt x="31135" y="106496"/>
                </a:lnTo>
                <a:lnTo>
                  <a:pt x="31024" y="106416"/>
                </a:lnTo>
                <a:lnTo>
                  <a:pt x="30897" y="106308"/>
                </a:lnTo>
                <a:lnTo>
                  <a:pt x="30739" y="106174"/>
                </a:lnTo>
                <a:lnTo>
                  <a:pt x="30565" y="105986"/>
                </a:lnTo>
                <a:lnTo>
                  <a:pt x="30407" y="105798"/>
                </a:lnTo>
                <a:lnTo>
                  <a:pt x="30233" y="105530"/>
                </a:lnTo>
                <a:lnTo>
                  <a:pt x="30059" y="105261"/>
                </a:lnTo>
                <a:lnTo>
                  <a:pt x="29885" y="104993"/>
                </a:lnTo>
                <a:lnTo>
                  <a:pt x="29711" y="104671"/>
                </a:lnTo>
                <a:lnTo>
                  <a:pt x="29537" y="104348"/>
                </a:lnTo>
                <a:lnTo>
                  <a:pt x="29347" y="103973"/>
                </a:lnTo>
                <a:lnTo>
                  <a:pt x="29189" y="103597"/>
                </a:lnTo>
                <a:lnTo>
                  <a:pt x="29030" y="103221"/>
                </a:lnTo>
                <a:lnTo>
                  <a:pt x="28856" y="102791"/>
                </a:lnTo>
                <a:lnTo>
                  <a:pt x="28714" y="102335"/>
                </a:lnTo>
                <a:lnTo>
                  <a:pt x="28556" y="101932"/>
                </a:lnTo>
                <a:lnTo>
                  <a:pt x="28429" y="101449"/>
                </a:lnTo>
                <a:lnTo>
                  <a:pt x="28319" y="100966"/>
                </a:lnTo>
                <a:lnTo>
                  <a:pt x="28224" y="100563"/>
                </a:lnTo>
                <a:lnTo>
                  <a:pt x="28129" y="100187"/>
                </a:lnTo>
                <a:lnTo>
                  <a:pt x="28050" y="99785"/>
                </a:lnTo>
                <a:lnTo>
                  <a:pt x="27986" y="99409"/>
                </a:lnTo>
                <a:lnTo>
                  <a:pt x="27907" y="98979"/>
                </a:lnTo>
                <a:lnTo>
                  <a:pt x="27844" y="98523"/>
                </a:lnTo>
                <a:lnTo>
                  <a:pt x="27796" y="98120"/>
                </a:lnTo>
                <a:lnTo>
                  <a:pt x="27733" y="97664"/>
                </a:lnTo>
                <a:lnTo>
                  <a:pt x="27733" y="97664"/>
                </a:lnTo>
                <a:lnTo>
                  <a:pt x="27733" y="97637"/>
                </a:lnTo>
                <a:lnTo>
                  <a:pt x="27702" y="97181"/>
                </a:lnTo>
                <a:lnTo>
                  <a:pt x="27654" y="96671"/>
                </a:lnTo>
                <a:lnTo>
                  <a:pt x="27638" y="96161"/>
                </a:lnTo>
                <a:lnTo>
                  <a:pt x="27638" y="95597"/>
                </a:lnTo>
                <a:lnTo>
                  <a:pt x="27638" y="95597"/>
                </a:lnTo>
                <a:lnTo>
                  <a:pt x="27638" y="95543"/>
                </a:lnTo>
                <a:lnTo>
                  <a:pt x="27638" y="95436"/>
                </a:lnTo>
                <a:lnTo>
                  <a:pt x="27622" y="95409"/>
                </a:lnTo>
                <a:lnTo>
                  <a:pt x="27622" y="95409"/>
                </a:lnTo>
                <a:lnTo>
                  <a:pt x="27622" y="93073"/>
                </a:lnTo>
                <a:lnTo>
                  <a:pt x="27622" y="90389"/>
                </a:lnTo>
                <a:lnTo>
                  <a:pt x="27622" y="87382"/>
                </a:lnTo>
                <a:lnTo>
                  <a:pt x="27622" y="84053"/>
                </a:lnTo>
                <a:lnTo>
                  <a:pt x="27607" y="80510"/>
                </a:lnTo>
                <a:lnTo>
                  <a:pt x="27607" y="76778"/>
                </a:lnTo>
                <a:lnTo>
                  <a:pt x="27607" y="72859"/>
                </a:lnTo>
                <a:lnTo>
                  <a:pt x="27607" y="68832"/>
                </a:lnTo>
                <a:lnTo>
                  <a:pt x="27591" y="64697"/>
                </a:lnTo>
                <a:lnTo>
                  <a:pt x="27591" y="60590"/>
                </a:lnTo>
                <a:lnTo>
                  <a:pt x="27591" y="56456"/>
                </a:lnTo>
                <a:lnTo>
                  <a:pt x="27591" y="52348"/>
                </a:lnTo>
                <a:lnTo>
                  <a:pt x="27591" y="48348"/>
                </a:lnTo>
                <a:lnTo>
                  <a:pt x="27591" y="44483"/>
                </a:lnTo>
                <a:lnTo>
                  <a:pt x="27591" y="40778"/>
                </a:lnTo>
                <a:lnTo>
                  <a:pt x="27591" y="37288"/>
                </a:lnTo>
                <a:lnTo>
                  <a:pt x="27591" y="35946"/>
                </a:lnTo>
                <a:lnTo>
                  <a:pt x="27591" y="34657"/>
                </a:lnTo>
                <a:lnTo>
                  <a:pt x="27591" y="33395"/>
                </a:lnTo>
                <a:lnTo>
                  <a:pt x="27591" y="32161"/>
                </a:lnTo>
                <a:lnTo>
                  <a:pt x="27591" y="31033"/>
                </a:lnTo>
                <a:lnTo>
                  <a:pt x="27591" y="29959"/>
                </a:lnTo>
                <a:lnTo>
                  <a:pt x="27591" y="28912"/>
                </a:lnTo>
                <a:lnTo>
                  <a:pt x="27591" y="27946"/>
                </a:lnTo>
                <a:lnTo>
                  <a:pt x="27607" y="27006"/>
                </a:lnTo>
                <a:lnTo>
                  <a:pt x="27607" y="26147"/>
                </a:lnTo>
                <a:lnTo>
                  <a:pt x="27607" y="25342"/>
                </a:lnTo>
                <a:lnTo>
                  <a:pt x="27607" y="24617"/>
                </a:lnTo>
                <a:lnTo>
                  <a:pt x="27607" y="23973"/>
                </a:lnTo>
                <a:lnTo>
                  <a:pt x="27622" y="23436"/>
                </a:lnTo>
                <a:lnTo>
                  <a:pt x="27622" y="22979"/>
                </a:lnTo>
                <a:lnTo>
                  <a:pt x="27622" y="22604"/>
                </a:lnTo>
                <a:lnTo>
                  <a:pt x="27638" y="21744"/>
                </a:lnTo>
                <a:lnTo>
                  <a:pt x="27686" y="21100"/>
                </a:lnTo>
                <a:lnTo>
                  <a:pt x="27733" y="20510"/>
                </a:lnTo>
                <a:lnTo>
                  <a:pt x="27812" y="19892"/>
                </a:lnTo>
                <a:lnTo>
                  <a:pt x="27891" y="19302"/>
                </a:lnTo>
                <a:lnTo>
                  <a:pt x="28002" y="18765"/>
                </a:lnTo>
                <a:lnTo>
                  <a:pt x="28097" y="18228"/>
                </a:lnTo>
                <a:lnTo>
                  <a:pt x="28224" y="17718"/>
                </a:lnTo>
                <a:lnTo>
                  <a:pt x="28350" y="17234"/>
                </a:lnTo>
                <a:lnTo>
                  <a:pt x="28493" y="16778"/>
                </a:lnTo>
                <a:lnTo>
                  <a:pt x="28635" y="16375"/>
                </a:lnTo>
                <a:lnTo>
                  <a:pt x="28793" y="15946"/>
                </a:lnTo>
                <a:lnTo>
                  <a:pt x="28951" y="15570"/>
                </a:lnTo>
                <a:lnTo>
                  <a:pt x="29110" y="15221"/>
                </a:lnTo>
                <a:lnTo>
                  <a:pt x="29284" y="14899"/>
                </a:lnTo>
                <a:lnTo>
                  <a:pt x="29442" y="14577"/>
                </a:lnTo>
                <a:lnTo>
                  <a:pt x="29616" y="14281"/>
                </a:lnTo>
                <a:lnTo>
                  <a:pt x="29758" y="14040"/>
                </a:lnTo>
                <a:lnTo>
                  <a:pt x="29916" y="13825"/>
                </a:lnTo>
                <a:lnTo>
                  <a:pt x="30059" y="13610"/>
                </a:lnTo>
                <a:lnTo>
                  <a:pt x="30201" y="13395"/>
                </a:lnTo>
                <a:lnTo>
                  <a:pt x="30201" y="13395"/>
                </a:lnTo>
                <a:lnTo>
                  <a:pt x="30359" y="13208"/>
                </a:lnTo>
                <a:lnTo>
                  <a:pt x="30533" y="13046"/>
                </a:lnTo>
                <a:lnTo>
                  <a:pt x="30707" y="12832"/>
                </a:lnTo>
                <a:lnTo>
                  <a:pt x="30913" y="12671"/>
                </a:lnTo>
                <a:lnTo>
                  <a:pt x="31230" y="12402"/>
                </a:lnTo>
                <a:lnTo>
                  <a:pt x="31625" y="12053"/>
                </a:lnTo>
                <a:lnTo>
                  <a:pt x="32116" y="11651"/>
                </a:lnTo>
                <a:lnTo>
                  <a:pt x="32685" y="11221"/>
                </a:lnTo>
                <a:lnTo>
                  <a:pt x="32796" y="11114"/>
                </a:lnTo>
                <a:lnTo>
                  <a:pt x="32907" y="10979"/>
                </a:lnTo>
                <a:lnTo>
                  <a:pt x="33286" y="10684"/>
                </a:lnTo>
                <a:lnTo>
                  <a:pt x="33286" y="10738"/>
                </a:lnTo>
                <a:lnTo>
                  <a:pt x="33302" y="10684"/>
                </a:lnTo>
                <a:lnTo>
                  <a:pt x="33492" y="10577"/>
                </a:lnTo>
                <a:lnTo>
                  <a:pt x="33603" y="10469"/>
                </a:lnTo>
                <a:lnTo>
                  <a:pt x="33698" y="10362"/>
                </a:lnTo>
                <a:lnTo>
                  <a:pt x="33935" y="10201"/>
                </a:lnTo>
                <a:lnTo>
                  <a:pt x="34188" y="10040"/>
                </a:lnTo>
                <a:lnTo>
                  <a:pt x="34425" y="9959"/>
                </a:lnTo>
                <a:lnTo>
                  <a:pt x="34663" y="9852"/>
                </a:lnTo>
                <a:lnTo>
                  <a:pt x="34916" y="9798"/>
                </a:lnTo>
                <a:lnTo>
                  <a:pt x="35153" y="9718"/>
                </a:lnTo>
                <a:lnTo>
                  <a:pt x="35406" y="9718"/>
                </a:lnTo>
                <a:lnTo>
                  <a:pt x="35644" y="9718"/>
                </a:lnTo>
                <a:lnTo>
                  <a:pt x="35944" y="9771"/>
                </a:lnTo>
                <a:lnTo>
                  <a:pt x="36229" y="9825"/>
                </a:lnTo>
                <a:lnTo>
                  <a:pt x="36514" y="9959"/>
                </a:lnTo>
                <a:lnTo>
                  <a:pt x="36798" y="10093"/>
                </a:lnTo>
                <a:lnTo>
                  <a:pt x="37052" y="10255"/>
                </a:lnTo>
                <a:lnTo>
                  <a:pt x="37321" y="10469"/>
                </a:lnTo>
                <a:lnTo>
                  <a:pt x="37558" y="10684"/>
                </a:lnTo>
                <a:lnTo>
                  <a:pt x="37811" y="10953"/>
                </a:lnTo>
                <a:lnTo>
                  <a:pt x="37969" y="11140"/>
                </a:lnTo>
                <a:lnTo>
                  <a:pt x="38143" y="11382"/>
                </a:lnTo>
                <a:lnTo>
                  <a:pt x="38317" y="11624"/>
                </a:lnTo>
                <a:lnTo>
                  <a:pt x="38491" y="11919"/>
                </a:lnTo>
                <a:lnTo>
                  <a:pt x="38634" y="12214"/>
                </a:lnTo>
                <a:lnTo>
                  <a:pt x="38808" y="12536"/>
                </a:lnTo>
                <a:lnTo>
                  <a:pt x="38934" y="12859"/>
                </a:lnTo>
                <a:lnTo>
                  <a:pt x="39061" y="13181"/>
                </a:lnTo>
                <a:lnTo>
                  <a:pt x="39203" y="13530"/>
                </a:lnTo>
                <a:lnTo>
                  <a:pt x="39314" y="13932"/>
                </a:lnTo>
                <a:lnTo>
                  <a:pt x="39393" y="14120"/>
                </a:lnTo>
                <a:lnTo>
                  <a:pt x="39441" y="14335"/>
                </a:lnTo>
                <a:lnTo>
                  <a:pt x="39551" y="14791"/>
                </a:lnTo>
                <a:lnTo>
                  <a:pt x="39646" y="15248"/>
                </a:lnTo>
                <a:lnTo>
                  <a:pt x="39725" y="15704"/>
                </a:lnTo>
                <a:lnTo>
                  <a:pt x="39804" y="16187"/>
                </a:lnTo>
                <a:lnTo>
                  <a:pt x="39836" y="16671"/>
                </a:lnTo>
                <a:lnTo>
                  <a:pt x="39899" y="17154"/>
                </a:lnTo>
                <a:lnTo>
                  <a:pt x="39915" y="17664"/>
                </a:lnTo>
                <a:lnTo>
                  <a:pt x="39931" y="18174"/>
                </a:lnTo>
                <a:lnTo>
                  <a:pt x="39931" y="18335"/>
                </a:lnTo>
                <a:lnTo>
                  <a:pt x="39931" y="18523"/>
                </a:lnTo>
                <a:lnTo>
                  <a:pt x="39931" y="100563"/>
                </a:lnTo>
                <a:lnTo>
                  <a:pt x="39931" y="100563"/>
                </a:lnTo>
                <a:lnTo>
                  <a:pt x="39915" y="101208"/>
                </a:lnTo>
                <a:lnTo>
                  <a:pt x="39899" y="101825"/>
                </a:lnTo>
                <a:lnTo>
                  <a:pt x="39852" y="102416"/>
                </a:lnTo>
                <a:lnTo>
                  <a:pt x="39804" y="102953"/>
                </a:lnTo>
                <a:lnTo>
                  <a:pt x="39741" y="103489"/>
                </a:lnTo>
                <a:lnTo>
                  <a:pt x="39646" y="103973"/>
                </a:lnTo>
                <a:lnTo>
                  <a:pt x="39551" y="104456"/>
                </a:lnTo>
                <a:lnTo>
                  <a:pt x="39456" y="104912"/>
                </a:lnTo>
                <a:lnTo>
                  <a:pt x="39346" y="105342"/>
                </a:lnTo>
                <a:lnTo>
                  <a:pt x="39219" y="105718"/>
                </a:lnTo>
                <a:lnTo>
                  <a:pt x="39092" y="106120"/>
                </a:lnTo>
                <a:lnTo>
                  <a:pt x="38950" y="106469"/>
                </a:lnTo>
                <a:lnTo>
                  <a:pt x="38808" y="106791"/>
                </a:lnTo>
                <a:lnTo>
                  <a:pt x="38634" y="107114"/>
                </a:lnTo>
                <a:lnTo>
                  <a:pt x="38491" y="107409"/>
                </a:lnTo>
                <a:lnTo>
                  <a:pt x="38301" y="107651"/>
                </a:lnTo>
                <a:lnTo>
                  <a:pt x="38017" y="108053"/>
                </a:lnTo>
                <a:lnTo>
                  <a:pt x="37700" y="108402"/>
                </a:lnTo>
                <a:lnTo>
                  <a:pt x="37368" y="108697"/>
                </a:lnTo>
                <a:lnTo>
                  <a:pt x="37052" y="108912"/>
                </a:lnTo>
                <a:lnTo>
                  <a:pt x="37052" y="108885"/>
                </a:lnTo>
                <a:lnTo>
                  <a:pt x="37036" y="108912"/>
                </a:lnTo>
                <a:lnTo>
                  <a:pt x="36751" y="109073"/>
                </a:lnTo>
                <a:lnTo>
                  <a:pt x="36466" y="109181"/>
                </a:lnTo>
                <a:lnTo>
                  <a:pt x="36166" y="109261"/>
                </a:lnTo>
                <a:lnTo>
                  <a:pt x="35897" y="109315"/>
                </a:lnTo>
                <a:lnTo>
                  <a:pt x="35865" y="109315"/>
                </a:lnTo>
                <a:lnTo>
                  <a:pt x="35833" y="109342"/>
                </a:lnTo>
                <a:lnTo>
                  <a:pt x="35833" y="109342"/>
                </a:lnTo>
                <a:lnTo>
                  <a:pt x="35833" y="109342"/>
                </a:lnTo>
                <a:lnTo>
                  <a:pt x="35517" y="109342"/>
                </a:lnTo>
                <a:lnTo>
                  <a:pt x="35201" y="109315"/>
                </a:lnTo>
                <a:lnTo>
                  <a:pt x="34900" y="109234"/>
                </a:lnTo>
                <a:lnTo>
                  <a:pt x="34615" y="109100"/>
                </a:lnTo>
                <a:lnTo>
                  <a:pt x="34330" y="109020"/>
                </a:lnTo>
                <a:lnTo>
                  <a:pt x="34061" y="108859"/>
                </a:lnTo>
                <a:lnTo>
                  <a:pt x="33840" y="108724"/>
                </a:lnTo>
                <a:lnTo>
                  <a:pt x="33618" y="108536"/>
                </a:lnTo>
                <a:lnTo>
                  <a:pt x="33444" y="108402"/>
                </a:lnTo>
                <a:lnTo>
                  <a:pt x="33207" y="108214"/>
                </a:lnTo>
                <a:lnTo>
                  <a:pt x="32843" y="107919"/>
                </a:lnTo>
                <a:lnTo>
                  <a:pt x="32416" y="107570"/>
                </a:lnTo>
                <a:lnTo>
                  <a:pt x="32337" y="107489"/>
                </a:lnTo>
                <a:lnTo>
                  <a:pt x="32242" y="107436"/>
                </a:lnTo>
                <a:close/>
                <a:moveTo>
                  <a:pt x="90510" y="103812"/>
                </a:moveTo>
                <a:lnTo>
                  <a:pt x="89355" y="104885"/>
                </a:lnTo>
                <a:lnTo>
                  <a:pt x="89355" y="104885"/>
                </a:lnTo>
                <a:lnTo>
                  <a:pt x="89307" y="104912"/>
                </a:lnTo>
                <a:lnTo>
                  <a:pt x="89070" y="105154"/>
                </a:lnTo>
                <a:lnTo>
                  <a:pt x="88833" y="105315"/>
                </a:lnTo>
                <a:lnTo>
                  <a:pt x="88564" y="105422"/>
                </a:lnTo>
                <a:lnTo>
                  <a:pt x="88295" y="105557"/>
                </a:lnTo>
                <a:lnTo>
                  <a:pt x="88042" y="105664"/>
                </a:lnTo>
                <a:lnTo>
                  <a:pt x="87757" y="105691"/>
                </a:lnTo>
                <a:lnTo>
                  <a:pt x="87472" y="105718"/>
                </a:lnTo>
                <a:lnTo>
                  <a:pt x="87187" y="105718"/>
                </a:lnTo>
                <a:lnTo>
                  <a:pt x="86966" y="105718"/>
                </a:lnTo>
                <a:lnTo>
                  <a:pt x="86760" y="105691"/>
                </a:lnTo>
                <a:lnTo>
                  <a:pt x="86570" y="105637"/>
                </a:lnTo>
                <a:lnTo>
                  <a:pt x="86381" y="105557"/>
                </a:lnTo>
                <a:lnTo>
                  <a:pt x="86381" y="105557"/>
                </a:lnTo>
                <a:lnTo>
                  <a:pt x="86365" y="105557"/>
                </a:lnTo>
                <a:lnTo>
                  <a:pt x="85985" y="105369"/>
                </a:lnTo>
                <a:lnTo>
                  <a:pt x="85637" y="105154"/>
                </a:lnTo>
                <a:lnTo>
                  <a:pt x="85273" y="104859"/>
                </a:lnTo>
                <a:lnTo>
                  <a:pt x="84909" y="104536"/>
                </a:lnTo>
                <a:lnTo>
                  <a:pt x="84688" y="104241"/>
                </a:lnTo>
                <a:lnTo>
                  <a:pt x="84466" y="103946"/>
                </a:lnTo>
                <a:lnTo>
                  <a:pt x="84261" y="103651"/>
                </a:lnTo>
                <a:lnTo>
                  <a:pt x="84055" y="103302"/>
                </a:lnTo>
                <a:lnTo>
                  <a:pt x="83865" y="102926"/>
                </a:lnTo>
                <a:lnTo>
                  <a:pt x="83675" y="102523"/>
                </a:lnTo>
                <a:lnTo>
                  <a:pt x="83501" y="102120"/>
                </a:lnTo>
                <a:lnTo>
                  <a:pt x="83359" y="101664"/>
                </a:lnTo>
                <a:lnTo>
                  <a:pt x="83201" y="101181"/>
                </a:lnTo>
                <a:lnTo>
                  <a:pt x="83074" y="100697"/>
                </a:lnTo>
                <a:lnTo>
                  <a:pt x="82963" y="100161"/>
                </a:lnTo>
                <a:lnTo>
                  <a:pt x="82884" y="99570"/>
                </a:lnTo>
                <a:lnTo>
                  <a:pt x="82805" y="98979"/>
                </a:lnTo>
                <a:lnTo>
                  <a:pt x="82758" y="98362"/>
                </a:lnTo>
                <a:lnTo>
                  <a:pt x="82710" y="97718"/>
                </a:lnTo>
                <a:lnTo>
                  <a:pt x="82710" y="97020"/>
                </a:lnTo>
                <a:lnTo>
                  <a:pt x="82710" y="94791"/>
                </a:lnTo>
                <a:lnTo>
                  <a:pt x="82710" y="92241"/>
                </a:lnTo>
                <a:lnTo>
                  <a:pt x="82710" y="89422"/>
                </a:lnTo>
                <a:lnTo>
                  <a:pt x="82710" y="86281"/>
                </a:lnTo>
                <a:lnTo>
                  <a:pt x="82710" y="82953"/>
                </a:lnTo>
                <a:lnTo>
                  <a:pt x="82710" y="79409"/>
                </a:lnTo>
                <a:lnTo>
                  <a:pt x="82710" y="75731"/>
                </a:lnTo>
                <a:lnTo>
                  <a:pt x="82710" y="71892"/>
                </a:lnTo>
                <a:lnTo>
                  <a:pt x="82710" y="68000"/>
                </a:lnTo>
                <a:lnTo>
                  <a:pt x="82710" y="64026"/>
                </a:lnTo>
                <a:lnTo>
                  <a:pt x="82710" y="60026"/>
                </a:lnTo>
                <a:lnTo>
                  <a:pt x="82710" y="56053"/>
                </a:lnTo>
                <a:lnTo>
                  <a:pt x="82710" y="52134"/>
                </a:lnTo>
                <a:lnTo>
                  <a:pt x="82742" y="48268"/>
                </a:lnTo>
                <a:lnTo>
                  <a:pt x="82742" y="44483"/>
                </a:lnTo>
                <a:lnTo>
                  <a:pt x="82742" y="40885"/>
                </a:lnTo>
                <a:lnTo>
                  <a:pt x="82710" y="29986"/>
                </a:lnTo>
                <a:lnTo>
                  <a:pt x="82710" y="28885"/>
                </a:lnTo>
                <a:lnTo>
                  <a:pt x="82710" y="27812"/>
                </a:lnTo>
                <a:lnTo>
                  <a:pt x="82710" y="26818"/>
                </a:lnTo>
                <a:lnTo>
                  <a:pt x="82710" y="25879"/>
                </a:lnTo>
                <a:lnTo>
                  <a:pt x="82710" y="25020"/>
                </a:lnTo>
                <a:lnTo>
                  <a:pt x="82710" y="24187"/>
                </a:lnTo>
                <a:lnTo>
                  <a:pt x="82710" y="23436"/>
                </a:lnTo>
                <a:lnTo>
                  <a:pt x="82710" y="22765"/>
                </a:lnTo>
                <a:lnTo>
                  <a:pt x="82710" y="22657"/>
                </a:lnTo>
                <a:lnTo>
                  <a:pt x="82710" y="22630"/>
                </a:lnTo>
                <a:lnTo>
                  <a:pt x="82710" y="22630"/>
                </a:lnTo>
                <a:lnTo>
                  <a:pt x="82710" y="21825"/>
                </a:lnTo>
                <a:lnTo>
                  <a:pt x="82710" y="21181"/>
                </a:lnTo>
                <a:lnTo>
                  <a:pt x="82694" y="20724"/>
                </a:lnTo>
                <a:lnTo>
                  <a:pt x="82694" y="20402"/>
                </a:lnTo>
                <a:lnTo>
                  <a:pt x="82694" y="19758"/>
                </a:lnTo>
                <a:lnTo>
                  <a:pt x="82710" y="19114"/>
                </a:lnTo>
                <a:lnTo>
                  <a:pt x="82758" y="18523"/>
                </a:lnTo>
                <a:lnTo>
                  <a:pt x="82805" y="17959"/>
                </a:lnTo>
                <a:lnTo>
                  <a:pt x="82884" y="17422"/>
                </a:lnTo>
                <a:lnTo>
                  <a:pt x="82979" y="16912"/>
                </a:lnTo>
                <a:lnTo>
                  <a:pt x="83090" y="16429"/>
                </a:lnTo>
                <a:lnTo>
                  <a:pt x="83232" y="15973"/>
                </a:lnTo>
                <a:lnTo>
                  <a:pt x="83232" y="15973"/>
                </a:lnTo>
                <a:lnTo>
                  <a:pt x="83390" y="15463"/>
                </a:lnTo>
                <a:lnTo>
                  <a:pt x="83564" y="15006"/>
                </a:lnTo>
                <a:lnTo>
                  <a:pt x="83754" y="14604"/>
                </a:lnTo>
                <a:lnTo>
                  <a:pt x="83960" y="14201"/>
                </a:lnTo>
                <a:lnTo>
                  <a:pt x="84181" y="13852"/>
                </a:lnTo>
                <a:lnTo>
                  <a:pt x="84403" y="13530"/>
                </a:lnTo>
                <a:lnTo>
                  <a:pt x="84656" y="13234"/>
                </a:lnTo>
                <a:lnTo>
                  <a:pt x="84893" y="12993"/>
                </a:lnTo>
                <a:lnTo>
                  <a:pt x="85147" y="12751"/>
                </a:lnTo>
                <a:lnTo>
                  <a:pt x="85384" y="12590"/>
                </a:lnTo>
                <a:lnTo>
                  <a:pt x="85637" y="12429"/>
                </a:lnTo>
                <a:lnTo>
                  <a:pt x="85874" y="12295"/>
                </a:lnTo>
                <a:lnTo>
                  <a:pt x="86112" y="12214"/>
                </a:lnTo>
                <a:lnTo>
                  <a:pt x="86365" y="12134"/>
                </a:lnTo>
                <a:lnTo>
                  <a:pt x="86602" y="12080"/>
                </a:lnTo>
                <a:lnTo>
                  <a:pt x="86855" y="12080"/>
                </a:lnTo>
                <a:lnTo>
                  <a:pt x="87187" y="12080"/>
                </a:lnTo>
                <a:lnTo>
                  <a:pt x="87488" y="12107"/>
                </a:lnTo>
                <a:lnTo>
                  <a:pt x="87804" y="12187"/>
                </a:lnTo>
                <a:lnTo>
                  <a:pt x="88105" y="12295"/>
                </a:lnTo>
                <a:lnTo>
                  <a:pt x="88390" y="12429"/>
                </a:lnTo>
                <a:lnTo>
                  <a:pt x="88675" y="12590"/>
                </a:lnTo>
                <a:lnTo>
                  <a:pt x="88943" y="12751"/>
                </a:lnTo>
                <a:lnTo>
                  <a:pt x="89165" y="12939"/>
                </a:lnTo>
                <a:lnTo>
                  <a:pt x="89655" y="13369"/>
                </a:lnTo>
                <a:lnTo>
                  <a:pt x="90098" y="13798"/>
                </a:lnTo>
                <a:lnTo>
                  <a:pt x="90541" y="14174"/>
                </a:lnTo>
                <a:lnTo>
                  <a:pt x="90969" y="14577"/>
                </a:lnTo>
                <a:lnTo>
                  <a:pt x="91301" y="14899"/>
                </a:lnTo>
                <a:lnTo>
                  <a:pt x="91301" y="14899"/>
                </a:lnTo>
                <a:lnTo>
                  <a:pt x="91301" y="14899"/>
                </a:lnTo>
                <a:lnTo>
                  <a:pt x="91570" y="15140"/>
                </a:lnTo>
                <a:lnTo>
                  <a:pt x="91665" y="15221"/>
                </a:lnTo>
                <a:lnTo>
                  <a:pt x="91965" y="15543"/>
                </a:lnTo>
                <a:lnTo>
                  <a:pt x="92313" y="15946"/>
                </a:lnTo>
                <a:lnTo>
                  <a:pt x="92487" y="16214"/>
                </a:lnTo>
                <a:lnTo>
                  <a:pt x="92677" y="16456"/>
                </a:lnTo>
                <a:lnTo>
                  <a:pt x="92867" y="16751"/>
                </a:lnTo>
                <a:lnTo>
                  <a:pt x="93057" y="17073"/>
                </a:lnTo>
                <a:lnTo>
                  <a:pt x="93247" y="17422"/>
                </a:lnTo>
                <a:lnTo>
                  <a:pt x="93437" y="17825"/>
                </a:lnTo>
                <a:lnTo>
                  <a:pt x="93611" y="18201"/>
                </a:lnTo>
                <a:lnTo>
                  <a:pt x="93785" y="18657"/>
                </a:lnTo>
                <a:lnTo>
                  <a:pt x="93974" y="19114"/>
                </a:lnTo>
                <a:lnTo>
                  <a:pt x="94117" y="19597"/>
                </a:lnTo>
                <a:lnTo>
                  <a:pt x="94275" y="20107"/>
                </a:lnTo>
                <a:lnTo>
                  <a:pt x="94417" y="20671"/>
                </a:lnTo>
                <a:lnTo>
                  <a:pt x="94465" y="20859"/>
                </a:lnTo>
                <a:lnTo>
                  <a:pt x="94497" y="21020"/>
                </a:lnTo>
                <a:lnTo>
                  <a:pt x="94591" y="21476"/>
                </a:lnTo>
                <a:lnTo>
                  <a:pt x="94686" y="21959"/>
                </a:lnTo>
                <a:lnTo>
                  <a:pt x="94765" y="22442"/>
                </a:lnTo>
                <a:lnTo>
                  <a:pt x="94813" y="22953"/>
                </a:lnTo>
                <a:lnTo>
                  <a:pt x="94876" y="23463"/>
                </a:lnTo>
                <a:lnTo>
                  <a:pt x="94940" y="24026"/>
                </a:lnTo>
                <a:lnTo>
                  <a:pt x="94955" y="24536"/>
                </a:lnTo>
                <a:lnTo>
                  <a:pt x="94987" y="25100"/>
                </a:lnTo>
                <a:lnTo>
                  <a:pt x="94987" y="25100"/>
                </a:lnTo>
                <a:lnTo>
                  <a:pt x="94987" y="25154"/>
                </a:lnTo>
                <a:lnTo>
                  <a:pt x="94987" y="25342"/>
                </a:lnTo>
                <a:lnTo>
                  <a:pt x="94987" y="25342"/>
                </a:lnTo>
                <a:lnTo>
                  <a:pt x="94987" y="25395"/>
                </a:lnTo>
                <a:lnTo>
                  <a:pt x="94987" y="25959"/>
                </a:lnTo>
                <a:lnTo>
                  <a:pt x="94987" y="26953"/>
                </a:lnTo>
                <a:lnTo>
                  <a:pt x="95003" y="28268"/>
                </a:lnTo>
                <a:lnTo>
                  <a:pt x="95003" y="29959"/>
                </a:lnTo>
                <a:lnTo>
                  <a:pt x="95003" y="31973"/>
                </a:lnTo>
                <a:lnTo>
                  <a:pt x="95003" y="34228"/>
                </a:lnTo>
                <a:lnTo>
                  <a:pt x="95003" y="36778"/>
                </a:lnTo>
                <a:lnTo>
                  <a:pt x="95003" y="39543"/>
                </a:lnTo>
                <a:lnTo>
                  <a:pt x="95003" y="42496"/>
                </a:lnTo>
                <a:lnTo>
                  <a:pt x="95003" y="45610"/>
                </a:lnTo>
                <a:lnTo>
                  <a:pt x="95003" y="48885"/>
                </a:lnTo>
                <a:lnTo>
                  <a:pt x="95003" y="52241"/>
                </a:lnTo>
                <a:lnTo>
                  <a:pt x="95003" y="55677"/>
                </a:lnTo>
                <a:lnTo>
                  <a:pt x="95003" y="59167"/>
                </a:lnTo>
                <a:lnTo>
                  <a:pt x="95003" y="62657"/>
                </a:lnTo>
                <a:lnTo>
                  <a:pt x="95003" y="66120"/>
                </a:lnTo>
                <a:lnTo>
                  <a:pt x="95003" y="77503"/>
                </a:lnTo>
                <a:lnTo>
                  <a:pt x="94987" y="87194"/>
                </a:lnTo>
                <a:lnTo>
                  <a:pt x="94987" y="92241"/>
                </a:lnTo>
                <a:lnTo>
                  <a:pt x="94971" y="93234"/>
                </a:lnTo>
                <a:lnTo>
                  <a:pt x="94940" y="94174"/>
                </a:lnTo>
                <a:lnTo>
                  <a:pt x="94876" y="95060"/>
                </a:lnTo>
                <a:lnTo>
                  <a:pt x="94781" y="95865"/>
                </a:lnTo>
                <a:lnTo>
                  <a:pt x="94671" y="96644"/>
                </a:lnTo>
                <a:lnTo>
                  <a:pt x="94512" y="97342"/>
                </a:lnTo>
                <a:lnTo>
                  <a:pt x="94370" y="98013"/>
                </a:lnTo>
                <a:lnTo>
                  <a:pt x="94164" y="98657"/>
                </a:lnTo>
                <a:lnTo>
                  <a:pt x="93943" y="99328"/>
                </a:lnTo>
                <a:lnTo>
                  <a:pt x="93674" y="99946"/>
                </a:lnTo>
                <a:lnTo>
                  <a:pt x="93389" y="100536"/>
                </a:lnTo>
                <a:lnTo>
                  <a:pt x="93088" y="101020"/>
                </a:lnTo>
                <a:lnTo>
                  <a:pt x="92772" y="101503"/>
                </a:lnTo>
                <a:lnTo>
                  <a:pt x="92440" y="101932"/>
                </a:lnTo>
                <a:lnTo>
                  <a:pt x="92076" y="102335"/>
                </a:lnTo>
                <a:lnTo>
                  <a:pt x="91696" y="102684"/>
                </a:lnTo>
                <a:lnTo>
                  <a:pt x="91696" y="102684"/>
                </a:lnTo>
                <a:lnTo>
                  <a:pt x="91680" y="102738"/>
                </a:lnTo>
                <a:lnTo>
                  <a:pt x="90668" y="103651"/>
                </a:lnTo>
                <a:lnTo>
                  <a:pt x="90589" y="103758"/>
                </a:lnTo>
                <a:lnTo>
                  <a:pt x="90510" y="103812"/>
                </a:lnTo>
                <a:close/>
                <a:moveTo>
                  <a:pt x="61748" y="119946"/>
                </a:moveTo>
                <a:lnTo>
                  <a:pt x="61589" y="119973"/>
                </a:lnTo>
                <a:lnTo>
                  <a:pt x="61447" y="119973"/>
                </a:lnTo>
                <a:lnTo>
                  <a:pt x="61273" y="119973"/>
                </a:lnTo>
                <a:lnTo>
                  <a:pt x="61067" y="119973"/>
                </a:lnTo>
                <a:lnTo>
                  <a:pt x="60988" y="119973"/>
                </a:lnTo>
                <a:lnTo>
                  <a:pt x="60957" y="119973"/>
                </a:lnTo>
                <a:lnTo>
                  <a:pt x="60672" y="120000"/>
                </a:lnTo>
                <a:lnTo>
                  <a:pt x="60450" y="119973"/>
                </a:lnTo>
                <a:lnTo>
                  <a:pt x="60134" y="119946"/>
                </a:lnTo>
                <a:lnTo>
                  <a:pt x="59818" y="119838"/>
                </a:lnTo>
                <a:lnTo>
                  <a:pt x="59517" y="119758"/>
                </a:lnTo>
                <a:lnTo>
                  <a:pt x="59232" y="119651"/>
                </a:lnTo>
                <a:lnTo>
                  <a:pt x="58947" y="119489"/>
                </a:lnTo>
                <a:lnTo>
                  <a:pt x="58663" y="119328"/>
                </a:lnTo>
                <a:lnTo>
                  <a:pt x="58425" y="119140"/>
                </a:lnTo>
                <a:lnTo>
                  <a:pt x="58156" y="118953"/>
                </a:lnTo>
                <a:lnTo>
                  <a:pt x="57935" y="118711"/>
                </a:lnTo>
                <a:lnTo>
                  <a:pt x="57713" y="118469"/>
                </a:lnTo>
                <a:lnTo>
                  <a:pt x="57476" y="118201"/>
                </a:lnTo>
                <a:lnTo>
                  <a:pt x="57270" y="117959"/>
                </a:lnTo>
                <a:lnTo>
                  <a:pt x="57065" y="117664"/>
                </a:lnTo>
                <a:lnTo>
                  <a:pt x="56875" y="117342"/>
                </a:lnTo>
                <a:lnTo>
                  <a:pt x="56717" y="117046"/>
                </a:lnTo>
                <a:lnTo>
                  <a:pt x="56543" y="116697"/>
                </a:lnTo>
                <a:lnTo>
                  <a:pt x="56274" y="116134"/>
                </a:lnTo>
                <a:lnTo>
                  <a:pt x="56052" y="115570"/>
                </a:lnTo>
                <a:lnTo>
                  <a:pt x="55847" y="114953"/>
                </a:lnTo>
                <a:lnTo>
                  <a:pt x="55673" y="114335"/>
                </a:lnTo>
                <a:lnTo>
                  <a:pt x="55530" y="113718"/>
                </a:lnTo>
                <a:lnTo>
                  <a:pt x="55404" y="113073"/>
                </a:lnTo>
                <a:lnTo>
                  <a:pt x="55309" y="112456"/>
                </a:lnTo>
                <a:lnTo>
                  <a:pt x="55245" y="111812"/>
                </a:lnTo>
                <a:lnTo>
                  <a:pt x="55214" y="111489"/>
                </a:lnTo>
                <a:lnTo>
                  <a:pt x="55166" y="111140"/>
                </a:lnTo>
                <a:lnTo>
                  <a:pt x="55166" y="110979"/>
                </a:lnTo>
                <a:lnTo>
                  <a:pt x="55150" y="110684"/>
                </a:lnTo>
                <a:lnTo>
                  <a:pt x="55150" y="110389"/>
                </a:lnTo>
                <a:lnTo>
                  <a:pt x="55150" y="109422"/>
                </a:lnTo>
                <a:lnTo>
                  <a:pt x="55135" y="106738"/>
                </a:lnTo>
                <a:lnTo>
                  <a:pt x="55119" y="102577"/>
                </a:lnTo>
                <a:lnTo>
                  <a:pt x="55087" y="97127"/>
                </a:lnTo>
                <a:lnTo>
                  <a:pt x="55056" y="90604"/>
                </a:lnTo>
                <a:lnTo>
                  <a:pt x="55040" y="83221"/>
                </a:lnTo>
                <a:lnTo>
                  <a:pt x="55008" y="75194"/>
                </a:lnTo>
                <a:lnTo>
                  <a:pt x="54976" y="66711"/>
                </a:lnTo>
                <a:lnTo>
                  <a:pt x="54961" y="58040"/>
                </a:lnTo>
                <a:lnTo>
                  <a:pt x="54945" y="49369"/>
                </a:lnTo>
                <a:lnTo>
                  <a:pt x="54945" y="40859"/>
                </a:lnTo>
                <a:lnTo>
                  <a:pt x="54961" y="32778"/>
                </a:lnTo>
                <a:lnTo>
                  <a:pt x="54976" y="25342"/>
                </a:lnTo>
                <a:lnTo>
                  <a:pt x="55024" y="18738"/>
                </a:lnTo>
                <a:lnTo>
                  <a:pt x="55056" y="15785"/>
                </a:lnTo>
                <a:lnTo>
                  <a:pt x="55071" y="13154"/>
                </a:lnTo>
                <a:lnTo>
                  <a:pt x="55119" y="10818"/>
                </a:lnTo>
                <a:lnTo>
                  <a:pt x="55166" y="8832"/>
                </a:lnTo>
                <a:lnTo>
                  <a:pt x="55166" y="8805"/>
                </a:lnTo>
                <a:lnTo>
                  <a:pt x="55182" y="8080"/>
                </a:lnTo>
                <a:lnTo>
                  <a:pt x="55245" y="7436"/>
                </a:lnTo>
                <a:lnTo>
                  <a:pt x="55309" y="6818"/>
                </a:lnTo>
                <a:lnTo>
                  <a:pt x="55372" y="6255"/>
                </a:lnTo>
                <a:lnTo>
                  <a:pt x="55467" y="5664"/>
                </a:lnTo>
                <a:lnTo>
                  <a:pt x="55578" y="5154"/>
                </a:lnTo>
                <a:lnTo>
                  <a:pt x="55704" y="4671"/>
                </a:lnTo>
                <a:lnTo>
                  <a:pt x="55831" y="4187"/>
                </a:lnTo>
                <a:lnTo>
                  <a:pt x="55957" y="3758"/>
                </a:lnTo>
                <a:lnTo>
                  <a:pt x="56131" y="3355"/>
                </a:lnTo>
                <a:lnTo>
                  <a:pt x="56274" y="2979"/>
                </a:lnTo>
                <a:lnTo>
                  <a:pt x="56448" y="2630"/>
                </a:lnTo>
                <a:lnTo>
                  <a:pt x="56622" y="2308"/>
                </a:lnTo>
                <a:lnTo>
                  <a:pt x="56812" y="1986"/>
                </a:lnTo>
                <a:lnTo>
                  <a:pt x="56986" y="1718"/>
                </a:lnTo>
                <a:lnTo>
                  <a:pt x="57176" y="1476"/>
                </a:lnTo>
                <a:lnTo>
                  <a:pt x="57176" y="1476"/>
                </a:lnTo>
                <a:lnTo>
                  <a:pt x="57413" y="1208"/>
                </a:lnTo>
                <a:lnTo>
                  <a:pt x="57634" y="993"/>
                </a:lnTo>
                <a:lnTo>
                  <a:pt x="57856" y="751"/>
                </a:lnTo>
                <a:lnTo>
                  <a:pt x="58077" y="590"/>
                </a:lnTo>
                <a:lnTo>
                  <a:pt x="58315" y="429"/>
                </a:lnTo>
                <a:lnTo>
                  <a:pt x="58536" y="322"/>
                </a:lnTo>
                <a:lnTo>
                  <a:pt x="58742" y="214"/>
                </a:lnTo>
                <a:lnTo>
                  <a:pt x="58947" y="161"/>
                </a:lnTo>
                <a:lnTo>
                  <a:pt x="59169" y="80"/>
                </a:lnTo>
                <a:lnTo>
                  <a:pt x="59390" y="26"/>
                </a:lnTo>
                <a:lnTo>
                  <a:pt x="59628" y="26"/>
                </a:lnTo>
                <a:lnTo>
                  <a:pt x="59849" y="0"/>
                </a:lnTo>
                <a:lnTo>
                  <a:pt x="60276" y="0"/>
                </a:lnTo>
                <a:lnTo>
                  <a:pt x="60719" y="26"/>
                </a:lnTo>
                <a:lnTo>
                  <a:pt x="61147" y="26"/>
                </a:lnTo>
                <a:lnTo>
                  <a:pt x="61558" y="26"/>
                </a:lnTo>
                <a:lnTo>
                  <a:pt x="61985" y="53"/>
                </a:lnTo>
                <a:lnTo>
                  <a:pt x="62428" y="80"/>
                </a:lnTo>
                <a:lnTo>
                  <a:pt x="62792" y="107"/>
                </a:lnTo>
                <a:lnTo>
                  <a:pt x="63156" y="161"/>
                </a:lnTo>
                <a:lnTo>
                  <a:pt x="63172" y="161"/>
                </a:lnTo>
                <a:lnTo>
                  <a:pt x="63187" y="161"/>
                </a:lnTo>
                <a:lnTo>
                  <a:pt x="63282" y="161"/>
                </a:lnTo>
                <a:lnTo>
                  <a:pt x="63520" y="187"/>
                </a:lnTo>
                <a:lnTo>
                  <a:pt x="63741" y="241"/>
                </a:lnTo>
                <a:lnTo>
                  <a:pt x="63978" y="348"/>
                </a:lnTo>
                <a:lnTo>
                  <a:pt x="64232" y="429"/>
                </a:lnTo>
                <a:lnTo>
                  <a:pt x="64469" y="590"/>
                </a:lnTo>
                <a:lnTo>
                  <a:pt x="64738" y="805"/>
                </a:lnTo>
                <a:lnTo>
                  <a:pt x="64975" y="1020"/>
                </a:lnTo>
                <a:lnTo>
                  <a:pt x="65244" y="1288"/>
                </a:lnTo>
                <a:lnTo>
                  <a:pt x="65481" y="1557"/>
                </a:lnTo>
                <a:lnTo>
                  <a:pt x="65735" y="1932"/>
                </a:lnTo>
                <a:lnTo>
                  <a:pt x="65972" y="2308"/>
                </a:lnTo>
                <a:lnTo>
                  <a:pt x="66193" y="2765"/>
                </a:lnTo>
                <a:lnTo>
                  <a:pt x="66415" y="3248"/>
                </a:lnTo>
                <a:lnTo>
                  <a:pt x="66620" y="3758"/>
                </a:lnTo>
                <a:lnTo>
                  <a:pt x="66794" y="4375"/>
                </a:lnTo>
                <a:lnTo>
                  <a:pt x="66969" y="5020"/>
                </a:lnTo>
                <a:lnTo>
                  <a:pt x="67048" y="5369"/>
                </a:lnTo>
                <a:lnTo>
                  <a:pt x="67127" y="5771"/>
                </a:lnTo>
                <a:lnTo>
                  <a:pt x="67190" y="6174"/>
                </a:lnTo>
                <a:lnTo>
                  <a:pt x="67253" y="6630"/>
                </a:lnTo>
                <a:lnTo>
                  <a:pt x="67285" y="6926"/>
                </a:lnTo>
                <a:lnTo>
                  <a:pt x="67332" y="7248"/>
                </a:lnTo>
                <a:lnTo>
                  <a:pt x="67364" y="7570"/>
                </a:lnTo>
                <a:lnTo>
                  <a:pt x="67380" y="7946"/>
                </a:lnTo>
                <a:lnTo>
                  <a:pt x="67396" y="8214"/>
                </a:lnTo>
                <a:lnTo>
                  <a:pt x="67427" y="8510"/>
                </a:lnTo>
                <a:lnTo>
                  <a:pt x="67443" y="8885"/>
                </a:lnTo>
                <a:lnTo>
                  <a:pt x="67443" y="8885"/>
                </a:lnTo>
                <a:lnTo>
                  <a:pt x="67443" y="8993"/>
                </a:lnTo>
                <a:lnTo>
                  <a:pt x="67522" y="11758"/>
                </a:lnTo>
                <a:lnTo>
                  <a:pt x="67570" y="14765"/>
                </a:lnTo>
                <a:lnTo>
                  <a:pt x="67633" y="17959"/>
                </a:lnTo>
                <a:lnTo>
                  <a:pt x="67680" y="21369"/>
                </a:lnTo>
                <a:lnTo>
                  <a:pt x="67744" y="28697"/>
                </a:lnTo>
                <a:lnTo>
                  <a:pt x="67791" y="36563"/>
                </a:lnTo>
                <a:lnTo>
                  <a:pt x="67823" y="44751"/>
                </a:lnTo>
                <a:lnTo>
                  <a:pt x="67823" y="53154"/>
                </a:lnTo>
                <a:lnTo>
                  <a:pt x="67791" y="61610"/>
                </a:lnTo>
                <a:lnTo>
                  <a:pt x="67760" y="69879"/>
                </a:lnTo>
                <a:lnTo>
                  <a:pt x="67728" y="77825"/>
                </a:lnTo>
                <a:lnTo>
                  <a:pt x="67665" y="85288"/>
                </a:lnTo>
                <a:lnTo>
                  <a:pt x="67617" y="92080"/>
                </a:lnTo>
                <a:lnTo>
                  <a:pt x="67570" y="98013"/>
                </a:lnTo>
                <a:lnTo>
                  <a:pt x="67522" y="102953"/>
                </a:lnTo>
                <a:lnTo>
                  <a:pt x="67475" y="106738"/>
                </a:lnTo>
                <a:lnTo>
                  <a:pt x="67459" y="109100"/>
                </a:lnTo>
                <a:lnTo>
                  <a:pt x="67459" y="109986"/>
                </a:lnTo>
                <a:lnTo>
                  <a:pt x="67443" y="109986"/>
                </a:lnTo>
                <a:lnTo>
                  <a:pt x="67443" y="110228"/>
                </a:lnTo>
                <a:lnTo>
                  <a:pt x="67427" y="110979"/>
                </a:lnTo>
                <a:lnTo>
                  <a:pt x="67427" y="110979"/>
                </a:lnTo>
                <a:lnTo>
                  <a:pt x="67396" y="111865"/>
                </a:lnTo>
                <a:lnTo>
                  <a:pt x="67364" y="112697"/>
                </a:lnTo>
                <a:lnTo>
                  <a:pt x="67332" y="113503"/>
                </a:lnTo>
                <a:lnTo>
                  <a:pt x="67253" y="114281"/>
                </a:lnTo>
                <a:lnTo>
                  <a:pt x="67222" y="114657"/>
                </a:lnTo>
                <a:lnTo>
                  <a:pt x="67158" y="115006"/>
                </a:lnTo>
                <a:lnTo>
                  <a:pt x="67095" y="115355"/>
                </a:lnTo>
                <a:lnTo>
                  <a:pt x="67048" y="115731"/>
                </a:lnTo>
                <a:lnTo>
                  <a:pt x="66969" y="116053"/>
                </a:lnTo>
                <a:lnTo>
                  <a:pt x="66874" y="116375"/>
                </a:lnTo>
                <a:lnTo>
                  <a:pt x="66779" y="116697"/>
                </a:lnTo>
                <a:lnTo>
                  <a:pt x="66668" y="116993"/>
                </a:lnTo>
                <a:lnTo>
                  <a:pt x="66541" y="117261"/>
                </a:lnTo>
                <a:lnTo>
                  <a:pt x="66415" y="117557"/>
                </a:lnTo>
                <a:lnTo>
                  <a:pt x="66241" y="117825"/>
                </a:lnTo>
                <a:lnTo>
                  <a:pt x="66067" y="118067"/>
                </a:lnTo>
                <a:lnTo>
                  <a:pt x="65877" y="118308"/>
                </a:lnTo>
                <a:lnTo>
                  <a:pt x="65671" y="118523"/>
                </a:lnTo>
                <a:lnTo>
                  <a:pt x="65466" y="118711"/>
                </a:lnTo>
                <a:lnTo>
                  <a:pt x="65228" y="118926"/>
                </a:lnTo>
                <a:lnTo>
                  <a:pt x="64959" y="119114"/>
                </a:lnTo>
                <a:lnTo>
                  <a:pt x="64659" y="119275"/>
                </a:lnTo>
                <a:lnTo>
                  <a:pt x="64358" y="119409"/>
                </a:lnTo>
                <a:lnTo>
                  <a:pt x="64042" y="119516"/>
                </a:lnTo>
                <a:lnTo>
                  <a:pt x="63678" y="119651"/>
                </a:lnTo>
                <a:lnTo>
                  <a:pt x="63314" y="119758"/>
                </a:lnTo>
                <a:lnTo>
                  <a:pt x="62887" y="119812"/>
                </a:lnTo>
                <a:lnTo>
                  <a:pt x="62475" y="119892"/>
                </a:lnTo>
                <a:lnTo>
                  <a:pt x="62475" y="119892"/>
                </a:lnTo>
                <a:lnTo>
                  <a:pt x="62444" y="119892"/>
                </a:lnTo>
                <a:lnTo>
                  <a:pt x="62333" y="119919"/>
                </a:lnTo>
                <a:lnTo>
                  <a:pt x="62159" y="119919"/>
                </a:lnTo>
                <a:lnTo>
                  <a:pt x="61969" y="119946"/>
                </a:lnTo>
                <a:lnTo>
                  <a:pt x="61748" y="119946"/>
                </a:lnTo>
                <a:close/>
                <a:moveTo>
                  <a:pt x="4271" y="76644"/>
                </a:moveTo>
                <a:lnTo>
                  <a:pt x="3717" y="75892"/>
                </a:lnTo>
                <a:lnTo>
                  <a:pt x="3322" y="75355"/>
                </a:lnTo>
                <a:lnTo>
                  <a:pt x="3069" y="75006"/>
                </a:lnTo>
                <a:lnTo>
                  <a:pt x="2895" y="74765"/>
                </a:lnTo>
                <a:lnTo>
                  <a:pt x="2531" y="74228"/>
                </a:lnTo>
                <a:lnTo>
                  <a:pt x="2183" y="73610"/>
                </a:lnTo>
                <a:lnTo>
                  <a:pt x="1835" y="72966"/>
                </a:lnTo>
                <a:lnTo>
                  <a:pt x="1518" y="72241"/>
                </a:lnTo>
                <a:lnTo>
                  <a:pt x="1218" y="71516"/>
                </a:lnTo>
                <a:lnTo>
                  <a:pt x="965" y="70738"/>
                </a:lnTo>
                <a:lnTo>
                  <a:pt x="711" y="69959"/>
                </a:lnTo>
                <a:lnTo>
                  <a:pt x="506" y="69154"/>
                </a:lnTo>
                <a:lnTo>
                  <a:pt x="411" y="68778"/>
                </a:lnTo>
                <a:lnTo>
                  <a:pt x="332" y="68375"/>
                </a:lnTo>
                <a:lnTo>
                  <a:pt x="284" y="68026"/>
                </a:lnTo>
                <a:lnTo>
                  <a:pt x="221" y="67704"/>
                </a:lnTo>
                <a:lnTo>
                  <a:pt x="221" y="67704"/>
                </a:lnTo>
                <a:lnTo>
                  <a:pt x="174" y="67248"/>
                </a:lnTo>
                <a:lnTo>
                  <a:pt x="110" y="66845"/>
                </a:lnTo>
                <a:lnTo>
                  <a:pt x="79" y="66442"/>
                </a:lnTo>
                <a:lnTo>
                  <a:pt x="63" y="66067"/>
                </a:lnTo>
                <a:lnTo>
                  <a:pt x="79" y="66067"/>
                </a:lnTo>
                <a:lnTo>
                  <a:pt x="63" y="65932"/>
                </a:lnTo>
                <a:lnTo>
                  <a:pt x="63" y="65718"/>
                </a:lnTo>
                <a:lnTo>
                  <a:pt x="63" y="65718"/>
                </a:lnTo>
                <a:lnTo>
                  <a:pt x="63" y="65503"/>
                </a:lnTo>
                <a:lnTo>
                  <a:pt x="31" y="64590"/>
                </a:lnTo>
                <a:lnTo>
                  <a:pt x="15" y="63570"/>
                </a:lnTo>
                <a:lnTo>
                  <a:pt x="15" y="62496"/>
                </a:lnTo>
                <a:lnTo>
                  <a:pt x="0" y="61395"/>
                </a:lnTo>
                <a:lnTo>
                  <a:pt x="0" y="60295"/>
                </a:lnTo>
                <a:lnTo>
                  <a:pt x="0" y="59167"/>
                </a:lnTo>
                <a:lnTo>
                  <a:pt x="0" y="58093"/>
                </a:lnTo>
                <a:lnTo>
                  <a:pt x="15" y="57073"/>
                </a:lnTo>
                <a:lnTo>
                  <a:pt x="15" y="56590"/>
                </a:lnTo>
                <a:lnTo>
                  <a:pt x="31" y="56161"/>
                </a:lnTo>
                <a:lnTo>
                  <a:pt x="31" y="55812"/>
                </a:lnTo>
                <a:lnTo>
                  <a:pt x="31" y="55516"/>
                </a:lnTo>
                <a:lnTo>
                  <a:pt x="63" y="55194"/>
                </a:lnTo>
                <a:lnTo>
                  <a:pt x="79" y="54872"/>
                </a:lnTo>
                <a:lnTo>
                  <a:pt x="79" y="54577"/>
                </a:lnTo>
                <a:lnTo>
                  <a:pt x="94" y="54281"/>
                </a:lnTo>
                <a:lnTo>
                  <a:pt x="94" y="54255"/>
                </a:lnTo>
                <a:lnTo>
                  <a:pt x="94" y="54228"/>
                </a:lnTo>
                <a:lnTo>
                  <a:pt x="110" y="54067"/>
                </a:lnTo>
                <a:lnTo>
                  <a:pt x="110" y="54067"/>
                </a:lnTo>
                <a:lnTo>
                  <a:pt x="110" y="53852"/>
                </a:lnTo>
                <a:lnTo>
                  <a:pt x="189" y="52912"/>
                </a:lnTo>
                <a:lnTo>
                  <a:pt x="300" y="52000"/>
                </a:lnTo>
                <a:lnTo>
                  <a:pt x="427" y="51167"/>
                </a:lnTo>
                <a:lnTo>
                  <a:pt x="585" y="50389"/>
                </a:lnTo>
                <a:lnTo>
                  <a:pt x="759" y="49691"/>
                </a:lnTo>
                <a:lnTo>
                  <a:pt x="933" y="48993"/>
                </a:lnTo>
                <a:lnTo>
                  <a:pt x="1123" y="48348"/>
                </a:lnTo>
                <a:lnTo>
                  <a:pt x="1328" y="47785"/>
                </a:lnTo>
                <a:lnTo>
                  <a:pt x="1566" y="47221"/>
                </a:lnTo>
                <a:lnTo>
                  <a:pt x="1787" y="46711"/>
                </a:lnTo>
                <a:lnTo>
                  <a:pt x="2009" y="46255"/>
                </a:lnTo>
                <a:lnTo>
                  <a:pt x="2214" y="45879"/>
                </a:lnTo>
                <a:lnTo>
                  <a:pt x="2626" y="45208"/>
                </a:lnTo>
                <a:lnTo>
                  <a:pt x="3021" y="44644"/>
                </a:lnTo>
                <a:lnTo>
                  <a:pt x="3021" y="44644"/>
                </a:lnTo>
                <a:lnTo>
                  <a:pt x="3021" y="44644"/>
                </a:lnTo>
                <a:lnTo>
                  <a:pt x="4129" y="43167"/>
                </a:lnTo>
                <a:lnTo>
                  <a:pt x="4208" y="43033"/>
                </a:lnTo>
                <a:lnTo>
                  <a:pt x="4319" y="42872"/>
                </a:lnTo>
                <a:lnTo>
                  <a:pt x="4413" y="42738"/>
                </a:lnTo>
                <a:lnTo>
                  <a:pt x="4588" y="42523"/>
                </a:lnTo>
                <a:lnTo>
                  <a:pt x="4920" y="42067"/>
                </a:lnTo>
                <a:lnTo>
                  <a:pt x="5616" y="41181"/>
                </a:lnTo>
                <a:lnTo>
                  <a:pt x="5932" y="40751"/>
                </a:lnTo>
                <a:lnTo>
                  <a:pt x="6296" y="40322"/>
                </a:lnTo>
                <a:lnTo>
                  <a:pt x="6502" y="40134"/>
                </a:lnTo>
                <a:lnTo>
                  <a:pt x="6707" y="39946"/>
                </a:lnTo>
                <a:lnTo>
                  <a:pt x="6929" y="39758"/>
                </a:lnTo>
                <a:lnTo>
                  <a:pt x="7166" y="39597"/>
                </a:lnTo>
                <a:lnTo>
                  <a:pt x="7404" y="39463"/>
                </a:lnTo>
                <a:lnTo>
                  <a:pt x="7673" y="39355"/>
                </a:lnTo>
                <a:lnTo>
                  <a:pt x="7926" y="39275"/>
                </a:lnTo>
                <a:lnTo>
                  <a:pt x="8195" y="39221"/>
                </a:lnTo>
                <a:lnTo>
                  <a:pt x="8495" y="39194"/>
                </a:lnTo>
                <a:lnTo>
                  <a:pt x="8780" y="39221"/>
                </a:lnTo>
                <a:lnTo>
                  <a:pt x="9096" y="39328"/>
                </a:lnTo>
                <a:lnTo>
                  <a:pt x="9413" y="39436"/>
                </a:lnTo>
                <a:lnTo>
                  <a:pt x="9713" y="39597"/>
                </a:lnTo>
                <a:lnTo>
                  <a:pt x="9998" y="39785"/>
                </a:lnTo>
                <a:lnTo>
                  <a:pt x="10283" y="40026"/>
                </a:lnTo>
                <a:lnTo>
                  <a:pt x="10568" y="40322"/>
                </a:lnTo>
                <a:lnTo>
                  <a:pt x="10805" y="40644"/>
                </a:lnTo>
                <a:lnTo>
                  <a:pt x="11042" y="41020"/>
                </a:lnTo>
                <a:lnTo>
                  <a:pt x="11280" y="41422"/>
                </a:lnTo>
                <a:lnTo>
                  <a:pt x="11485" y="41906"/>
                </a:lnTo>
                <a:lnTo>
                  <a:pt x="11691" y="42469"/>
                </a:lnTo>
                <a:lnTo>
                  <a:pt x="11849" y="43033"/>
                </a:lnTo>
                <a:lnTo>
                  <a:pt x="12007" y="43704"/>
                </a:lnTo>
                <a:lnTo>
                  <a:pt x="12134" y="44429"/>
                </a:lnTo>
                <a:lnTo>
                  <a:pt x="12229" y="45208"/>
                </a:lnTo>
                <a:lnTo>
                  <a:pt x="12308" y="46040"/>
                </a:lnTo>
                <a:lnTo>
                  <a:pt x="12371" y="46979"/>
                </a:lnTo>
                <a:lnTo>
                  <a:pt x="12387" y="47973"/>
                </a:lnTo>
                <a:lnTo>
                  <a:pt x="12387" y="48429"/>
                </a:lnTo>
                <a:lnTo>
                  <a:pt x="12403" y="48993"/>
                </a:lnTo>
                <a:lnTo>
                  <a:pt x="12403" y="49691"/>
                </a:lnTo>
                <a:lnTo>
                  <a:pt x="12403" y="50416"/>
                </a:lnTo>
                <a:lnTo>
                  <a:pt x="12403" y="51221"/>
                </a:lnTo>
                <a:lnTo>
                  <a:pt x="12403" y="52134"/>
                </a:lnTo>
                <a:lnTo>
                  <a:pt x="12403" y="53073"/>
                </a:lnTo>
                <a:lnTo>
                  <a:pt x="12403" y="54067"/>
                </a:lnTo>
                <a:lnTo>
                  <a:pt x="12403" y="56161"/>
                </a:lnTo>
                <a:lnTo>
                  <a:pt x="12403" y="57557"/>
                </a:lnTo>
                <a:lnTo>
                  <a:pt x="12403" y="59006"/>
                </a:lnTo>
                <a:lnTo>
                  <a:pt x="12403" y="60456"/>
                </a:lnTo>
                <a:lnTo>
                  <a:pt x="12403" y="61906"/>
                </a:lnTo>
                <a:lnTo>
                  <a:pt x="12403" y="63382"/>
                </a:lnTo>
                <a:lnTo>
                  <a:pt x="12403" y="64832"/>
                </a:lnTo>
                <a:lnTo>
                  <a:pt x="12403" y="66255"/>
                </a:lnTo>
                <a:lnTo>
                  <a:pt x="12403" y="67651"/>
                </a:lnTo>
                <a:lnTo>
                  <a:pt x="12387" y="71060"/>
                </a:lnTo>
                <a:lnTo>
                  <a:pt x="12387" y="71892"/>
                </a:lnTo>
                <a:lnTo>
                  <a:pt x="12324" y="72697"/>
                </a:lnTo>
                <a:lnTo>
                  <a:pt x="12245" y="73449"/>
                </a:lnTo>
                <a:lnTo>
                  <a:pt x="12150" y="74147"/>
                </a:lnTo>
                <a:lnTo>
                  <a:pt x="12023" y="74845"/>
                </a:lnTo>
                <a:lnTo>
                  <a:pt x="11881" y="75436"/>
                </a:lnTo>
                <a:lnTo>
                  <a:pt x="11707" y="76026"/>
                </a:lnTo>
                <a:lnTo>
                  <a:pt x="11517" y="76563"/>
                </a:lnTo>
                <a:lnTo>
                  <a:pt x="11422" y="76832"/>
                </a:lnTo>
                <a:lnTo>
                  <a:pt x="11311" y="77127"/>
                </a:lnTo>
                <a:lnTo>
                  <a:pt x="11137" y="77422"/>
                </a:lnTo>
                <a:lnTo>
                  <a:pt x="10995" y="77744"/>
                </a:lnTo>
                <a:lnTo>
                  <a:pt x="10821" y="78013"/>
                </a:lnTo>
                <a:lnTo>
                  <a:pt x="10647" y="78281"/>
                </a:lnTo>
                <a:lnTo>
                  <a:pt x="10473" y="78523"/>
                </a:lnTo>
                <a:lnTo>
                  <a:pt x="10283" y="78738"/>
                </a:lnTo>
                <a:lnTo>
                  <a:pt x="10093" y="78926"/>
                </a:lnTo>
                <a:lnTo>
                  <a:pt x="9903" y="79114"/>
                </a:lnTo>
                <a:lnTo>
                  <a:pt x="9682" y="79328"/>
                </a:lnTo>
                <a:lnTo>
                  <a:pt x="9444" y="79489"/>
                </a:lnTo>
                <a:lnTo>
                  <a:pt x="9207" y="79651"/>
                </a:lnTo>
                <a:lnTo>
                  <a:pt x="8986" y="79731"/>
                </a:lnTo>
                <a:lnTo>
                  <a:pt x="8733" y="79838"/>
                </a:lnTo>
                <a:lnTo>
                  <a:pt x="8511" y="79892"/>
                </a:lnTo>
                <a:lnTo>
                  <a:pt x="8274" y="79919"/>
                </a:lnTo>
                <a:lnTo>
                  <a:pt x="8036" y="79919"/>
                </a:lnTo>
                <a:lnTo>
                  <a:pt x="7767" y="79919"/>
                </a:lnTo>
                <a:lnTo>
                  <a:pt x="7467" y="79865"/>
                </a:lnTo>
                <a:lnTo>
                  <a:pt x="7182" y="79758"/>
                </a:lnTo>
                <a:lnTo>
                  <a:pt x="6913" y="79651"/>
                </a:lnTo>
                <a:lnTo>
                  <a:pt x="6628" y="79489"/>
                </a:lnTo>
                <a:lnTo>
                  <a:pt x="6375" y="79275"/>
                </a:lnTo>
                <a:lnTo>
                  <a:pt x="6122" y="79033"/>
                </a:lnTo>
                <a:lnTo>
                  <a:pt x="5885" y="78765"/>
                </a:lnTo>
                <a:lnTo>
                  <a:pt x="5822" y="78711"/>
                </a:lnTo>
                <a:lnTo>
                  <a:pt x="5822" y="78711"/>
                </a:lnTo>
                <a:lnTo>
                  <a:pt x="5711" y="78577"/>
                </a:lnTo>
                <a:lnTo>
                  <a:pt x="5473" y="78255"/>
                </a:lnTo>
                <a:lnTo>
                  <a:pt x="5141" y="77825"/>
                </a:lnTo>
                <a:lnTo>
                  <a:pt x="4762" y="77288"/>
                </a:lnTo>
                <a:lnTo>
                  <a:pt x="4271" y="76644"/>
                </a:lnTo>
                <a:close/>
                <a:moveTo>
                  <a:pt x="117104" y="74765"/>
                </a:moveTo>
                <a:lnTo>
                  <a:pt x="116930" y="75006"/>
                </a:lnTo>
                <a:lnTo>
                  <a:pt x="116677" y="75382"/>
                </a:lnTo>
                <a:lnTo>
                  <a:pt x="116282" y="75892"/>
                </a:lnTo>
                <a:lnTo>
                  <a:pt x="115728" y="76644"/>
                </a:lnTo>
                <a:lnTo>
                  <a:pt x="115237" y="77288"/>
                </a:lnTo>
                <a:lnTo>
                  <a:pt x="114858" y="77825"/>
                </a:lnTo>
                <a:lnTo>
                  <a:pt x="114526" y="78255"/>
                </a:lnTo>
                <a:lnTo>
                  <a:pt x="114288" y="78577"/>
                </a:lnTo>
                <a:lnTo>
                  <a:pt x="114209" y="78684"/>
                </a:lnTo>
                <a:lnTo>
                  <a:pt x="114130" y="78765"/>
                </a:lnTo>
                <a:lnTo>
                  <a:pt x="113893" y="79033"/>
                </a:lnTo>
                <a:lnTo>
                  <a:pt x="113624" y="79275"/>
                </a:lnTo>
                <a:lnTo>
                  <a:pt x="113371" y="79489"/>
                </a:lnTo>
                <a:lnTo>
                  <a:pt x="113102" y="79651"/>
                </a:lnTo>
                <a:lnTo>
                  <a:pt x="112817" y="79758"/>
                </a:lnTo>
                <a:lnTo>
                  <a:pt x="112532" y="79865"/>
                </a:lnTo>
                <a:lnTo>
                  <a:pt x="112263" y="79919"/>
                </a:lnTo>
                <a:lnTo>
                  <a:pt x="111963" y="79919"/>
                </a:lnTo>
                <a:lnTo>
                  <a:pt x="111725" y="79919"/>
                </a:lnTo>
                <a:lnTo>
                  <a:pt x="111504" y="79892"/>
                </a:lnTo>
                <a:lnTo>
                  <a:pt x="111266" y="79838"/>
                </a:lnTo>
                <a:lnTo>
                  <a:pt x="111029" y="79731"/>
                </a:lnTo>
                <a:lnTo>
                  <a:pt x="110808" y="79651"/>
                </a:lnTo>
                <a:lnTo>
                  <a:pt x="110570" y="79489"/>
                </a:lnTo>
                <a:lnTo>
                  <a:pt x="110333" y="79328"/>
                </a:lnTo>
                <a:lnTo>
                  <a:pt x="110112" y="79114"/>
                </a:lnTo>
                <a:lnTo>
                  <a:pt x="110096" y="79114"/>
                </a:lnTo>
                <a:lnTo>
                  <a:pt x="110096" y="79114"/>
                </a:lnTo>
                <a:lnTo>
                  <a:pt x="109906" y="78926"/>
                </a:lnTo>
                <a:lnTo>
                  <a:pt x="109716" y="78738"/>
                </a:lnTo>
                <a:lnTo>
                  <a:pt x="109526" y="78523"/>
                </a:lnTo>
                <a:lnTo>
                  <a:pt x="109368" y="78281"/>
                </a:lnTo>
                <a:lnTo>
                  <a:pt x="109194" y="78013"/>
                </a:lnTo>
                <a:lnTo>
                  <a:pt x="109020" y="77744"/>
                </a:lnTo>
                <a:lnTo>
                  <a:pt x="108862" y="77422"/>
                </a:lnTo>
                <a:lnTo>
                  <a:pt x="108704" y="77100"/>
                </a:lnTo>
                <a:lnTo>
                  <a:pt x="108704" y="77100"/>
                </a:lnTo>
                <a:lnTo>
                  <a:pt x="108577" y="76832"/>
                </a:lnTo>
                <a:lnTo>
                  <a:pt x="108466" y="76536"/>
                </a:lnTo>
                <a:lnTo>
                  <a:pt x="108371" y="76241"/>
                </a:lnTo>
                <a:lnTo>
                  <a:pt x="108261" y="75919"/>
                </a:lnTo>
                <a:lnTo>
                  <a:pt x="108166" y="75597"/>
                </a:lnTo>
                <a:lnTo>
                  <a:pt x="108087" y="75275"/>
                </a:lnTo>
                <a:lnTo>
                  <a:pt x="107992" y="74926"/>
                </a:lnTo>
                <a:lnTo>
                  <a:pt x="107912" y="74550"/>
                </a:lnTo>
                <a:lnTo>
                  <a:pt x="107849" y="74147"/>
                </a:lnTo>
                <a:lnTo>
                  <a:pt x="107786" y="73771"/>
                </a:lnTo>
                <a:lnTo>
                  <a:pt x="107723" y="73342"/>
                </a:lnTo>
                <a:lnTo>
                  <a:pt x="107691" y="72939"/>
                </a:lnTo>
                <a:lnTo>
                  <a:pt x="107659" y="72483"/>
                </a:lnTo>
                <a:lnTo>
                  <a:pt x="107628" y="72026"/>
                </a:lnTo>
                <a:lnTo>
                  <a:pt x="107612" y="71543"/>
                </a:lnTo>
                <a:lnTo>
                  <a:pt x="107612" y="71060"/>
                </a:lnTo>
                <a:lnTo>
                  <a:pt x="107596" y="67651"/>
                </a:lnTo>
                <a:lnTo>
                  <a:pt x="107596" y="66255"/>
                </a:lnTo>
                <a:lnTo>
                  <a:pt x="107596" y="64832"/>
                </a:lnTo>
                <a:lnTo>
                  <a:pt x="107596" y="63382"/>
                </a:lnTo>
                <a:lnTo>
                  <a:pt x="107596" y="61906"/>
                </a:lnTo>
                <a:lnTo>
                  <a:pt x="107596" y="60456"/>
                </a:lnTo>
                <a:lnTo>
                  <a:pt x="107596" y="59006"/>
                </a:lnTo>
                <a:lnTo>
                  <a:pt x="107596" y="57583"/>
                </a:lnTo>
                <a:lnTo>
                  <a:pt x="107596" y="56161"/>
                </a:lnTo>
                <a:lnTo>
                  <a:pt x="107596" y="53852"/>
                </a:lnTo>
                <a:lnTo>
                  <a:pt x="107596" y="52885"/>
                </a:lnTo>
                <a:lnTo>
                  <a:pt x="107596" y="51973"/>
                </a:lnTo>
                <a:lnTo>
                  <a:pt x="107596" y="51140"/>
                </a:lnTo>
                <a:lnTo>
                  <a:pt x="107596" y="50335"/>
                </a:lnTo>
                <a:lnTo>
                  <a:pt x="107596" y="49610"/>
                </a:lnTo>
                <a:lnTo>
                  <a:pt x="107612" y="48966"/>
                </a:lnTo>
                <a:lnTo>
                  <a:pt x="107612" y="48429"/>
                </a:lnTo>
                <a:lnTo>
                  <a:pt x="107612" y="47973"/>
                </a:lnTo>
                <a:lnTo>
                  <a:pt x="107628" y="46979"/>
                </a:lnTo>
                <a:lnTo>
                  <a:pt x="107691" y="46040"/>
                </a:lnTo>
                <a:lnTo>
                  <a:pt x="107770" y="45208"/>
                </a:lnTo>
                <a:lnTo>
                  <a:pt x="107881" y="44429"/>
                </a:lnTo>
                <a:lnTo>
                  <a:pt x="107992" y="43704"/>
                </a:lnTo>
                <a:lnTo>
                  <a:pt x="108150" y="43033"/>
                </a:lnTo>
                <a:lnTo>
                  <a:pt x="108308" y="42469"/>
                </a:lnTo>
                <a:lnTo>
                  <a:pt x="108514" y="41906"/>
                </a:lnTo>
                <a:lnTo>
                  <a:pt x="108719" y="41449"/>
                </a:lnTo>
                <a:lnTo>
                  <a:pt x="108957" y="41020"/>
                </a:lnTo>
                <a:lnTo>
                  <a:pt x="109194" y="40644"/>
                </a:lnTo>
                <a:lnTo>
                  <a:pt x="109431" y="40322"/>
                </a:lnTo>
                <a:lnTo>
                  <a:pt x="109716" y="40026"/>
                </a:lnTo>
                <a:lnTo>
                  <a:pt x="110001" y="39812"/>
                </a:lnTo>
                <a:lnTo>
                  <a:pt x="110286" y="39597"/>
                </a:lnTo>
                <a:lnTo>
                  <a:pt x="110586" y="39436"/>
                </a:lnTo>
                <a:lnTo>
                  <a:pt x="110903" y="39328"/>
                </a:lnTo>
                <a:lnTo>
                  <a:pt x="111219" y="39221"/>
                </a:lnTo>
                <a:lnTo>
                  <a:pt x="111504" y="39194"/>
                </a:lnTo>
                <a:lnTo>
                  <a:pt x="111804" y="39221"/>
                </a:lnTo>
                <a:lnTo>
                  <a:pt x="112073" y="39275"/>
                </a:lnTo>
                <a:lnTo>
                  <a:pt x="112326" y="39355"/>
                </a:lnTo>
                <a:lnTo>
                  <a:pt x="112595" y="39463"/>
                </a:lnTo>
                <a:lnTo>
                  <a:pt x="112833" y="39597"/>
                </a:lnTo>
                <a:lnTo>
                  <a:pt x="113070" y="39758"/>
                </a:lnTo>
                <a:lnTo>
                  <a:pt x="113292" y="39946"/>
                </a:lnTo>
                <a:lnTo>
                  <a:pt x="113497" y="40134"/>
                </a:lnTo>
                <a:lnTo>
                  <a:pt x="113703" y="40322"/>
                </a:lnTo>
                <a:lnTo>
                  <a:pt x="114067" y="40751"/>
                </a:lnTo>
                <a:lnTo>
                  <a:pt x="114399" y="41181"/>
                </a:lnTo>
                <a:lnTo>
                  <a:pt x="115680" y="42872"/>
                </a:lnTo>
                <a:lnTo>
                  <a:pt x="115791" y="43033"/>
                </a:lnTo>
                <a:lnTo>
                  <a:pt x="116978" y="44644"/>
                </a:lnTo>
                <a:lnTo>
                  <a:pt x="116978" y="44644"/>
                </a:lnTo>
                <a:lnTo>
                  <a:pt x="116994" y="44644"/>
                </a:lnTo>
                <a:lnTo>
                  <a:pt x="117373" y="45208"/>
                </a:lnTo>
                <a:lnTo>
                  <a:pt x="117785" y="45879"/>
                </a:lnTo>
                <a:lnTo>
                  <a:pt x="117990" y="46255"/>
                </a:lnTo>
                <a:lnTo>
                  <a:pt x="118212" y="46711"/>
                </a:lnTo>
                <a:lnTo>
                  <a:pt x="118433" y="47221"/>
                </a:lnTo>
                <a:lnTo>
                  <a:pt x="118671" y="47785"/>
                </a:lnTo>
                <a:lnTo>
                  <a:pt x="118876" y="48348"/>
                </a:lnTo>
                <a:lnTo>
                  <a:pt x="119082" y="48993"/>
                </a:lnTo>
                <a:lnTo>
                  <a:pt x="119240" y="49691"/>
                </a:lnTo>
                <a:lnTo>
                  <a:pt x="119414" y="50389"/>
                </a:lnTo>
                <a:lnTo>
                  <a:pt x="119572" y="51167"/>
                </a:lnTo>
                <a:lnTo>
                  <a:pt x="119699" y="52000"/>
                </a:lnTo>
                <a:lnTo>
                  <a:pt x="119810" y="52912"/>
                </a:lnTo>
                <a:lnTo>
                  <a:pt x="119889" y="53852"/>
                </a:lnTo>
                <a:lnTo>
                  <a:pt x="119905" y="54120"/>
                </a:lnTo>
                <a:lnTo>
                  <a:pt x="119905" y="54174"/>
                </a:lnTo>
                <a:lnTo>
                  <a:pt x="119905" y="54201"/>
                </a:lnTo>
                <a:lnTo>
                  <a:pt x="119920" y="54523"/>
                </a:lnTo>
                <a:lnTo>
                  <a:pt x="119936" y="54845"/>
                </a:lnTo>
                <a:lnTo>
                  <a:pt x="119936" y="55167"/>
                </a:lnTo>
                <a:lnTo>
                  <a:pt x="119968" y="55516"/>
                </a:lnTo>
                <a:lnTo>
                  <a:pt x="119968" y="55812"/>
                </a:lnTo>
                <a:lnTo>
                  <a:pt x="119984" y="56161"/>
                </a:lnTo>
                <a:lnTo>
                  <a:pt x="119984" y="56590"/>
                </a:lnTo>
                <a:lnTo>
                  <a:pt x="119984" y="57073"/>
                </a:lnTo>
                <a:lnTo>
                  <a:pt x="120000" y="58093"/>
                </a:lnTo>
                <a:lnTo>
                  <a:pt x="120000" y="59167"/>
                </a:lnTo>
                <a:lnTo>
                  <a:pt x="120000" y="60295"/>
                </a:lnTo>
                <a:lnTo>
                  <a:pt x="120000" y="61395"/>
                </a:lnTo>
                <a:lnTo>
                  <a:pt x="119984" y="62496"/>
                </a:lnTo>
                <a:lnTo>
                  <a:pt x="119984" y="63570"/>
                </a:lnTo>
                <a:lnTo>
                  <a:pt x="119968" y="64590"/>
                </a:lnTo>
                <a:lnTo>
                  <a:pt x="119936" y="65503"/>
                </a:lnTo>
                <a:lnTo>
                  <a:pt x="119936" y="65718"/>
                </a:lnTo>
                <a:lnTo>
                  <a:pt x="119936" y="65718"/>
                </a:lnTo>
                <a:lnTo>
                  <a:pt x="119936" y="65932"/>
                </a:lnTo>
                <a:lnTo>
                  <a:pt x="119936" y="66067"/>
                </a:lnTo>
                <a:lnTo>
                  <a:pt x="119936" y="66067"/>
                </a:lnTo>
                <a:lnTo>
                  <a:pt x="119920" y="66442"/>
                </a:lnTo>
                <a:lnTo>
                  <a:pt x="119889" y="66845"/>
                </a:lnTo>
                <a:lnTo>
                  <a:pt x="119825" y="67248"/>
                </a:lnTo>
                <a:lnTo>
                  <a:pt x="119778" y="67704"/>
                </a:lnTo>
                <a:lnTo>
                  <a:pt x="119778" y="67704"/>
                </a:lnTo>
                <a:lnTo>
                  <a:pt x="119715" y="68026"/>
                </a:lnTo>
                <a:lnTo>
                  <a:pt x="119667" y="68375"/>
                </a:lnTo>
                <a:lnTo>
                  <a:pt x="119588" y="68778"/>
                </a:lnTo>
                <a:lnTo>
                  <a:pt x="119493" y="69154"/>
                </a:lnTo>
                <a:lnTo>
                  <a:pt x="119288" y="69959"/>
                </a:lnTo>
                <a:lnTo>
                  <a:pt x="119034" y="70738"/>
                </a:lnTo>
                <a:lnTo>
                  <a:pt x="118781" y="71516"/>
                </a:lnTo>
                <a:lnTo>
                  <a:pt x="118481" y="72241"/>
                </a:lnTo>
                <a:lnTo>
                  <a:pt x="118164" y="72966"/>
                </a:lnTo>
                <a:lnTo>
                  <a:pt x="117816" y="73610"/>
                </a:lnTo>
                <a:lnTo>
                  <a:pt x="117468" y="74228"/>
                </a:lnTo>
                <a:lnTo>
                  <a:pt x="117104" y="74765"/>
                </a:lnTo>
                <a:close/>
                <a:moveTo>
                  <a:pt x="119905" y="54120"/>
                </a:moveTo>
                <a:lnTo>
                  <a:pt x="119905" y="54120"/>
                </a:lnTo>
                <a:lnTo>
                  <a:pt x="119905" y="54120"/>
                </a:lnTo>
                <a:close/>
              </a:path>
            </a:pathLst>
          </a:custGeom>
          <a:solidFill>
            <a:schemeClr val="accent4"/>
          </a:solidFill>
          <a:ln>
            <a:noFill/>
          </a:ln>
        </p:spPr>
        <p:txBody>
          <a:bodyPr lIns="45706" tIns="22846" rIns="45706" bIns="22846" anchor="t"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3" name="Shape 2393"/>
          <p:cNvSpPr/>
          <p:nvPr/>
        </p:nvSpPr>
        <p:spPr>
          <a:xfrm>
            <a:off x="6552248" y="1833086"/>
            <a:ext cx="739616" cy="707708"/>
          </a:xfrm>
          <a:custGeom>
            <a:avLst/>
            <a:gdLst/>
            <a:ahLst/>
            <a:cxnLst/>
            <a:rect l="0" t="0" r="0" b="0"/>
            <a:pathLst>
              <a:path w="120000" h="120000" extrusionOk="0">
                <a:moveTo>
                  <a:pt x="120000" y="7337"/>
                </a:moveTo>
                <a:lnTo>
                  <a:pt x="120000" y="112327"/>
                </a:lnTo>
                <a:lnTo>
                  <a:pt x="120000" y="112849"/>
                </a:lnTo>
                <a:lnTo>
                  <a:pt x="120000" y="113407"/>
                </a:lnTo>
                <a:lnTo>
                  <a:pt x="119856" y="114152"/>
                </a:lnTo>
                <a:lnTo>
                  <a:pt x="119618" y="114860"/>
                </a:lnTo>
                <a:lnTo>
                  <a:pt x="119284" y="115530"/>
                </a:lnTo>
                <a:lnTo>
                  <a:pt x="118951" y="116163"/>
                </a:lnTo>
                <a:lnTo>
                  <a:pt x="118426" y="116797"/>
                </a:lnTo>
                <a:lnTo>
                  <a:pt x="117902" y="117392"/>
                </a:lnTo>
                <a:lnTo>
                  <a:pt x="117282" y="117877"/>
                </a:lnTo>
                <a:lnTo>
                  <a:pt x="116615" y="118361"/>
                </a:lnTo>
                <a:lnTo>
                  <a:pt x="115947" y="118770"/>
                </a:lnTo>
                <a:lnTo>
                  <a:pt x="115137" y="119106"/>
                </a:lnTo>
                <a:lnTo>
                  <a:pt x="114374" y="119441"/>
                </a:lnTo>
                <a:lnTo>
                  <a:pt x="113516" y="119702"/>
                </a:lnTo>
                <a:lnTo>
                  <a:pt x="112610" y="119888"/>
                </a:lnTo>
                <a:lnTo>
                  <a:pt x="111704" y="119962"/>
                </a:lnTo>
                <a:lnTo>
                  <a:pt x="110798" y="120000"/>
                </a:lnTo>
                <a:lnTo>
                  <a:pt x="109845" y="119962"/>
                </a:lnTo>
                <a:lnTo>
                  <a:pt x="108557" y="119888"/>
                </a:lnTo>
                <a:lnTo>
                  <a:pt x="107318" y="119776"/>
                </a:lnTo>
                <a:lnTo>
                  <a:pt x="106078" y="119664"/>
                </a:lnTo>
                <a:lnTo>
                  <a:pt x="104839" y="119553"/>
                </a:lnTo>
                <a:lnTo>
                  <a:pt x="103647" y="119441"/>
                </a:lnTo>
                <a:lnTo>
                  <a:pt x="102455" y="119329"/>
                </a:lnTo>
                <a:lnTo>
                  <a:pt x="101263" y="119217"/>
                </a:lnTo>
                <a:lnTo>
                  <a:pt x="100071" y="119068"/>
                </a:lnTo>
                <a:lnTo>
                  <a:pt x="98784" y="118957"/>
                </a:lnTo>
                <a:lnTo>
                  <a:pt x="97544" y="118808"/>
                </a:lnTo>
                <a:lnTo>
                  <a:pt x="96305" y="118621"/>
                </a:lnTo>
                <a:lnTo>
                  <a:pt x="95113" y="118510"/>
                </a:lnTo>
                <a:lnTo>
                  <a:pt x="93969" y="118361"/>
                </a:lnTo>
                <a:lnTo>
                  <a:pt x="92824" y="118212"/>
                </a:lnTo>
                <a:lnTo>
                  <a:pt x="91775" y="118100"/>
                </a:lnTo>
                <a:lnTo>
                  <a:pt x="90727" y="117914"/>
                </a:lnTo>
                <a:lnTo>
                  <a:pt x="90727" y="117914"/>
                </a:lnTo>
                <a:lnTo>
                  <a:pt x="89964" y="117765"/>
                </a:lnTo>
                <a:lnTo>
                  <a:pt x="89153" y="117541"/>
                </a:lnTo>
                <a:lnTo>
                  <a:pt x="88438" y="117318"/>
                </a:lnTo>
                <a:lnTo>
                  <a:pt x="87675" y="117020"/>
                </a:lnTo>
                <a:lnTo>
                  <a:pt x="87008" y="116722"/>
                </a:lnTo>
                <a:lnTo>
                  <a:pt x="86388" y="116312"/>
                </a:lnTo>
                <a:lnTo>
                  <a:pt x="85768" y="115903"/>
                </a:lnTo>
                <a:lnTo>
                  <a:pt x="85244" y="115418"/>
                </a:lnTo>
                <a:lnTo>
                  <a:pt x="84719" y="114897"/>
                </a:lnTo>
                <a:lnTo>
                  <a:pt x="84338" y="114376"/>
                </a:lnTo>
                <a:lnTo>
                  <a:pt x="83957" y="113854"/>
                </a:lnTo>
                <a:lnTo>
                  <a:pt x="83623" y="113258"/>
                </a:lnTo>
                <a:lnTo>
                  <a:pt x="83384" y="112625"/>
                </a:lnTo>
                <a:lnTo>
                  <a:pt x="83194" y="111992"/>
                </a:lnTo>
                <a:lnTo>
                  <a:pt x="83098" y="111322"/>
                </a:lnTo>
                <a:lnTo>
                  <a:pt x="83051" y="110651"/>
                </a:lnTo>
                <a:lnTo>
                  <a:pt x="83051" y="9795"/>
                </a:lnTo>
                <a:lnTo>
                  <a:pt x="83003" y="9124"/>
                </a:lnTo>
                <a:lnTo>
                  <a:pt x="83051" y="8454"/>
                </a:lnTo>
                <a:lnTo>
                  <a:pt x="83194" y="7783"/>
                </a:lnTo>
                <a:lnTo>
                  <a:pt x="83384" y="7113"/>
                </a:lnTo>
                <a:lnTo>
                  <a:pt x="83671" y="6480"/>
                </a:lnTo>
                <a:lnTo>
                  <a:pt x="84052" y="5884"/>
                </a:lnTo>
                <a:lnTo>
                  <a:pt x="84433" y="5325"/>
                </a:lnTo>
                <a:lnTo>
                  <a:pt x="84958" y="4729"/>
                </a:lnTo>
                <a:lnTo>
                  <a:pt x="85482" y="4245"/>
                </a:lnTo>
                <a:lnTo>
                  <a:pt x="86102" y="3798"/>
                </a:lnTo>
                <a:lnTo>
                  <a:pt x="86722" y="3351"/>
                </a:lnTo>
                <a:lnTo>
                  <a:pt x="87437" y="2979"/>
                </a:lnTo>
                <a:lnTo>
                  <a:pt x="88200" y="2607"/>
                </a:lnTo>
                <a:lnTo>
                  <a:pt x="88963" y="2346"/>
                </a:lnTo>
                <a:lnTo>
                  <a:pt x="89821" y="2160"/>
                </a:lnTo>
                <a:lnTo>
                  <a:pt x="90727" y="2011"/>
                </a:lnTo>
                <a:lnTo>
                  <a:pt x="91823" y="1862"/>
                </a:lnTo>
                <a:lnTo>
                  <a:pt x="92872" y="1675"/>
                </a:lnTo>
                <a:lnTo>
                  <a:pt x="94016" y="1564"/>
                </a:lnTo>
                <a:lnTo>
                  <a:pt x="95208" y="1415"/>
                </a:lnTo>
                <a:lnTo>
                  <a:pt x="96400" y="1266"/>
                </a:lnTo>
                <a:lnTo>
                  <a:pt x="97640" y="1117"/>
                </a:lnTo>
                <a:lnTo>
                  <a:pt x="98879" y="968"/>
                </a:lnTo>
                <a:lnTo>
                  <a:pt x="100262" y="819"/>
                </a:lnTo>
                <a:lnTo>
                  <a:pt x="101501" y="707"/>
                </a:lnTo>
                <a:lnTo>
                  <a:pt x="102741" y="558"/>
                </a:lnTo>
                <a:lnTo>
                  <a:pt x="103980" y="446"/>
                </a:lnTo>
                <a:lnTo>
                  <a:pt x="105220" y="335"/>
                </a:lnTo>
                <a:lnTo>
                  <a:pt x="106460" y="223"/>
                </a:lnTo>
                <a:lnTo>
                  <a:pt x="107651" y="111"/>
                </a:lnTo>
                <a:lnTo>
                  <a:pt x="108843" y="37"/>
                </a:lnTo>
                <a:lnTo>
                  <a:pt x="109988" y="0"/>
                </a:lnTo>
                <a:lnTo>
                  <a:pt x="109988" y="0"/>
                </a:lnTo>
                <a:lnTo>
                  <a:pt x="110369" y="0"/>
                </a:lnTo>
                <a:lnTo>
                  <a:pt x="110750" y="0"/>
                </a:lnTo>
                <a:lnTo>
                  <a:pt x="111704" y="0"/>
                </a:lnTo>
                <a:lnTo>
                  <a:pt x="112610" y="111"/>
                </a:lnTo>
                <a:lnTo>
                  <a:pt x="113516" y="297"/>
                </a:lnTo>
                <a:lnTo>
                  <a:pt x="114374" y="521"/>
                </a:lnTo>
                <a:lnTo>
                  <a:pt x="115137" y="819"/>
                </a:lnTo>
                <a:lnTo>
                  <a:pt x="115947" y="1229"/>
                </a:lnTo>
                <a:lnTo>
                  <a:pt x="116615" y="1638"/>
                </a:lnTo>
                <a:lnTo>
                  <a:pt x="117282" y="2122"/>
                </a:lnTo>
                <a:lnTo>
                  <a:pt x="117902" y="2607"/>
                </a:lnTo>
                <a:lnTo>
                  <a:pt x="118426" y="3202"/>
                </a:lnTo>
                <a:lnTo>
                  <a:pt x="118903" y="3836"/>
                </a:lnTo>
                <a:lnTo>
                  <a:pt x="119284" y="4469"/>
                </a:lnTo>
                <a:lnTo>
                  <a:pt x="119618" y="5139"/>
                </a:lnTo>
                <a:lnTo>
                  <a:pt x="119856" y="5847"/>
                </a:lnTo>
                <a:lnTo>
                  <a:pt x="119952" y="6554"/>
                </a:lnTo>
                <a:lnTo>
                  <a:pt x="120000" y="7337"/>
                </a:lnTo>
                <a:close/>
                <a:moveTo>
                  <a:pt x="37091" y="26815"/>
                </a:moveTo>
                <a:lnTo>
                  <a:pt x="37091" y="93221"/>
                </a:lnTo>
                <a:lnTo>
                  <a:pt x="37091" y="93221"/>
                </a:lnTo>
                <a:lnTo>
                  <a:pt x="37091" y="93668"/>
                </a:lnTo>
                <a:lnTo>
                  <a:pt x="37044" y="94078"/>
                </a:lnTo>
                <a:lnTo>
                  <a:pt x="36996" y="94525"/>
                </a:lnTo>
                <a:lnTo>
                  <a:pt x="36901" y="94934"/>
                </a:lnTo>
                <a:lnTo>
                  <a:pt x="36710" y="95381"/>
                </a:lnTo>
                <a:lnTo>
                  <a:pt x="36567" y="95754"/>
                </a:lnTo>
                <a:lnTo>
                  <a:pt x="36328" y="96163"/>
                </a:lnTo>
                <a:lnTo>
                  <a:pt x="36090" y="96573"/>
                </a:lnTo>
                <a:lnTo>
                  <a:pt x="35661" y="97243"/>
                </a:lnTo>
                <a:lnTo>
                  <a:pt x="35089" y="97839"/>
                </a:lnTo>
                <a:lnTo>
                  <a:pt x="34469" y="98361"/>
                </a:lnTo>
                <a:lnTo>
                  <a:pt x="33754" y="98845"/>
                </a:lnTo>
                <a:lnTo>
                  <a:pt x="33087" y="99292"/>
                </a:lnTo>
                <a:lnTo>
                  <a:pt x="32276" y="99664"/>
                </a:lnTo>
                <a:lnTo>
                  <a:pt x="31513" y="99962"/>
                </a:lnTo>
                <a:lnTo>
                  <a:pt x="30655" y="100223"/>
                </a:lnTo>
                <a:lnTo>
                  <a:pt x="29797" y="100409"/>
                </a:lnTo>
                <a:lnTo>
                  <a:pt x="28891" y="100558"/>
                </a:lnTo>
                <a:lnTo>
                  <a:pt x="28033" y="100595"/>
                </a:lnTo>
                <a:lnTo>
                  <a:pt x="27127" y="100595"/>
                </a:lnTo>
                <a:lnTo>
                  <a:pt x="26221" y="100521"/>
                </a:lnTo>
                <a:lnTo>
                  <a:pt x="25315" y="100335"/>
                </a:lnTo>
                <a:lnTo>
                  <a:pt x="24410" y="100111"/>
                </a:lnTo>
                <a:lnTo>
                  <a:pt x="23599" y="99776"/>
                </a:lnTo>
                <a:lnTo>
                  <a:pt x="22407" y="99329"/>
                </a:lnTo>
                <a:lnTo>
                  <a:pt x="21263" y="98845"/>
                </a:lnTo>
                <a:lnTo>
                  <a:pt x="20071" y="98361"/>
                </a:lnTo>
                <a:lnTo>
                  <a:pt x="18927" y="97877"/>
                </a:lnTo>
                <a:lnTo>
                  <a:pt x="17687" y="97392"/>
                </a:lnTo>
                <a:lnTo>
                  <a:pt x="16495" y="96871"/>
                </a:lnTo>
                <a:lnTo>
                  <a:pt x="15303" y="96350"/>
                </a:lnTo>
                <a:lnTo>
                  <a:pt x="14064" y="95828"/>
                </a:lnTo>
                <a:lnTo>
                  <a:pt x="12824" y="95270"/>
                </a:lnTo>
                <a:lnTo>
                  <a:pt x="11585" y="94748"/>
                </a:lnTo>
                <a:lnTo>
                  <a:pt x="10345" y="94189"/>
                </a:lnTo>
                <a:lnTo>
                  <a:pt x="9153" y="93668"/>
                </a:lnTo>
                <a:lnTo>
                  <a:pt x="8009" y="93109"/>
                </a:lnTo>
                <a:lnTo>
                  <a:pt x="6865" y="92588"/>
                </a:lnTo>
                <a:lnTo>
                  <a:pt x="5721" y="92104"/>
                </a:lnTo>
                <a:lnTo>
                  <a:pt x="4624" y="91620"/>
                </a:lnTo>
                <a:lnTo>
                  <a:pt x="4672" y="91545"/>
                </a:lnTo>
                <a:lnTo>
                  <a:pt x="4147" y="91284"/>
                </a:lnTo>
                <a:lnTo>
                  <a:pt x="3623" y="91024"/>
                </a:lnTo>
                <a:lnTo>
                  <a:pt x="3194" y="90763"/>
                </a:lnTo>
                <a:lnTo>
                  <a:pt x="2717" y="90391"/>
                </a:lnTo>
                <a:lnTo>
                  <a:pt x="2336" y="90093"/>
                </a:lnTo>
                <a:lnTo>
                  <a:pt x="1954" y="89720"/>
                </a:lnTo>
                <a:lnTo>
                  <a:pt x="1620" y="89310"/>
                </a:lnTo>
                <a:lnTo>
                  <a:pt x="1334" y="88938"/>
                </a:lnTo>
                <a:lnTo>
                  <a:pt x="1048" y="88528"/>
                </a:lnTo>
                <a:lnTo>
                  <a:pt x="762" y="88081"/>
                </a:lnTo>
                <a:lnTo>
                  <a:pt x="524" y="87635"/>
                </a:lnTo>
                <a:lnTo>
                  <a:pt x="381" y="87188"/>
                </a:lnTo>
                <a:lnTo>
                  <a:pt x="190" y="86703"/>
                </a:lnTo>
                <a:lnTo>
                  <a:pt x="143" y="86219"/>
                </a:lnTo>
                <a:lnTo>
                  <a:pt x="95" y="85735"/>
                </a:lnTo>
                <a:lnTo>
                  <a:pt x="0" y="85214"/>
                </a:lnTo>
                <a:lnTo>
                  <a:pt x="0" y="34823"/>
                </a:lnTo>
                <a:lnTo>
                  <a:pt x="0" y="34823"/>
                </a:lnTo>
                <a:lnTo>
                  <a:pt x="0" y="34376"/>
                </a:lnTo>
                <a:lnTo>
                  <a:pt x="95" y="33891"/>
                </a:lnTo>
                <a:lnTo>
                  <a:pt x="190" y="33445"/>
                </a:lnTo>
                <a:lnTo>
                  <a:pt x="381" y="32998"/>
                </a:lnTo>
                <a:lnTo>
                  <a:pt x="476" y="32551"/>
                </a:lnTo>
                <a:lnTo>
                  <a:pt x="715" y="32104"/>
                </a:lnTo>
                <a:lnTo>
                  <a:pt x="905" y="31657"/>
                </a:lnTo>
                <a:lnTo>
                  <a:pt x="1191" y="31247"/>
                </a:lnTo>
                <a:lnTo>
                  <a:pt x="1573" y="30837"/>
                </a:lnTo>
                <a:lnTo>
                  <a:pt x="1907" y="30465"/>
                </a:lnTo>
                <a:lnTo>
                  <a:pt x="2240" y="30093"/>
                </a:lnTo>
                <a:lnTo>
                  <a:pt x="2669" y="29720"/>
                </a:lnTo>
                <a:lnTo>
                  <a:pt x="3098" y="29385"/>
                </a:lnTo>
                <a:lnTo>
                  <a:pt x="3575" y="29050"/>
                </a:lnTo>
                <a:lnTo>
                  <a:pt x="4100" y="28789"/>
                </a:lnTo>
                <a:lnTo>
                  <a:pt x="4624" y="28528"/>
                </a:lnTo>
                <a:lnTo>
                  <a:pt x="5816" y="27932"/>
                </a:lnTo>
                <a:lnTo>
                  <a:pt x="7008" y="27411"/>
                </a:lnTo>
                <a:lnTo>
                  <a:pt x="8200" y="26890"/>
                </a:lnTo>
                <a:lnTo>
                  <a:pt x="9344" y="26331"/>
                </a:lnTo>
                <a:lnTo>
                  <a:pt x="10536" y="25810"/>
                </a:lnTo>
                <a:lnTo>
                  <a:pt x="11680" y="25288"/>
                </a:lnTo>
                <a:lnTo>
                  <a:pt x="12872" y="24767"/>
                </a:lnTo>
                <a:lnTo>
                  <a:pt x="14016" y="24283"/>
                </a:lnTo>
                <a:lnTo>
                  <a:pt x="15160" y="23798"/>
                </a:lnTo>
                <a:lnTo>
                  <a:pt x="16257" y="23277"/>
                </a:lnTo>
                <a:lnTo>
                  <a:pt x="17401" y="22793"/>
                </a:lnTo>
                <a:lnTo>
                  <a:pt x="18545" y="22309"/>
                </a:lnTo>
                <a:lnTo>
                  <a:pt x="19690" y="21862"/>
                </a:lnTo>
                <a:lnTo>
                  <a:pt x="20738" y="21415"/>
                </a:lnTo>
                <a:lnTo>
                  <a:pt x="21883" y="20931"/>
                </a:lnTo>
                <a:lnTo>
                  <a:pt x="22979" y="20521"/>
                </a:lnTo>
                <a:lnTo>
                  <a:pt x="23504" y="20260"/>
                </a:lnTo>
                <a:lnTo>
                  <a:pt x="24028" y="20074"/>
                </a:lnTo>
                <a:lnTo>
                  <a:pt x="24648" y="19851"/>
                </a:lnTo>
                <a:lnTo>
                  <a:pt x="25220" y="19702"/>
                </a:lnTo>
                <a:lnTo>
                  <a:pt x="25840" y="19590"/>
                </a:lnTo>
                <a:lnTo>
                  <a:pt x="26460" y="19478"/>
                </a:lnTo>
                <a:lnTo>
                  <a:pt x="27127" y="19441"/>
                </a:lnTo>
                <a:lnTo>
                  <a:pt x="27747" y="19441"/>
                </a:lnTo>
                <a:lnTo>
                  <a:pt x="28748" y="19478"/>
                </a:lnTo>
                <a:lnTo>
                  <a:pt x="29654" y="19590"/>
                </a:lnTo>
                <a:lnTo>
                  <a:pt x="30560" y="19776"/>
                </a:lnTo>
                <a:lnTo>
                  <a:pt x="31370" y="20037"/>
                </a:lnTo>
                <a:lnTo>
                  <a:pt x="32228" y="20335"/>
                </a:lnTo>
                <a:lnTo>
                  <a:pt x="32991" y="20707"/>
                </a:lnTo>
                <a:lnTo>
                  <a:pt x="33706" y="21154"/>
                </a:lnTo>
                <a:lnTo>
                  <a:pt x="34374" y="21601"/>
                </a:lnTo>
                <a:lnTo>
                  <a:pt x="34946" y="22122"/>
                </a:lnTo>
                <a:lnTo>
                  <a:pt x="35518" y="22718"/>
                </a:lnTo>
                <a:lnTo>
                  <a:pt x="35995" y="23277"/>
                </a:lnTo>
                <a:lnTo>
                  <a:pt x="36376" y="23947"/>
                </a:lnTo>
                <a:lnTo>
                  <a:pt x="36710" y="24618"/>
                </a:lnTo>
                <a:lnTo>
                  <a:pt x="36948" y="25363"/>
                </a:lnTo>
                <a:lnTo>
                  <a:pt x="37044" y="26070"/>
                </a:lnTo>
                <a:lnTo>
                  <a:pt x="37091" y="26815"/>
                </a:lnTo>
                <a:close/>
              </a:path>
            </a:pathLst>
          </a:custGeom>
          <a:solidFill>
            <a:schemeClr val="accent2"/>
          </a:solidFill>
          <a:ln>
            <a:noFill/>
          </a:ln>
        </p:spPr>
        <p:txBody>
          <a:bodyPr lIns="45706" tIns="22846" rIns="45706" bIns="22846" anchor="t"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4" name="Shape 2394"/>
          <p:cNvSpPr/>
          <p:nvPr/>
        </p:nvSpPr>
        <p:spPr>
          <a:xfrm>
            <a:off x="1661160" y="1861185"/>
            <a:ext cx="741998" cy="698183"/>
          </a:xfrm>
          <a:custGeom>
            <a:avLst/>
            <a:gdLst/>
            <a:ahLst/>
            <a:cxnLst/>
            <a:rect l="0" t="0" r="0" b="0"/>
            <a:pathLst>
              <a:path w="120000" h="120000" extrusionOk="0">
                <a:moveTo>
                  <a:pt x="20174" y="119206"/>
                </a:moveTo>
                <a:lnTo>
                  <a:pt x="19175" y="119395"/>
                </a:lnTo>
                <a:lnTo>
                  <a:pt x="18223" y="119546"/>
                </a:lnTo>
                <a:lnTo>
                  <a:pt x="17414" y="119660"/>
                </a:lnTo>
                <a:lnTo>
                  <a:pt x="16701" y="119773"/>
                </a:lnTo>
                <a:lnTo>
                  <a:pt x="16272" y="119848"/>
                </a:lnTo>
                <a:lnTo>
                  <a:pt x="15559" y="119962"/>
                </a:lnTo>
                <a:lnTo>
                  <a:pt x="14750" y="119999"/>
                </a:lnTo>
                <a:lnTo>
                  <a:pt x="13988" y="119999"/>
                </a:lnTo>
                <a:lnTo>
                  <a:pt x="13180" y="119962"/>
                </a:lnTo>
                <a:lnTo>
                  <a:pt x="12323" y="119886"/>
                </a:lnTo>
                <a:lnTo>
                  <a:pt x="11562" y="119811"/>
                </a:lnTo>
                <a:lnTo>
                  <a:pt x="10753" y="119622"/>
                </a:lnTo>
                <a:lnTo>
                  <a:pt x="9944" y="119433"/>
                </a:lnTo>
                <a:lnTo>
                  <a:pt x="9421" y="119320"/>
                </a:lnTo>
                <a:lnTo>
                  <a:pt x="8850" y="119131"/>
                </a:lnTo>
                <a:lnTo>
                  <a:pt x="8326" y="118942"/>
                </a:lnTo>
                <a:lnTo>
                  <a:pt x="7803" y="118715"/>
                </a:lnTo>
                <a:lnTo>
                  <a:pt x="7327" y="118489"/>
                </a:lnTo>
                <a:lnTo>
                  <a:pt x="6804" y="118262"/>
                </a:lnTo>
                <a:lnTo>
                  <a:pt x="6280" y="117998"/>
                </a:lnTo>
                <a:lnTo>
                  <a:pt x="5804" y="117695"/>
                </a:lnTo>
                <a:lnTo>
                  <a:pt x="5186" y="117318"/>
                </a:lnTo>
                <a:lnTo>
                  <a:pt x="4615" y="116902"/>
                </a:lnTo>
                <a:lnTo>
                  <a:pt x="4091" y="116487"/>
                </a:lnTo>
                <a:lnTo>
                  <a:pt x="3568" y="116033"/>
                </a:lnTo>
                <a:lnTo>
                  <a:pt x="3092" y="115580"/>
                </a:lnTo>
                <a:lnTo>
                  <a:pt x="2616" y="115051"/>
                </a:lnTo>
                <a:lnTo>
                  <a:pt x="2188" y="114560"/>
                </a:lnTo>
                <a:lnTo>
                  <a:pt x="1760" y="113956"/>
                </a:lnTo>
                <a:lnTo>
                  <a:pt x="1427" y="113427"/>
                </a:lnTo>
                <a:lnTo>
                  <a:pt x="1094" y="112785"/>
                </a:lnTo>
                <a:lnTo>
                  <a:pt x="808" y="112143"/>
                </a:lnTo>
                <a:lnTo>
                  <a:pt x="570" y="111463"/>
                </a:lnTo>
                <a:lnTo>
                  <a:pt x="428" y="110783"/>
                </a:lnTo>
                <a:lnTo>
                  <a:pt x="237" y="110066"/>
                </a:lnTo>
                <a:lnTo>
                  <a:pt x="190" y="109272"/>
                </a:lnTo>
                <a:lnTo>
                  <a:pt x="142" y="108517"/>
                </a:lnTo>
                <a:lnTo>
                  <a:pt x="142" y="105835"/>
                </a:lnTo>
                <a:lnTo>
                  <a:pt x="142" y="102625"/>
                </a:lnTo>
                <a:lnTo>
                  <a:pt x="142" y="98999"/>
                </a:lnTo>
                <a:lnTo>
                  <a:pt x="142" y="94957"/>
                </a:lnTo>
                <a:lnTo>
                  <a:pt x="95" y="90576"/>
                </a:lnTo>
                <a:lnTo>
                  <a:pt x="95" y="85930"/>
                </a:lnTo>
                <a:lnTo>
                  <a:pt x="95" y="81019"/>
                </a:lnTo>
                <a:lnTo>
                  <a:pt x="95" y="75920"/>
                </a:lnTo>
                <a:lnTo>
                  <a:pt x="95" y="70670"/>
                </a:lnTo>
                <a:lnTo>
                  <a:pt x="95" y="65382"/>
                </a:lnTo>
                <a:lnTo>
                  <a:pt x="95" y="60056"/>
                </a:lnTo>
                <a:lnTo>
                  <a:pt x="95" y="54693"/>
                </a:lnTo>
                <a:lnTo>
                  <a:pt x="0" y="49480"/>
                </a:lnTo>
                <a:lnTo>
                  <a:pt x="0" y="44343"/>
                </a:lnTo>
                <a:lnTo>
                  <a:pt x="0" y="39395"/>
                </a:lnTo>
                <a:lnTo>
                  <a:pt x="0" y="34711"/>
                </a:lnTo>
                <a:lnTo>
                  <a:pt x="0" y="32823"/>
                </a:lnTo>
                <a:lnTo>
                  <a:pt x="0" y="31010"/>
                </a:lnTo>
                <a:lnTo>
                  <a:pt x="0" y="29235"/>
                </a:lnTo>
                <a:lnTo>
                  <a:pt x="95" y="27535"/>
                </a:lnTo>
                <a:lnTo>
                  <a:pt x="95" y="25911"/>
                </a:lnTo>
                <a:lnTo>
                  <a:pt x="95" y="24287"/>
                </a:lnTo>
                <a:lnTo>
                  <a:pt x="95" y="22813"/>
                </a:lnTo>
                <a:lnTo>
                  <a:pt x="95" y="21340"/>
                </a:lnTo>
                <a:lnTo>
                  <a:pt x="95" y="19981"/>
                </a:lnTo>
                <a:lnTo>
                  <a:pt x="95" y="18734"/>
                </a:lnTo>
                <a:lnTo>
                  <a:pt x="95" y="17563"/>
                </a:lnTo>
                <a:lnTo>
                  <a:pt x="95" y="16392"/>
                </a:lnTo>
                <a:lnTo>
                  <a:pt x="95" y="15410"/>
                </a:lnTo>
                <a:lnTo>
                  <a:pt x="95" y="14542"/>
                </a:lnTo>
                <a:lnTo>
                  <a:pt x="95" y="13748"/>
                </a:lnTo>
                <a:lnTo>
                  <a:pt x="142" y="13068"/>
                </a:lnTo>
                <a:lnTo>
                  <a:pt x="142" y="12502"/>
                </a:lnTo>
                <a:lnTo>
                  <a:pt x="142" y="12011"/>
                </a:lnTo>
                <a:lnTo>
                  <a:pt x="142" y="11633"/>
                </a:lnTo>
                <a:lnTo>
                  <a:pt x="142" y="11369"/>
                </a:lnTo>
                <a:lnTo>
                  <a:pt x="142" y="11255"/>
                </a:lnTo>
                <a:lnTo>
                  <a:pt x="142" y="11142"/>
                </a:lnTo>
                <a:lnTo>
                  <a:pt x="142" y="11142"/>
                </a:lnTo>
                <a:lnTo>
                  <a:pt x="190" y="10689"/>
                </a:lnTo>
                <a:lnTo>
                  <a:pt x="190" y="10273"/>
                </a:lnTo>
                <a:lnTo>
                  <a:pt x="237" y="9933"/>
                </a:lnTo>
                <a:lnTo>
                  <a:pt x="285" y="9593"/>
                </a:lnTo>
                <a:lnTo>
                  <a:pt x="475" y="8951"/>
                </a:lnTo>
                <a:lnTo>
                  <a:pt x="570" y="8385"/>
                </a:lnTo>
                <a:lnTo>
                  <a:pt x="808" y="7780"/>
                </a:lnTo>
                <a:lnTo>
                  <a:pt x="1046" y="7252"/>
                </a:lnTo>
                <a:lnTo>
                  <a:pt x="1284" y="6685"/>
                </a:lnTo>
                <a:lnTo>
                  <a:pt x="1522" y="6194"/>
                </a:lnTo>
                <a:lnTo>
                  <a:pt x="1808" y="5703"/>
                </a:lnTo>
                <a:lnTo>
                  <a:pt x="2188" y="5250"/>
                </a:lnTo>
                <a:lnTo>
                  <a:pt x="2521" y="4796"/>
                </a:lnTo>
                <a:lnTo>
                  <a:pt x="2854" y="4381"/>
                </a:lnTo>
                <a:lnTo>
                  <a:pt x="3235" y="3966"/>
                </a:lnTo>
                <a:lnTo>
                  <a:pt x="3616" y="3626"/>
                </a:lnTo>
                <a:lnTo>
                  <a:pt x="4472" y="2908"/>
                </a:lnTo>
                <a:lnTo>
                  <a:pt x="5376" y="2304"/>
                </a:lnTo>
                <a:lnTo>
                  <a:pt x="5804" y="2039"/>
                </a:lnTo>
                <a:lnTo>
                  <a:pt x="6233" y="1737"/>
                </a:lnTo>
                <a:lnTo>
                  <a:pt x="6756" y="1473"/>
                </a:lnTo>
                <a:lnTo>
                  <a:pt x="7327" y="1246"/>
                </a:lnTo>
                <a:lnTo>
                  <a:pt x="7803" y="1019"/>
                </a:lnTo>
                <a:lnTo>
                  <a:pt x="8374" y="830"/>
                </a:lnTo>
                <a:lnTo>
                  <a:pt x="9468" y="528"/>
                </a:lnTo>
                <a:lnTo>
                  <a:pt x="10515" y="264"/>
                </a:lnTo>
                <a:lnTo>
                  <a:pt x="11609" y="113"/>
                </a:lnTo>
                <a:lnTo>
                  <a:pt x="12609" y="37"/>
                </a:lnTo>
                <a:lnTo>
                  <a:pt x="13655" y="0"/>
                </a:lnTo>
                <a:lnTo>
                  <a:pt x="14607" y="0"/>
                </a:lnTo>
                <a:lnTo>
                  <a:pt x="15511" y="37"/>
                </a:lnTo>
                <a:lnTo>
                  <a:pt x="16130" y="75"/>
                </a:lnTo>
                <a:lnTo>
                  <a:pt x="17272" y="226"/>
                </a:lnTo>
                <a:lnTo>
                  <a:pt x="18318" y="339"/>
                </a:lnTo>
                <a:lnTo>
                  <a:pt x="19460" y="528"/>
                </a:lnTo>
                <a:lnTo>
                  <a:pt x="20650" y="679"/>
                </a:lnTo>
                <a:lnTo>
                  <a:pt x="20650" y="679"/>
                </a:lnTo>
                <a:lnTo>
                  <a:pt x="21601" y="793"/>
                </a:lnTo>
                <a:lnTo>
                  <a:pt x="22553" y="944"/>
                </a:lnTo>
                <a:lnTo>
                  <a:pt x="23600" y="1057"/>
                </a:lnTo>
                <a:lnTo>
                  <a:pt x="24599" y="1246"/>
                </a:lnTo>
                <a:lnTo>
                  <a:pt x="24885" y="1246"/>
                </a:lnTo>
                <a:lnTo>
                  <a:pt x="25170" y="1284"/>
                </a:lnTo>
                <a:lnTo>
                  <a:pt x="25789" y="1435"/>
                </a:lnTo>
                <a:lnTo>
                  <a:pt x="26407" y="1586"/>
                </a:lnTo>
                <a:lnTo>
                  <a:pt x="27073" y="1813"/>
                </a:lnTo>
                <a:lnTo>
                  <a:pt x="27835" y="2039"/>
                </a:lnTo>
                <a:lnTo>
                  <a:pt x="28548" y="2341"/>
                </a:lnTo>
                <a:lnTo>
                  <a:pt x="29310" y="2681"/>
                </a:lnTo>
                <a:lnTo>
                  <a:pt x="30023" y="3059"/>
                </a:lnTo>
                <a:lnTo>
                  <a:pt x="30785" y="3512"/>
                </a:lnTo>
                <a:lnTo>
                  <a:pt x="31451" y="4041"/>
                </a:lnTo>
                <a:lnTo>
                  <a:pt x="32164" y="4570"/>
                </a:lnTo>
                <a:lnTo>
                  <a:pt x="32878" y="5174"/>
                </a:lnTo>
                <a:lnTo>
                  <a:pt x="33544" y="5779"/>
                </a:lnTo>
                <a:lnTo>
                  <a:pt x="34163" y="6534"/>
                </a:lnTo>
                <a:lnTo>
                  <a:pt x="34734" y="7289"/>
                </a:lnTo>
                <a:lnTo>
                  <a:pt x="35210" y="8158"/>
                </a:lnTo>
                <a:lnTo>
                  <a:pt x="35733" y="9027"/>
                </a:lnTo>
                <a:lnTo>
                  <a:pt x="35685" y="9065"/>
                </a:lnTo>
                <a:lnTo>
                  <a:pt x="35971" y="9631"/>
                </a:lnTo>
                <a:lnTo>
                  <a:pt x="36209" y="10273"/>
                </a:lnTo>
                <a:lnTo>
                  <a:pt x="36399" y="10915"/>
                </a:lnTo>
                <a:lnTo>
                  <a:pt x="36590" y="11558"/>
                </a:lnTo>
                <a:lnTo>
                  <a:pt x="36732" y="12200"/>
                </a:lnTo>
                <a:lnTo>
                  <a:pt x="36875" y="12880"/>
                </a:lnTo>
                <a:lnTo>
                  <a:pt x="36970" y="13559"/>
                </a:lnTo>
                <a:lnTo>
                  <a:pt x="37018" y="14277"/>
                </a:lnTo>
                <a:lnTo>
                  <a:pt x="37018" y="14277"/>
                </a:lnTo>
                <a:lnTo>
                  <a:pt x="37018" y="14353"/>
                </a:lnTo>
                <a:lnTo>
                  <a:pt x="37018" y="14428"/>
                </a:lnTo>
                <a:lnTo>
                  <a:pt x="37018" y="14466"/>
                </a:lnTo>
                <a:lnTo>
                  <a:pt x="37018" y="14579"/>
                </a:lnTo>
                <a:lnTo>
                  <a:pt x="37018" y="14579"/>
                </a:lnTo>
                <a:lnTo>
                  <a:pt x="37018" y="14655"/>
                </a:lnTo>
                <a:lnTo>
                  <a:pt x="37018" y="15410"/>
                </a:lnTo>
                <a:lnTo>
                  <a:pt x="37113" y="16732"/>
                </a:lnTo>
                <a:lnTo>
                  <a:pt x="37113" y="18621"/>
                </a:lnTo>
                <a:lnTo>
                  <a:pt x="37113" y="21038"/>
                </a:lnTo>
                <a:lnTo>
                  <a:pt x="37113" y="23909"/>
                </a:lnTo>
                <a:lnTo>
                  <a:pt x="37160" y="27157"/>
                </a:lnTo>
                <a:lnTo>
                  <a:pt x="37160" y="30783"/>
                </a:lnTo>
                <a:lnTo>
                  <a:pt x="37160" y="34711"/>
                </a:lnTo>
                <a:lnTo>
                  <a:pt x="37160" y="38904"/>
                </a:lnTo>
                <a:lnTo>
                  <a:pt x="37160" y="43361"/>
                </a:lnTo>
                <a:lnTo>
                  <a:pt x="37160" y="47969"/>
                </a:lnTo>
                <a:lnTo>
                  <a:pt x="37160" y="52691"/>
                </a:lnTo>
                <a:lnTo>
                  <a:pt x="37160" y="57563"/>
                </a:lnTo>
                <a:lnTo>
                  <a:pt x="37160" y="62474"/>
                </a:lnTo>
                <a:lnTo>
                  <a:pt x="37160" y="67308"/>
                </a:lnTo>
                <a:lnTo>
                  <a:pt x="37113" y="72181"/>
                </a:lnTo>
                <a:lnTo>
                  <a:pt x="37113" y="87516"/>
                </a:lnTo>
                <a:lnTo>
                  <a:pt x="37113" y="100132"/>
                </a:lnTo>
                <a:lnTo>
                  <a:pt x="37018" y="105457"/>
                </a:lnTo>
                <a:lnTo>
                  <a:pt x="37018" y="106288"/>
                </a:lnTo>
                <a:lnTo>
                  <a:pt x="36923" y="107044"/>
                </a:lnTo>
                <a:lnTo>
                  <a:pt x="36732" y="107837"/>
                </a:lnTo>
                <a:lnTo>
                  <a:pt x="36590" y="108555"/>
                </a:lnTo>
                <a:lnTo>
                  <a:pt x="36304" y="109272"/>
                </a:lnTo>
                <a:lnTo>
                  <a:pt x="36019" y="109952"/>
                </a:lnTo>
                <a:lnTo>
                  <a:pt x="35685" y="110594"/>
                </a:lnTo>
                <a:lnTo>
                  <a:pt x="35305" y="111237"/>
                </a:lnTo>
                <a:lnTo>
                  <a:pt x="34877" y="111841"/>
                </a:lnTo>
                <a:lnTo>
                  <a:pt x="34448" y="112407"/>
                </a:lnTo>
                <a:lnTo>
                  <a:pt x="34210" y="112672"/>
                </a:lnTo>
                <a:lnTo>
                  <a:pt x="33973" y="112974"/>
                </a:lnTo>
                <a:lnTo>
                  <a:pt x="33592" y="113352"/>
                </a:lnTo>
                <a:lnTo>
                  <a:pt x="33259" y="113729"/>
                </a:lnTo>
                <a:lnTo>
                  <a:pt x="32926" y="114032"/>
                </a:lnTo>
                <a:lnTo>
                  <a:pt x="32593" y="114372"/>
                </a:lnTo>
                <a:lnTo>
                  <a:pt x="31784" y="115014"/>
                </a:lnTo>
                <a:lnTo>
                  <a:pt x="30975" y="115580"/>
                </a:lnTo>
                <a:lnTo>
                  <a:pt x="30214" y="116147"/>
                </a:lnTo>
                <a:lnTo>
                  <a:pt x="29357" y="116600"/>
                </a:lnTo>
                <a:lnTo>
                  <a:pt x="28501" y="117053"/>
                </a:lnTo>
                <a:lnTo>
                  <a:pt x="27597" y="117469"/>
                </a:lnTo>
                <a:lnTo>
                  <a:pt x="26740" y="117809"/>
                </a:lnTo>
                <a:lnTo>
                  <a:pt x="25884" y="118073"/>
                </a:lnTo>
                <a:lnTo>
                  <a:pt x="25122" y="118375"/>
                </a:lnTo>
                <a:lnTo>
                  <a:pt x="24266" y="118526"/>
                </a:lnTo>
                <a:lnTo>
                  <a:pt x="23552" y="118677"/>
                </a:lnTo>
                <a:lnTo>
                  <a:pt x="22553" y="118829"/>
                </a:lnTo>
                <a:lnTo>
                  <a:pt x="21506" y="118980"/>
                </a:lnTo>
                <a:lnTo>
                  <a:pt x="20174" y="119206"/>
                </a:lnTo>
                <a:close/>
                <a:moveTo>
                  <a:pt x="106439" y="91860"/>
                </a:moveTo>
                <a:lnTo>
                  <a:pt x="102442" y="93635"/>
                </a:lnTo>
                <a:lnTo>
                  <a:pt x="102442" y="93635"/>
                </a:lnTo>
                <a:lnTo>
                  <a:pt x="102299" y="93673"/>
                </a:lnTo>
                <a:lnTo>
                  <a:pt x="101586" y="94013"/>
                </a:lnTo>
                <a:lnTo>
                  <a:pt x="100681" y="94315"/>
                </a:lnTo>
                <a:lnTo>
                  <a:pt x="99730" y="94579"/>
                </a:lnTo>
                <a:lnTo>
                  <a:pt x="98683" y="94844"/>
                </a:lnTo>
                <a:lnTo>
                  <a:pt x="97541" y="95070"/>
                </a:lnTo>
                <a:lnTo>
                  <a:pt x="96447" y="95221"/>
                </a:lnTo>
                <a:lnTo>
                  <a:pt x="95876" y="95259"/>
                </a:lnTo>
                <a:lnTo>
                  <a:pt x="95257" y="95297"/>
                </a:lnTo>
                <a:lnTo>
                  <a:pt x="94639" y="95297"/>
                </a:lnTo>
                <a:lnTo>
                  <a:pt x="94020" y="95259"/>
                </a:lnTo>
                <a:lnTo>
                  <a:pt x="93402" y="95221"/>
                </a:lnTo>
                <a:lnTo>
                  <a:pt x="92688" y="95146"/>
                </a:lnTo>
                <a:lnTo>
                  <a:pt x="92069" y="95033"/>
                </a:lnTo>
                <a:lnTo>
                  <a:pt x="91403" y="94919"/>
                </a:lnTo>
                <a:lnTo>
                  <a:pt x="90785" y="94730"/>
                </a:lnTo>
                <a:lnTo>
                  <a:pt x="90118" y="94542"/>
                </a:lnTo>
                <a:lnTo>
                  <a:pt x="89500" y="94277"/>
                </a:lnTo>
                <a:lnTo>
                  <a:pt x="88881" y="94013"/>
                </a:lnTo>
                <a:lnTo>
                  <a:pt x="88168" y="93673"/>
                </a:lnTo>
                <a:lnTo>
                  <a:pt x="87549" y="93295"/>
                </a:lnTo>
                <a:lnTo>
                  <a:pt x="86978" y="92917"/>
                </a:lnTo>
                <a:lnTo>
                  <a:pt x="86407" y="92502"/>
                </a:lnTo>
                <a:lnTo>
                  <a:pt x="85884" y="92011"/>
                </a:lnTo>
                <a:lnTo>
                  <a:pt x="85408" y="91482"/>
                </a:lnTo>
                <a:lnTo>
                  <a:pt x="84885" y="90953"/>
                </a:lnTo>
                <a:lnTo>
                  <a:pt x="84504" y="90349"/>
                </a:lnTo>
                <a:lnTo>
                  <a:pt x="84076" y="89669"/>
                </a:lnTo>
                <a:lnTo>
                  <a:pt x="83695" y="88989"/>
                </a:lnTo>
                <a:lnTo>
                  <a:pt x="83457" y="88234"/>
                </a:lnTo>
                <a:lnTo>
                  <a:pt x="83219" y="87403"/>
                </a:lnTo>
                <a:lnTo>
                  <a:pt x="83029" y="86572"/>
                </a:lnTo>
                <a:lnTo>
                  <a:pt x="82934" y="85627"/>
                </a:lnTo>
                <a:lnTo>
                  <a:pt x="82886" y="84683"/>
                </a:lnTo>
                <a:lnTo>
                  <a:pt x="82934" y="83701"/>
                </a:lnTo>
                <a:lnTo>
                  <a:pt x="82981" y="83021"/>
                </a:lnTo>
                <a:lnTo>
                  <a:pt x="82981" y="82077"/>
                </a:lnTo>
                <a:lnTo>
                  <a:pt x="83029" y="80830"/>
                </a:lnTo>
                <a:lnTo>
                  <a:pt x="83029" y="79357"/>
                </a:lnTo>
                <a:lnTo>
                  <a:pt x="83029" y="77620"/>
                </a:lnTo>
                <a:lnTo>
                  <a:pt x="83076" y="75694"/>
                </a:lnTo>
                <a:lnTo>
                  <a:pt x="83076" y="73616"/>
                </a:lnTo>
                <a:lnTo>
                  <a:pt x="83076" y="71350"/>
                </a:lnTo>
                <a:lnTo>
                  <a:pt x="83076" y="69008"/>
                </a:lnTo>
                <a:lnTo>
                  <a:pt x="83076" y="66515"/>
                </a:lnTo>
                <a:lnTo>
                  <a:pt x="83076" y="63909"/>
                </a:lnTo>
                <a:lnTo>
                  <a:pt x="83076" y="61265"/>
                </a:lnTo>
                <a:lnTo>
                  <a:pt x="83076" y="58621"/>
                </a:lnTo>
                <a:lnTo>
                  <a:pt x="83076" y="55901"/>
                </a:lnTo>
                <a:lnTo>
                  <a:pt x="83076" y="53220"/>
                </a:lnTo>
                <a:lnTo>
                  <a:pt x="83029" y="50576"/>
                </a:lnTo>
                <a:lnTo>
                  <a:pt x="83029" y="42417"/>
                </a:lnTo>
                <a:lnTo>
                  <a:pt x="82981" y="35694"/>
                </a:lnTo>
                <a:lnTo>
                  <a:pt x="82981" y="34334"/>
                </a:lnTo>
                <a:lnTo>
                  <a:pt x="82981" y="33692"/>
                </a:lnTo>
                <a:lnTo>
                  <a:pt x="82981" y="33050"/>
                </a:lnTo>
                <a:lnTo>
                  <a:pt x="83076" y="32407"/>
                </a:lnTo>
                <a:lnTo>
                  <a:pt x="83172" y="31803"/>
                </a:lnTo>
                <a:lnTo>
                  <a:pt x="83314" y="31199"/>
                </a:lnTo>
                <a:lnTo>
                  <a:pt x="83505" y="30594"/>
                </a:lnTo>
                <a:lnTo>
                  <a:pt x="83647" y="30028"/>
                </a:lnTo>
                <a:lnTo>
                  <a:pt x="83885" y="29461"/>
                </a:lnTo>
                <a:lnTo>
                  <a:pt x="84123" y="29084"/>
                </a:lnTo>
                <a:lnTo>
                  <a:pt x="84361" y="28668"/>
                </a:lnTo>
                <a:lnTo>
                  <a:pt x="84551" y="28215"/>
                </a:lnTo>
                <a:lnTo>
                  <a:pt x="84837" y="27799"/>
                </a:lnTo>
                <a:lnTo>
                  <a:pt x="85170" y="27384"/>
                </a:lnTo>
                <a:lnTo>
                  <a:pt x="85503" y="27044"/>
                </a:lnTo>
                <a:lnTo>
                  <a:pt x="85931" y="26666"/>
                </a:lnTo>
                <a:lnTo>
                  <a:pt x="86312" y="26288"/>
                </a:lnTo>
                <a:lnTo>
                  <a:pt x="86693" y="25949"/>
                </a:lnTo>
                <a:lnTo>
                  <a:pt x="87168" y="25609"/>
                </a:lnTo>
                <a:lnTo>
                  <a:pt x="87977" y="25118"/>
                </a:lnTo>
                <a:lnTo>
                  <a:pt x="88739" y="24702"/>
                </a:lnTo>
                <a:lnTo>
                  <a:pt x="89547" y="24362"/>
                </a:lnTo>
                <a:lnTo>
                  <a:pt x="90452" y="24022"/>
                </a:lnTo>
                <a:lnTo>
                  <a:pt x="91356" y="23796"/>
                </a:lnTo>
                <a:lnTo>
                  <a:pt x="92307" y="23607"/>
                </a:lnTo>
                <a:lnTo>
                  <a:pt x="93259" y="23531"/>
                </a:lnTo>
                <a:lnTo>
                  <a:pt x="94353" y="23493"/>
                </a:lnTo>
                <a:lnTo>
                  <a:pt x="95019" y="23493"/>
                </a:lnTo>
                <a:lnTo>
                  <a:pt x="95733" y="23531"/>
                </a:lnTo>
                <a:lnTo>
                  <a:pt x="96494" y="23607"/>
                </a:lnTo>
                <a:lnTo>
                  <a:pt x="97208" y="23758"/>
                </a:lnTo>
                <a:lnTo>
                  <a:pt x="97969" y="23909"/>
                </a:lnTo>
                <a:lnTo>
                  <a:pt x="98683" y="24135"/>
                </a:lnTo>
                <a:lnTo>
                  <a:pt x="99444" y="24362"/>
                </a:lnTo>
                <a:lnTo>
                  <a:pt x="100158" y="24627"/>
                </a:lnTo>
                <a:lnTo>
                  <a:pt x="100539" y="24740"/>
                </a:lnTo>
                <a:lnTo>
                  <a:pt x="100967" y="24929"/>
                </a:lnTo>
                <a:lnTo>
                  <a:pt x="102061" y="25457"/>
                </a:lnTo>
                <a:lnTo>
                  <a:pt x="103251" y="25986"/>
                </a:lnTo>
                <a:lnTo>
                  <a:pt x="104678" y="26628"/>
                </a:lnTo>
                <a:lnTo>
                  <a:pt x="106153" y="27346"/>
                </a:lnTo>
                <a:lnTo>
                  <a:pt x="107676" y="28026"/>
                </a:lnTo>
                <a:lnTo>
                  <a:pt x="109056" y="28668"/>
                </a:lnTo>
                <a:lnTo>
                  <a:pt x="110293" y="29235"/>
                </a:lnTo>
                <a:lnTo>
                  <a:pt x="111387" y="29801"/>
                </a:lnTo>
                <a:lnTo>
                  <a:pt x="111340" y="29801"/>
                </a:lnTo>
                <a:lnTo>
                  <a:pt x="111387" y="29839"/>
                </a:lnTo>
                <a:lnTo>
                  <a:pt x="112482" y="30443"/>
                </a:lnTo>
                <a:lnTo>
                  <a:pt x="113576" y="31010"/>
                </a:lnTo>
                <a:lnTo>
                  <a:pt x="114528" y="31690"/>
                </a:lnTo>
                <a:lnTo>
                  <a:pt x="115384" y="32407"/>
                </a:lnTo>
                <a:lnTo>
                  <a:pt x="116193" y="33201"/>
                </a:lnTo>
                <a:lnTo>
                  <a:pt x="116954" y="34032"/>
                </a:lnTo>
                <a:lnTo>
                  <a:pt x="117573" y="34938"/>
                </a:lnTo>
                <a:lnTo>
                  <a:pt x="118191" y="35920"/>
                </a:lnTo>
                <a:lnTo>
                  <a:pt x="118572" y="36751"/>
                </a:lnTo>
                <a:lnTo>
                  <a:pt x="118905" y="37544"/>
                </a:lnTo>
                <a:lnTo>
                  <a:pt x="119191" y="38451"/>
                </a:lnTo>
                <a:lnTo>
                  <a:pt x="119476" y="39357"/>
                </a:lnTo>
                <a:lnTo>
                  <a:pt x="119666" y="40377"/>
                </a:lnTo>
                <a:lnTo>
                  <a:pt x="119762" y="41397"/>
                </a:lnTo>
                <a:lnTo>
                  <a:pt x="119904" y="42455"/>
                </a:lnTo>
                <a:lnTo>
                  <a:pt x="119904" y="43588"/>
                </a:lnTo>
                <a:lnTo>
                  <a:pt x="119904" y="45552"/>
                </a:lnTo>
                <a:lnTo>
                  <a:pt x="119952" y="47667"/>
                </a:lnTo>
                <a:lnTo>
                  <a:pt x="119952" y="49971"/>
                </a:lnTo>
                <a:lnTo>
                  <a:pt x="119952" y="52389"/>
                </a:lnTo>
                <a:lnTo>
                  <a:pt x="119952" y="54881"/>
                </a:lnTo>
                <a:lnTo>
                  <a:pt x="119952" y="57374"/>
                </a:lnTo>
                <a:lnTo>
                  <a:pt x="119952" y="59905"/>
                </a:lnTo>
                <a:lnTo>
                  <a:pt x="120000" y="62474"/>
                </a:lnTo>
                <a:lnTo>
                  <a:pt x="120000" y="64966"/>
                </a:lnTo>
                <a:lnTo>
                  <a:pt x="120000" y="67308"/>
                </a:lnTo>
                <a:lnTo>
                  <a:pt x="119952" y="69537"/>
                </a:lnTo>
                <a:lnTo>
                  <a:pt x="119952" y="71576"/>
                </a:lnTo>
                <a:lnTo>
                  <a:pt x="119952" y="73389"/>
                </a:lnTo>
                <a:lnTo>
                  <a:pt x="119952" y="74900"/>
                </a:lnTo>
                <a:lnTo>
                  <a:pt x="119904" y="76147"/>
                </a:lnTo>
                <a:lnTo>
                  <a:pt x="119904" y="77016"/>
                </a:lnTo>
                <a:lnTo>
                  <a:pt x="119809" y="77847"/>
                </a:lnTo>
                <a:lnTo>
                  <a:pt x="119714" y="78602"/>
                </a:lnTo>
                <a:lnTo>
                  <a:pt x="119619" y="79395"/>
                </a:lnTo>
                <a:lnTo>
                  <a:pt x="119476" y="80075"/>
                </a:lnTo>
                <a:lnTo>
                  <a:pt x="119333" y="80755"/>
                </a:lnTo>
                <a:lnTo>
                  <a:pt x="119095" y="81435"/>
                </a:lnTo>
                <a:lnTo>
                  <a:pt x="118905" y="82001"/>
                </a:lnTo>
                <a:lnTo>
                  <a:pt x="118715" y="82606"/>
                </a:lnTo>
                <a:lnTo>
                  <a:pt x="118191" y="83701"/>
                </a:lnTo>
                <a:lnTo>
                  <a:pt x="117620" y="84645"/>
                </a:lnTo>
                <a:lnTo>
                  <a:pt x="117002" y="85514"/>
                </a:lnTo>
                <a:lnTo>
                  <a:pt x="116336" y="86270"/>
                </a:lnTo>
                <a:lnTo>
                  <a:pt x="115670" y="86949"/>
                </a:lnTo>
                <a:lnTo>
                  <a:pt x="114908" y="87554"/>
                </a:lnTo>
                <a:lnTo>
                  <a:pt x="114195" y="88045"/>
                </a:lnTo>
                <a:lnTo>
                  <a:pt x="113433" y="88536"/>
                </a:lnTo>
                <a:lnTo>
                  <a:pt x="112053" y="89329"/>
                </a:lnTo>
                <a:lnTo>
                  <a:pt x="110721" y="89896"/>
                </a:lnTo>
                <a:lnTo>
                  <a:pt x="110721" y="89896"/>
                </a:lnTo>
                <a:lnTo>
                  <a:pt x="110483" y="90009"/>
                </a:lnTo>
                <a:lnTo>
                  <a:pt x="109674" y="90424"/>
                </a:lnTo>
                <a:lnTo>
                  <a:pt x="108675" y="90802"/>
                </a:lnTo>
                <a:lnTo>
                  <a:pt x="107581" y="91331"/>
                </a:lnTo>
                <a:lnTo>
                  <a:pt x="106439" y="91860"/>
                </a:lnTo>
                <a:close/>
                <a:moveTo>
                  <a:pt x="100158" y="24627"/>
                </a:moveTo>
                <a:lnTo>
                  <a:pt x="100539" y="24740"/>
                </a:lnTo>
                <a:lnTo>
                  <a:pt x="100967" y="24929"/>
                </a:lnTo>
                <a:lnTo>
                  <a:pt x="100158" y="24627"/>
                </a:lnTo>
                <a:close/>
              </a:path>
            </a:pathLst>
          </a:custGeom>
          <a:solidFill>
            <a:schemeClr val="accent2"/>
          </a:solidFill>
          <a:ln>
            <a:noFill/>
          </a:ln>
        </p:spPr>
        <p:txBody>
          <a:bodyPr lIns="45706" tIns="22846" rIns="45706" bIns="22846" anchor="t"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395" name="Shape 2395"/>
          <p:cNvGrpSpPr/>
          <p:nvPr/>
        </p:nvGrpSpPr>
        <p:grpSpPr>
          <a:xfrm>
            <a:off x="1389221" y="1579245"/>
            <a:ext cx="6403658" cy="1244441"/>
            <a:chOff x="1601787" y="2862260"/>
            <a:chExt cx="15084426" cy="4497388"/>
          </a:xfrm>
          <a:solidFill>
            <a:schemeClr val="bg1">
              <a:lumMod val="75000"/>
            </a:schemeClr>
          </a:solidFill>
        </p:grpSpPr>
        <p:sp>
          <p:nvSpPr>
            <p:cNvPr id="2396" name="Shape 2396"/>
            <p:cNvSpPr/>
            <p:nvPr/>
          </p:nvSpPr>
          <p:spPr>
            <a:xfrm>
              <a:off x="1601787" y="3314700"/>
              <a:ext cx="3508375" cy="1689100"/>
            </a:xfrm>
            <a:custGeom>
              <a:avLst/>
              <a:gdLst/>
              <a:ahLst/>
              <a:cxnLst/>
              <a:rect l="0" t="0" r="0" b="0"/>
              <a:pathLst>
                <a:path w="120000" h="120000" extrusionOk="0">
                  <a:moveTo>
                    <a:pt x="114924" y="118251"/>
                  </a:moveTo>
                  <a:lnTo>
                    <a:pt x="116009" y="116389"/>
                  </a:lnTo>
                  <a:lnTo>
                    <a:pt x="117068" y="114640"/>
                  </a:lnTo>
                  <a:lnTo>
                    <a:pt x="118099" y="112778"/>
                  </a:lnTo>
                  <a:lnTo>
                    <a:pt x="119158" y="110973"/>
                  </a:lnTo>
                  <a:lnTo>
                    <a:pt x="119457" y="110409"/>
                  </a:lnTo>
                  <a:lnTo>
                    <a:pt x="119674" y="109901"/>
                  </a:lnTo>
                  <a:lnTo>
                    <a:pt x="119837" y="109393"/>
                  </a:lnTo>
                  <a:lnTo>
                    <a:pt x="119918" y="108885"/>
                  </a:lnTo>
                  <a:lnTo>
                    <a:pt x="120000" y="108377"/>
                  </a:lnTo>
                  <a:lnTo>
                    <a:pt x="120000" y="107926"/>
                  </a:lnTo>
                  <a:lnTo>
                    <a:pt x="120000" y="107531"/>
                  </a:lnTo>
                  <a:lnTo>
                    <a:pt x="119918" y="107023"/>
                  </a:lnTo>
                  <a:lnTo>
                    <a:pt x="119837" y="106629"/>
                  </a:lnTo>
                  <a:lnTo>
                    <a:pt x="119728" y="106290"/>
                  </a:lnTo>
                  <a:lnTo>
                    <a:pt x="119619" y="105895"/>
                  </a:lnTo>
                  <a:lnTo>
                    <a:pt x="119484" y="105557"/>
                  </a:lnTo>
                  <a:lnTo>
                    <a:pt x="119185" y="104936"/>
                  </a:lnTo>
                  <a:lnTo>
                    <a:pt x="118887" y="104485"/>
                  </a:lnTo>
                  <a:lnTo>
                    <a:pt x="115792" y="99294"/>
                  </a:lnTo>
                  <a:lnTo>
                    <a:pt x="112671" y="94160"/>
                  </a:lnTo>
                  <a:lnTo>
                    <a:pt x="109522" y="89083"/>
                  </a:lnTo>
                  <a:lnTo>
                    <a:pt x="106346" y="84118"/>
                  </a:lnTo>
                  <a:lnTo>
                    <a:pt x="103171" y="79210"/>
                  </a:lnTo>
                  <a:lnTo>
                    <a:pt x="99968" y="74301"/>
                  </a:lnTo>
                  <a:lnTo>
                    <a:pt x="96738" y="69562"/>
                  </a:lnTo>
                  <a:lnTo>
                    <a:pt x="93481" y="64880"/>
                  </a:lnTo>
                  <a:lnTo>
                    <a:pt x="90251" y="60310"/>
                  </a:lnTo>
                  <a:lnTo>
                    <a:pt x="86912" y="55796"/>
                  </a:lnTo>
                  <a:lnTo>
                    <a:pt x="83600" y="51396"/>
                  </a:lnTo>
                  <a:lnTo>
                    <a:pt x="80235" y="47221"/>
                  </a:lnTo>
                  <a:lnTo>
                    <a:pt x="76869" y="43046"/>
                  </a:lnTo>
                  <a:lnTo>
                    <a:pt x="73449" y="39153"/>
                  </a:lnTo>
                  <a:lnTo>
                    <a:pt x="70002" y="35260"/>
                  </a:lnTo>
                  <a:lnTo>
                    <a:pt x="66500" y="31593"/>
                  </a:lnTo>
                  <a:lnTo>
                    <a:pt x="62999" y="28095"/>
                  </a:lnTo>
                  <a:lnTo>
                    <a:pt x="59443" y="24767"/>
                  </a:lnTo>
                  <a:lnTo>
                    <a:pt x="55833" y="21607"/>
                  </a:lnTo>
                  <a:lnTo>
                    <a:pt x="52223" y="18617"/>
                  </a:lnTo>
                  <a:lnTo>
                    <a:pt x="48559" y="15853"/>
                  </a:lnTo>
                  <a:lnTo>
                    <a:pt x="44813" y="13258"/>
                  </a:lnTo>
                  <a:lnTo>
                    <a:pt x="41067" y="10888"/>
                  </a:lnTo>
                  <a:lnTo>
                    <a:pt x="37267" y="8631"/>
                  </a:lnTo>
                  <a:lnTo>
                    <a:pt x="33413" y="6770"/>
                  </a:lnTo>
                  <a:lnTo>
                    <a:pt x="29504" y="5077"/>
                  </a:lnTo>
                  <a:lnTo>
                    <a:pt x="25568" y="3554"/>
                  </a:lnTo>
                  <a:lnTo>
                    <a:pt x="21578" y="2369"/>
                  </a:lnTo>
                  <a:lnTo>
                    <a:pt x="17507" y="1354"/>
                  </a:lnTo>
                  <a:lnTo>
                    <a:pt x="13408" y="677"/>
                  </a:lnTo>
                  <a:lnTo>
                    <a:pt x="9255" y="169"/>
                  </a:lnTo>
                  <a:lnTo>
                    <a:pt x="5021" y="0"/>
                  </a:lnTo>
                  <a:lnTo>
                    <a:pt x="4505" y="56"/>
                  </a:lnTo>
                  <a:lnTo>
                    <a:pt x="3990" y="225"/>
                  </a:lnTo>
                  <a:lnTo>
                    <a:pt x="3501" y="507"/>
                  </a:lnTo>
                  <a:lnTo>
                    <a:pt x="3067" y="846"/>
                  </a:lnTo>
                  <a:lnTo>
                    <a:pt x="2605" y="1241"/>
                  </a:lnTo>
                  <a:lnTo>
                    <a:pt x="2225" y="1805"/>
                  </a:lnTo>
                  <a:lnTo>
                    <a:pt x="1845" y="2425"/>
                  </a:lnTo>
                  <a:lnTo>
                    <a:pt x="1492" y="3102"/>
                  </a:lnTo>
                  <a:lnTo>
                    <a:pt x="1167" y="3836"/>
                  </a:lnTo>
                  <a:lnTo>
                    <a:pt x="868" y="4626"/>
                  </a:lnTo>
                  <a:lnTo>
                    <a:pt x="624" y="5528"/>
                  </a:lnTo>
                  <a:lnTo>
                    <a:pt x="380" y="6488"/>
                  </a:lnTo>
                  <a:lnTo>
                    <a:pt x="217" y="7447"/>
                  </a:lnTo>
                  <a:lnTo>
                    <a:pt x="108" y="8462"/>
                  </a:lnTo>
                  <a:lnTo>
                    <a:pt x="27" y="9478"/>
                  </a:lnTo>
                  <a:lnTo>
                    <a:pt x="0" y="10550"/>
                  </a:lnTo>
                  <a:lnTo>
                    <a:pt x="27" y="11622"/>
                  </a:lnTo>
                  <a:lnTo>
                    <a:pt x="108" y="12693"/>
                  </a:lnTo>
                  <a:lnTo>
                    <a:pt x="217" y="13653"/>
                  </a:lnTo>
                  <a:lnTo>
                    <a:pt x="380" y="14668"/>
                  </a:lnTo>
                  <a:lnTo>
                    <a:pt x="624" y="15571"/>
                  </a:lnTo>
                  <a:lnTo>
                    <a:pt x="841" y="16417"/>
                  </a:lnTo>
                  <a:lnTo>
                    <a:pt x="1140" y="17263"/>
                  </a:lnTo>
                  <a:lnTo>
                    <a:pt x="1438" y="17997"/>
                  </a:lnTo>
                  <a:lnTo>
                    <a:pt x="1818" y="18674"/>
                  </a:lnTo>
                  <a:lnTo>
                    <a:pt x="2198" y="19294"/>
                  </a:lnTo>
                  <a:lnTo>
                    <a:pt x="2605" y="19802"/>
                  </a:lnTo>
                  <a:lnTo>
                    <a:pt x="3067" y="20253"/>
                  </a:lnTo>
                  <a:lnTo>
                    <a:pt x="3501" y="20648"/>
                  </a:lnTo>
                  <a:lnTo>
                    <a:pt x="3990" y="20818"/>
                  </a:lnTo>
                  <a:lnTo>
                    <a:pt x="4478" y="21043"/>
                  </a:lnTo>
                  <a:lnTo>
                    <a:pt x="4994" y="21100"/>
                  </a:lnTo>
                  <a:lnTo>
                    <a:pt x="8631" y="21156"/>
                  </a:lnTo>
                  <a:lnTo>
                    <a:pt x="12241" y="21495"/>
                  </a:lnTo>
                  <a:lnTo>
                    <a:pt x="15824" y="22059"/>
                  </a:lnTo>
                  <a:lnTo>
                    <a:pt x="19380" y="22905"/>
                  </a:lnTo>
                  <a:lnTo>
                    <a:pt x="22881" y="23921"/>
                  </a:lnTo>
                  <a:lnTo>
                    <a:pt x="26383" y="25162"/>
                  </a:lnTo>
                  <a:lnTo>
                    <a:pt x="29830" y="26629"/>
                  </a:lnTo>
                  <a:lnTo>
                    <a:pt x="33277" y="28321"/>
                  </a:lnTo>
                  <a:lnTo>
                    <a:pt x="36643" y="30183"/>
                  </a:lnTo>
                  <a:lnTo>
                    <a:pt x="40036" y="32214"/>
                  </a:lnTo>
                  <a:lnTo>
                    <a:pt x="43429" y="34527"/>
                  </a:lnTo>
                  <a:lnTo>
                    <a:pt x="46740" y="36953"/>
                  </a:lnTo>
                  <a:lnTo>
                    <a:pt x="50079" y="39661"/>
                  </a:lnTo>
                  <a:lnTo>
                    <a:pt x="53390" y="42538"/>
                  </a:lnTo>
                  <a:lnTo>
                    <a:pt x="56674" y="45528"/>
                  </a:lnTo>
                  <a:lnTo>
                    <a:pt x="59932" y="48688"/>
                  </a:lnTo>
                  <a:lnTo>
                    <a:pt x="63189" y="52016"/>
                  </a:lnTo>
                  <a:lnTo>
                    <a:pt x="66446" y="55514"/>
                  </a:lnTo>
                  <a:lnTo>
                    <a:pt x="69676" y="59181"/>
                  </a:lnTo>
                  <a:lnTo>
                    <a:pt x="72906" y="63018"/>
                  </a:lnTo>
                  <a:lnTo>
                    <a:pt x="76082" y="66967"/>
                  </a:lnTo>
                  <a:lnTo>
                    <a:pt x="79312" y="71086"/>
                  </a:lnTo>
                  <a:lnTo>
                    <a:pt x="82488" y="75260"/>
                  </a:lnTo>
                  <a:lnTo>
                    <a:pt x="85691" y="79661"/>
                  </a:lnTo>
                  <a:lnTo>
                    <a:pt x="88893" y="84118"/>
                  </a:lnTo>
                  <a:lnTo>
                    <a:pt x="92042" y="88744"/>
                  </a:lnTo>
                  <a:lnTo>
                    <a:pt x="95245" y="93427"/>
                  </a:lnTo>
                  <a:lnTo>
                    <a:pt x="98394" y="98222"/>
                  </a:lnTo>
                  <a:lnTo>
                    <a:pt x="101596" y="103187"/>
                  </a:lnTo>
                  <a:lnTo>
                    <a:pt x="104772" y="108208"/>
                  </a:lnTo>
                  <a:lnTo>
                    <a:pt x="107948" y="113342"/>
                  </a:lnTo>
                  <a:lnTo>
                    <a:pt x="111124" y="118476"/>
                  </a:lnTo>
                  <a:lnTo>
                    <a:pt x="111422" y="118928"/>
                  </a:lnTo>
                  <a:lnTo>
                    <a:pt x="111667" y="119266"/>
                  </a:lnTo>
                  <a:lnTo>
                    <a:pt x="111938" y="119492"/>
                  </a:lnTo>
                  <a:lnTo>
                    <a:pt x="112182" y="119717"/>
                  </a:lnTo>
                  <a:lnTo>
                    <a:pt x="112454" y="119830"/>
                  </a:lnTo>
                  <a:lnTo>
                    <a:pt x="112698" y="119943"/>
                  </a:lnTo>
                  <a:lnTo>
                    <a:pt x="112969" y="120000"/>
                  </a:lnTo>
                  <a:lnTo>
                    <a:pt x="113187" y="119943"/>
                  </a:lnTo>
                  <a:lnTo>
                    <a:pt x="113431" y="119830"/>
                  </a:lnTo>
                  <a:lnTo>
                    <a:pt x="113648" y="119717"/>
                  </a:lnTo>
                  <a:lnTo>
                    <a:pt x="113865" y="119605"/>
                  </a:lnTo>
                  <a:lnTo>
                    <a:pt x="114082" y="119322"/>
                  </a:lnTo>
                  <a:lnTo>
                    <a:pt x="114517" y="118815"/>
                  </a:lnTo>
                  <a:lnTo>
                    <a:pt x="114924" y="118251"/>
                  </a:lnTo>
                  <a:close/>
                </a:path>
              </a:pathLst>
            </a:custGeom>
            <a:grpFill/>
            <a:ln>
              <a:noFill/>
            </a:ln>
          </p:spPr>
          <p:txBody>
            <a:bodyPr lIns="45706" tIns="22846" rIns="45706" bIns="22846" anchor="t"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7" name="Shape 2397"/>
            <p:cNvSpPr/>
            <p:nvPr/>
          </p:nvSpPr>
          <p:spPr>
            <a:xfrm>
              <a:off x="5572126" y="3282950"/>
              <a:ext cx="11114087" cy="4076699"/>
            </a:xfrm>
            <a:custGeom>
              <a:avLst/>
              <a:gdLst/>
              <a:ahLst/>
              <a:cxnLst/>
              <a:rect l="0" t="0" r="0" b="0"/>
              <a:pathLst>
                <a:path w="120000" h="120000" extrusionOk="0">
                  <a:moveTo>
                    <a:pt x="120000" y="4345"/>
                  </a:moveTo>
                  <a:lnTo>
                    <a:pt x="119991" y="3901"/>
                  </a:lnTo>
                  <a:lnTo>
                    <a:pt x="119965" y="3481"/>
                  </a:lnTo>
                  <a:lnTo>
                    <a:pt x="119931" y="3060"/>
                  </a:lnTo>
                  <a:lnTo>
                    <a:pt x="119880" y="2663"/>
                  </a:lnTo>
                  <a:lnTo>
                    <a:pt x="119802" y="2266"/>
                  </a:lnTo>
                  <a:lnTo>
                    <a:pt x="119725" y="1892"/>
                  </a:lnTo>
                  <a:lnTo>
                    <a:pt x="119631" y="1565"/>
                  </a:lnTo>
                  <a:lnTo>
                    <a:pt x="119528" y="1261"/>
                  </a:lnTo>
                  <a:lnTo>
                    <a:pt x="119417" y="981"/>
                  </a:lnTo>
                  <a:lnTo>
                    <a:pt x="119305" y="724"/>
                  </a:lnTo>
                  <a:lnTo>
                    <a:pt x="119177" y="490"/>
                  </a:lnTo>
                  <a:lnTo>
                    <a:pt x="119031" y="327"/>
                  </a:lnTo>
                  <a:lnTo>
                    <a:pt x="118894" y="186"/>
                  </a:lnTo>
                  <a:lnTo>
                    <a:pt x="118740" y="70"/>
                  </a:lnTo>
                  <a:lnTo>
                    <a:pt x="118585" y="0"/>
                  </a:lnTo>
                  <a:lnTo>
                    <a:pt x="118422" y="0"/>
                  </a:lnTo>
                  <a:lnTo>
                    <a:pt x="116845" y="70"/>
                  </a:lnTo>
                  <a:lnTo>
                    <a:pt x="115286" y="327"/>
                  </a:lnTo>
                  <a:lnTo>
                    <a:pt x="113751" y="747"/>
                  </a:lnTo>
                  <a:lnTo>
                    <a:pt x="112243" y="1308"/>
                  </a:lnTo>
                  <a:lnTo>
                    <a:pt x="110743" y="2009"/>
                  </a:lnTo>
                  <a:lnTo>
                    <a:pt x="109286" y="2873"/>
                  </a:lnTo>
                  <a:lnTo>
                    <a:pt x="107846" y="3855"/>
                  </a:lnTo>
                  <a:lnTo>
                    <a:pt x="106423" y="4953"/>
                  </a:lnTo>
                  <a:lnTo>
                    <a:pt x="105018" y="6214"/>
                  </a:lnTo>
                  <a:lnTo>
                    <a:pt x="103629" y="7570"/>
                  </a:lnTo>
                  <a:lnTo>
                    <a:pt x="102266" y="9042"/>
                  </a:lnTo>
                  <a:lnTo>
                    <a:pt x="100912" y="10607"/>
                  </a:lnTo>
                  <a:lnTo>
                    <a:pt x="99575" y="12289"/>
                  </a:lnTo>
                  <a:lnTo>
                    <a:pt x="98264" y="14088"/>
                  </a:lnTo>
                  <a:lnTo>
                    <a:pt x="96961" y="15934"/>
                  </a:lnTo>
                  <a:lnTo>
                    <a:pt x="95676" y="17897"/>
                  </a:lnTo>
                  <a:lnTo>
                    <a:pt x="94407" y="19953"/>
                  </a:lnTo>
                  <a:lnTo>
                    <a:pt x="93147" y="22056"/>
                  </a:lnTo>
                  <a:lnTo>
                    <a:pt x="91904" y="24252"/>
                  </a:lnTo>
                  <a:lnTo>
                    <a:pt x="90662" y="26495"/>
                  </a:lnTo>
                  <a:lnTo>
                    <a:pt x="89436" y="28785"/>
                  </a:lnTo>
                  <a:lnTo>
                    <a:pt x="88227" y="31144"/>
                  </a:lnTo>
                  <a:lnTo>
                    <a:pt x="87019" y="33551"/>
                  </a:lnTo>
                  <a:lnTo>
                    <a:pt x="85828" y="36028"/>
                  </a:lnTo>
                  <a:lnTo>
                    <a:pt x="84636" y="38528"/>
                  </a:lnTo>
                  <a:lnTo>
                    <a:pt x="83454" y="41051"/>
                  </a:lnTo>
                  <a:lnTo>
                    <a:pt x="82279" y="43598"/>
                  </a:lnTo>
                  <a:lnTo>
                    <a:pt x="81114" y="46191"/>
                  </a:lnTo>
                  <a:lnTo>
                    <a:pt x="78791" y="51378"/>
                  </a:lnTo>
                  <a:lnTo>
                    <a:pt x="76477" y="56612"/>
                  </a:lnTo>
                  <a:lnTo>
                    <a:pt x="74257" y="61682"/>
                  </a:lnTo>
                  <a:lnTo>
                    <a:pt x="72029" y="66728"/>
                  </a:lnTo>
                  <a:lnTo>
                    <a:pt x="70923" y="69228"/>
                  </a:lnTo>
                  <a:lnTo>
                    <a:pt x="69792" y="71728"/>
                  </a:lnTo>
                  <a:lnTo>
                    <a:pt x="68669" y="74158"/>
                  </a:lnTo>
                  <a:lnTo>
                    <a:pt x="67546" y="76588"/>
                  </a:lnTo>
                  <a:lnTo>
                    <a:pt x="66415" y="78971"/>
                  </a:lnTo>
                  <a:lnTo>
                    <a:pt x="65275" y="81331"/>
                  </a:lnTo>
                  <a:lnTo>
                    <a:pt x="64118" y="83621"/>
                  </a:lnTo>
                  <a:lnTo>
                    <a:pt x="62978" y="85841"/>
                  </a:lnTo>
                  <a:lnTo>
                    <a:pt x="61821" y="88037"/>
                  </a:lnTo>
                  <a:lnTo>
                    <a:pt x="60672" y="90163"/>
                  </a:lnTo>
                  <a:lnTo>
                    <a:pt x="59498" y="92219"/>
                  </a:lnTo>
                  <a:lnTo>
                    <a:pt x="58332" y="94182"/>
                  </a:lnTo>
                  <a:lnTo>
                    <a:pt x="57158" y="96098"/>
                  </a:lnTo>
                  <a:lnTo>
                    <a:pt x="55967" y="97873"/>
                  </a:lnTo>
                  <a:lnTo>
                    <a:pt x="54776" y="99602"/>
                  </a:lnTo>
                  <a:lnTo>
                    <a:pt x="53584" y="101214"/>
                  </a:lnTo>
                  <a:lnTo>
                    <a:pt x="52376" y="102733"/>
                  </a:lnTo>
                  <a:lnTo>
                    <a:pt x="51159" y="104182"/>
                  </a:lnTo>
                  <a:lnTo>
                    <a:pt x="49942" y="105467"/>
                  </a:lnTo>
                  <a:lnTo>
                    <a:pt x="48716" y="106635"/>
                  </a:lnTo>
                  <a:lnTo>
                    <a:pt x="47473" y="107710"/>
                  </a:lnTo>
                  <a:lnTo>
                    <a:pt x="46239" y="108668"/>
                  </a:lnTo>
                  <a:lnTo>
                    <a:pt x="44979" y="109439"/>
                  </a:lnTo>
                  <a:lnTo>
                    <a:pt x="43719" y="110116"/>
                  </a:lnTo>
                  <a:lnTo>
                    <a:pt x="42451" y="110630"/>
                  </a:lnTo>
                  <a:lnTo>
                    <a:pt x="41165" y="110981"/>
                  </a:lnTo>
                  <a:lnTo>
                    <a:pt x="39871" y="111214"/>
                  </a:lnTo>
                  <a:lnTo>
                    <a:pt x="38577" y="111261"/>
                  </a:lnTo>
                  <a:lnTo>
                    <a:pt x="37334" y="111214"/>
                  </a:lnTo>
                  <a:lnTo>
                    <a:pt x="36117" y="111051"/>
                  </a:lnTo>
                  <a:lnTo>
                    <a:pt x="34908" y="110700"/>
                  </a:lnTo>
                  <a:lnTo>
                    <a:pt x="33691" y="110233"/>
                  </a:lnTo>
                  <a:lnTo>
                    <a:pt x="32500" y="109649"/>
                  </a:lnTo>
                  <a:lnTo>
                    <a:pt x="31309" y="108925"/>
                  </a:lnTo>
                  <a:lnTo>
                    <a:pt x="30134" y="108060"/>
                  </a:lnTo>
                  <a:lnTo>
                    <a:pt x="28952" y="107126"/>
                  </a:lnTo>
                  <a:lnTo>
                    <a:pt x="27786" y="106051"/>
                  </a:lnTo>
                  <a:lnTo>
                    <a:pt x="26629" y="104883"/>
                  </a:lnTo>
                  <a:lnTo>
                    <a:pt x="25472" y="103621"/>
                  </a:lnTo>
                  <a:lnTo>
                    <a:pt x="24332" y="102196"/>
                  </a:lnTo>
                  <a:lnTo>
                    <a:pt x="23184" y="100747"/>
                  </a:lnTo>
                  <a:lnTo>
                    <a:pt x="22061" y="99182"/>
                  </a:lnTo>
                  <a:lnTo>
                    <a:pt x="20929" y="97523"/>
                  </a:lnTo>
                  <a:lnTo>
                    <a:pt x="19807" y="95817"/>
                  </a:lnTo>
                  <a:lnTo>
                    <a:pt x="18692" y="94018"/>
                  </a:lnTo>
                  <a:lnTo>
                    <a:pt x="17578" y="92126"/>
                  </a:lnTo>
                  <a:lnTo>
                    <a:pt x="16481" y="90163"/>
                  </a:lnTo>
                  <a:lnTo>
                    <a:pt x="15376" y="88177"/>
                  </a:lnTo>
                  <a:lnTo>
                    <a:pt x="14278" y="86098"/>
                  </a:lnTo>
                  <a:lnTo>
                    <a:pt x="13190" y="83995"/>
                  </a:lnTo>
                  <a:lnTo>
                    <a:pt x="12101" y="81822"/>
                  </a:lnTo>
                  <a:lnTo>
                    <a:pt x="11022" y="79602"/>
                  </a:lnTo>
                  <a:lnTo>
                    <a:pt x="9942" y="77336"/>
                  </a:lnTo>
                  <a:lnTo>
                    <a:pt x="8879" y="75070"/>
                  </a:lnTo>
                  <a:lnTo>
                    <a:pt x="7799" y="72733"/>
                  </a:lnTo>
                  <a:lnTo>
                    <a:pt x="6728" y="70420"/>
                  </a:lnTo>
                  <a:lnTo>
                    <a:pt x="5665" y="68014"/>
                  </a:lnTo>
                  <a:lnTo>
                    <a:pt x="4602" y="65630"/>
                  </a:lnTo>
                  <a:lnTo>
                    <a:pt x="3539" y="63247"/>
                  </a:lnTo>
                  <a:lnTo>
                    <a:pt x="2494" y="60841"/>
                  </a:lnTo>
                  <a:lnTo>
                    <a:pt x="2176" y="61542"/>
                  </a:lnTo>
                  <a:lnTo>
                    <a:pt x="1868" y="62242"/>
                  </a:lnTo>
                  <a:lnTo>
                    <a:pt x="1559" y="62943"/>
                  </a:lnTo>
                  <a:lnTo>
                    <a:pt x="1242" y="63644"/>
                  </a:lnTo>
                  <a:lnTo>
                    <a:pt x="934" y="64345"/>
                  </a:lnTo>
                  <a:lnTo>
                    <a:pt x="617" y="65046"/>
                  </a:lnTo>
                  <a:lnTo>
                    <a:pt x="299" y="65747"/>
                  </a:lnTo>
                  <a:lnTo>
                    <a:pt x="0" y="66448"/>
                  </a:lnTo>
                  <a:lnTo>
                    <a:pt x="437" y="67429"/>
                  </a:lnTo>
                  <a:lnTo>
                    <a:pt x="2562" y="72266"/>
                  </a:lnTo>
                  <a:lnTo>
                    <a:pt x="4713" y="77079"/>
                  </a:lnTo>
                  <a:lnTo>
                    <a:pt x="5793" y="79462"/>
                  </a:lnTo>
                  <a:lnTo>
                    <a:pt x="6882" y="81822"/>
                  </a:lnTo>
                  <a:lnTo>
                    <a:pt x="7970" y="84158"/>
                  </a:lnTo>
                  <a:lnTo>
                    <a:pt x="9067" y="86471"/>
                  </a:lnTo>
                  <a:lnTo>
                    <a:pt x="10164" y="88761"/>
                  </a:lnTo>
                  <a:lnTo>
                    <a:pt x="11279" y="90981"/>
                  </a:lnTo>
                  <a:lnTo>
                    <a:pt x="12393" y="93177"/>
                  </a:lnTo>
                  <a:lnTo>
                    <a:pt x="13516" y="95327"/>
                  </a:lnTo>
                  <a:lnTo>
                    <a:pt x="14647" y="97406"/>
                  </a:lnTo>
                  <a:lnTo>
                    <a:pt x="15796" y="99439"/>
                  </a:lnTo>
                  <a:lnTo>
                    <a:pt x="16944" y="101401"/>
                  </a:lnTo>
                  <a:lnTo>
                    <a:pt x="18110" y="103271"/>
                  </a:lnTo>
                  <a:lnTo>
                    <a:pt x="19275" y="105093"/>
                  </a:lnTo>
                  <a:lnTo>
                    <a:pt x="20467" y="106845"/>
                  </a:lnTo>
                  <a:lnTo>
                    <a:pt x="21658" y="108504"/>
                  </a:lnTo>
                  <a:lnTo>
                    <a:pt x="22875" y="110070"/>
                  </a:lnTo>
                  <a:lnTo>
                    <a:pt x="24092" y="111518"/>
                  </a:lnTo>
                  <a:lnTo>
                    <a:pt x="25335" y="112897"/>
                  </a:lnTo>
                  <a:lnTo>
                    <a:pt x="26578" y="114158"/>
                  </a:lnTo>
                  <a:lnTo>
                    <a:pt x="27846" y="115303"/>
                  </a:lnTo>
                  <a:lnTo>
                    <a:pt x="29123" y="116355"/>
                  </a:lnTo>
                  <a:lnTo>
                    <a:pt x="30417" y="117266"/>
                  </a:lnTo>
                  <a:lnTo>
                    <a:pt x="31729" y="118060"/>
                  </a:lnTo>
                  <a:lnTo>
                    <a:pt x="33066" y="118738"/>
                  </a:lnTo>
                  <a:lnTo>
                    <a:pt x="34403" y="119275"/>
                  </a:lnTo>
                  <a:lnTo>
                    <a:pt x="35774" y="119672"/>
                  </a:lnTo>
                  <a:lnTo>
                    <a:pt x="37145" y="119906"/>
                  </a:lnTo>
                  <a:lnTo>
                    <a:pt x="38551" y="120000"/>
                  </a:lnTo>
                  <a:lnTo>
                    <a:pt x="39948" y="119906"/>
                  </a:lnTo>
                  <a:lnTo>
                    <a:pt x="41328" y="119672"/>
                  </a:lnTo>
                  <a:lnTo>
                    <a:pt x="42691" y="119275"/>
                  </a:lnTo>
                  <a:lnTo>
                    <a:pt x="44045" y="118738"/>
                  </a:lnTo>
                  <a:lnTo>
                    <a:pt x="45373" y="118060"/>
                  </a:lnTo>
                  <a:lnTo>
                    <a:pt x="46685" y="117266"/>
                  </a:lnTo>
                  <a:lnTo>
                    <a:pt x="47988" y="116355"/>
                  </a:lnTo>
                  <a:lnTo>
                    <a:pt x="49273" y="115303"/>
                  </a:lnTo>
                  <a:lnTo>
                    <a:pt x="50533" y="114158"/>
                  </a:lnTo>
                  <a:lnTo>
                    <a:pt x="51784" y="112897"/>
                  </a:lnTo>
                  <a:lnTo>
                    <a:pt x="53019" y="111518"/>
                  </a:lnTo>
                  <a:lnTo>
                    <a:pt x="54244" y="110046"/>
                  </a:lnTo>
                  <a:lnTo>
                    <a:pt x="55444" y="108504"/>
                  </a:lnTo>
                  <a:lnTo>
                    <a:pt x="56653" y="106845"/>
                  </a:lnTo>
                  <a:lnTo>
                    <a:pt x="57844" y="105093"/>
                  </a:lnTo>
                  <a:lnTo>
                    <a:pt x="59010" y="103271"/>
                  </a:lnTo>
                  <a:lnTo>
                    <a:pt x="60175" y="101401"/>
                  </a:lnTo>
                  <a:lnTo>
                    <a:pt x="61332" y="99439"/>
                  </a:lnTo>
                  <a:lnTo>
                    <a:pt x="62472" y="97383"/>
                  </a:lnTo>
                  <a:lnTo>
                    <a:pt x="63604" y="95303"/>
                  </a:lnTo>
                  <a:lnTo>
                    <a:pt x="64735" y="93177"/>
                  </a:lnTo>
                  <a:lnTo>
                    <a:pt x="65849" y="90981"/>
                  </a:lnTo>
                  <a:lnTo>
                    <a:pt x="66963" y="88738"/>
                  </a:lnTo>
                  <a:lnTo>
                    <a:pt x="68060" y="86471"/>
                  </a:lnTo>
                  <a:lnTo>
                    <a:pt x="69157" y="84158"/>
                  </a:lnTo>
                  <a:lnTo>
                    <a:pt x="70246" y="81799"/>
                  </a:lnTo>
                  <a:lnTo>
                    <a:pt x="71343" y="79439"/>
                  </a:lnTo>
                  <a:lnTo>
                    <a:pt x="72414" y="77056"/>
                  </a:lnTo>
                  <a:lnTo>
                    <a:pt x="74566" y="72242"/>
                  </a:lnTo>
                  <a:lnTo>
                    <a:pt x="76691" y="67406"/>
                  </a:lnTo>
                  <a:lnTo>
                    <a:pt x="78482" y="63364"/>
                  </a:lnTo>
                  <a:lnTo>
                    <a:pt x="79708" y="60584"/>
                  </a:lnTo>
                  <a:lnTo>
                    <a:pt x="80925" y="57803"/>
                  </a:lnTo>
                  <a:lnTo>
                    <a:pt x="82151" y="55093"/>
                  </a:lnTo>
                  <a:lnTo>
                    <a:pt x="83359" y="52383"/>
                  </a:lnTo>
                  <a:lnTo>
                    <a:pt x="84576" y="49742"/>
                  </a:lnTo>
                  <a:lnTo>
                    <a:pt x="85776" y="47172"/>
                  </a:lnTo>
                  <a:lnTo>
                    <a:pt x="86985" y="44649"/>
                  </a:lnTo>
                  <a:lnTo>
                    <a:pt x="88185" y="42149"/>
                  </a:lnTo>
                  <a:lnTo>
                    <a:pt x="89385" y="39742"/>
                  </a:lnTo>
                  <a:lnTo>
                    <a:pt x="90593" y="37383"/>
                  </a:lnTo>
                  <a:lnTo>
                    <a:pt x="91793" y="35070"/>
                  </a:lnTo>
                  <a:lnTo>
                    <a:pt x="92993" y="32850"/>
                  </a:lnTo>
                  <a:lnTo>
                    <a:pt x="94201" y="30700"/>
                  </a:lnTo>
                  <a:lnTo>
                    <a:pt x="95401" y="28621"/>
                  </a:lnTo>
                  <a:lnTo>
                    <a:pt x="96627" y="26635"/>
                  </a:lnTo>
                  <a:lnTo>
                    <a:pt x="97835" y="24719"/>
                  </a:lnTo>
                  <a:lnTo>
                    <a:pt x="99061" y="22897"/>
                  </a:lnTo>
                  <a:lnTo>
                    <a:pt x="100278" y="21191"/>
                  </a:lnTo>
                  <a:lnTo>
                    <a:pt x="101512" y="19556"/>
                  </a:lnTo>
                  <a:lnTo>
                    <a:pt x="102755" y="18014"/>
                  </a:lnTo>
                  <a:lnTo>
                    <a:pt x="104006" y="16588"/>
                  </a:lnTo>
                  <a:lnTo>
                    <a:pt x="105258" y="15257"/>
                  </a:lnTo>
                  <a:lnTo>
                    <a:pt x="106518" y="14065"/>
                  </a:lnTo>
                  <a:lnTo>
                    <a:pt x="107795" y="12967"/>
                  </a:lnTo>
                  <a:lnTo>
                    <a:pt x="109080" y="11985"/>
                  </a:lnTo>
                  <a:lnTo>
                    <a:pt x="110383" y="11098"/>
                  </a:lnTo>
                  <a:lnTo>
                    <a:pt x="111686" y="10373"/>
                  </a:lnTo>
                  <a:lnTo>
                    <a:pt x="113006" y="9766"/>
                  </a:lnTo>
                  <a:lnTo>
                    <a:pt x="114326" y="9322"/>
                  </a:lnTo>
                  <a:lnTo>
                    <a:pt x="115680" y="8948"/>
                  </a:lnTo>
                  <a:lnTo>
                    <a:pt x="117034" y="8738"/>
                  </a:lnTo>
                  <a:lnTo>
                    <a:pt x="118414" y="8691"/>
                  </a:lnTo>
                  <a:lnTo>
                    <a:pt x="118577" y="8668"/>
                  </a:lnTo>
                  <a:lnTo>
                    <a:pt x="118740" y="8598"/>
                  </a:lnTo>
                  <a:lnTo>
                    <a:pt x="118894" y="8504"/>
                  </a:lnTo>
                  <a:lnTo>
                    <a:pt x="119031" y="8364"/>
                  </a:lnTo>
                  <a:lnTo>
                    <a:pt x="119168" y="8154"/>
                  </a:lnTo>
                  <a:lnTo>
                    <a:pt x="119297" y="7967"/>
                  </a:lnTo>
                  <a:lnTo>
                    <a:pt x="119417" y="7710"/>
                  </a:lnTo>
                  <a:lnTo>
                    <a:pt x="119528" y="7429"/>
                  </a:lnTo>
                  <a:lnTo>
                    <a:pt x="119631" y="7126"/>
                  </a:lnTo>
                  <a:lnTo>
                    <a:pt x="119725" y="6775"/>
                  </a:lnTo>
                  <a:lnTo>
                    <a:pt x="119802" y="6425"/>
                  </a:lnTo>
                  <a:lnTo>
                    <a:pt x="119880" y="6028"/>
                  </a:lnTo>
                  <a:lnTo>
                    <a:pt x="119931" y="5630"/>
                  </a:lnTo>
                  <a:lnTo>
                    <a:pt x="119965" y="5210"/>
                  </a:lnTo>
                  <a:lnTo>
                    <a:pt x="119991" y="4789"/>
                  </a:lnTo>
                  <a:lnTo>
                    <a:pt x="120000" y="4345"/>
                  </a:lnTo>
                  <a:close/>
                </a:path>
              </a:pathLst>
            </a:custGeom>
            <a:grpFill/>
            <a:ln>
              <a:noFill/>
            </a:ln>
          </p:spPr>
          <p:txBody>
            <a:bodyPr lIns="45706" tIns="22846" rIns="45706" bIns="22846" anchor="t"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8" name="Shape 2398"/>
            <p:cNvSpPr/>
            <p:nvPr/>
          </p:nvSpPr>
          <p:spPr>
            <a:xfrm>
              <a:off x="1601787" y="2862260"/>
              <a:ext cx="11236325" cy="4078288"/>
            </a:xfrm>
            <a:custGeom>
              <a:avLst/>
              <a:gdLst/>
              <a:ahLst/>
              <a:cxnLst/>
              <a:rect l="0" t="0" r="0" b="0"/>
              <a:pathLst>
                <a:path w="120000" h="120000" extrusionOk="0">
                  <a:moveTo>
                    <a:pt x="32839" y="74938"/>
                  </a:moveTo>
                  <a:lnTo>
                    <a:pt x="31907" y="76900"/>
                  </a:lnTo>
                  <a:lnTo>
                    <a:pt x="30974" y="78839"/>
                  </a:lnTo>
                  <a:lnTo>
                    <a:pt x="30033" y="80731"/>
                  </a:lnTo>
                  <a:lnTo>
                    <a:pt x="29101" y="82577"/>
                  </a:lnTo>
                  <a:lnTo>
                    <a:pt x="28160" y="84376"/>
                  </a:lnTo>
                  <a:lnTo>
                    <a:pt x="27228" y="86151"/>
                  </a:lnTo>
                  <a:lnTo>
                    <a:pt x="26287" y="87880"/>
                  </a:lnTo>
                  <a:lnTo>
                    <a:pt x="25354" y="89562"/>
                  </a:lnTo>
                  <a:lnTo>
                    <a:pt x="24413" y="91197"/>
                  </a:lnTo>
                  <a:lnTo>
                    <a:pt x="23472" y="92762"/>
                  </a:lnTo>
                  <a:lnTo>
                    <a:pt x="22523" y="94280"/>
                  </a:lnTo>
                  <a:lnTo>
                    <a:pt x="21573" y="95775"/>
                  </a:lnTo>
                  <a:lnTo>
                    <a:pt x="20632" y="97177"/>
                  </a:lnTo>
                  <a:lnTo>
                    <a:pt x="19675" y="98555"/>
                  </a:lnTo>
                  <a:lnTo>
                    <a:pt x="18717" y="99840"/>
                  </a:lnTo>
                  <a:lnTo>
                    <a:pt x="17759" y="101078"/>
                  </a:lnTo>
                  <a:lnTo>
                    <a:pt x="16792" y="102246"/>
                  </a:lnTo>
                  <a:lnTo>
                    <a:pt x="15826" y="103367"/>
                  </a:lnTo>
                  <a:lnTo>
                    <a:pt x="14851" y="104442"/>
                  </a:lnTo>
                  <a:lnTo>
                    <a:pt x="13868" y="105423"/>
                  </a:lnTo>
                  <a:lnTo>
                    <a:pt x="12884" y="106311"/>
                  </a:lnTo>
                  <a:lnTo>
                    <a:pt x="11893" y="107152"/>
                  </a:lnTo>
                  <a:lnTo>
                    <a:pt x="10892" y="107946"/>
                  </a:lnTo>
                  <a:lnTo>
                    <a:pt x="9884" y="108623"/>
                  </a:lnTo>
                  <a:lnTo>
                    <a:pt x="8883" y="109231"/>
                  </a:lnTo>
                  <a:lnTo>
                    <a:pt x="7849" y="109768"/>
                  </a:lnTo>
                  <a:lnTo>
                    <a:pt x="6823" y="110235"/>
                  </a:lnTo>
                  <a:lnTo>
                    <a:pt x="5798" y="110609"/>
                  </a:lnTo>
                  <a:lnTo>
                    <a:pt x="4755" y="110912"/>
                  </a:lnTo>
                  <a:lnTo>
                    <a:pt x="3695" y="111123"/>
                  </a:lnTo>
                  <a:lnTo>
                    <a:pt x="2636" y="111263"/>
                  </a:lnTo>
                  <a:lnTo>
                    <a:pt x="1568" y="111286"/>
                  </a:lnTo>
                  <a:lnTo>
                    <a:pt x="1407" y="111310"/>
                  </a:lnTo>
                  <a:lnTo>
                    <a:pt x="1246" y="111380"/>
                  </a:lnTo>
                  <a:lnTo>
                    <a:pt x="1093" y="111473"/>
                  </a:lnTo>
                  <a:lnTo>
                    <a:pt x="957" y="111613"/>
                  </a:lnTo>
                  <a:lnTo>
                    <a:pt x="813" y="111824"/>
                  </a:lnTo>
                  <a:lnTo>
                    <a:pt x="695" y="112010"/>
                  </a:lnTo>
                  <a:lnTo>
                    <a:pt x="576" y="112267"/>
                  </a:lnTo>
                  <a:lnTo>
                    <a:pt x="466" y="112548"/>
                  </a:lnTo>
                  <a:lnTo>
                    <a:pt x="364" y="112851"/>
                  </a:lnTo>
                  <a:lnTo>
                    <a:pt x="271" y="113202"/>
                  </a:lnTo>
                  <a:lnTo>
                    <a:pt x="194" y="113552"/>
                  </a:lnTo>
                  <a:lnTo>
                    <a:pt x="118" y="113949"/>
                  </a:lnTo>
                  <a:lnTo>
                    <a:pt x="67" y="114346"/>
                  </a:lnTo>
                  <a:lnTo>
                    <a:pt x="33" y="114767"/>
                  </a:lnTo>
                  <a:lnTo>
                    <a:pt x="8" y="115187"/>
                  </a:lnTo>
                  <a:lnTo>
                    <a:pt x="0" y="115631"/>
                  </a:lnTo>
                  <a:lnTo>
                    <a:pt x="8" y="116075"/>
                  </a:lnTo>
                  <a:lnTo>
                    <a:pt x="33" y="116542"/>
                  </a:lnTo>
                  <a:lnTo>
                    <a:pt x="67" y="116963"/>
                  </a:lnTo>
                  <a:lnTo>
                    <a:pt x="118" y="117336"/>
                  </a:lnTo>
                  <a:lnTo>
                    <a:pt x="194" y="117734"/>
                  </a:lnTo>
                  <a:lnTo>
                    <a:pt x="271" y="118084"/>
                  </a:lnTo>
                  <a:lnTo>
                    <a:pt x="356" y="118411"/>
                  </a:lnTo>
                  <a:lnTo>
                    <a:pt x="449" y="118715"/>
                  </a:lnTo>
                  <a:lnTo>
                    <a:pt x="567" y="118995"/>
                  </a:lnTo>
                  <a:lnTo>
                    <a:pt x="686" y="119252"/>
                  </a:lnTo>
                  <a:lnTo>
                    <a:pt x="813" y="119486"/>
                  </a:lnTo>
                  <a:lnTo>
                    <a:pt x="957" y="119672"/>
                  </a:lnTo>
                  <a:lnTo>
                    <a:pt x="1093" y="119813"/>
                  </a:lnTo>
                  <a:lnTo>
                    <a:pt x="1246" y="119929"/>
                  </a:lnTo>
                  <a:lnTo>
                    <a:pt x="1398" y="119976"/>
                  </a:lnTo>
                  <a:lnTo>
                    <a:pt x="1559" y="120000"/>
                  </a:lnTo>
                  <a:lnTo>
                    <a:pt x="2797" y="119953"/>
                  </a:lnTo>
                  <a:lnTo>
                    <a:pt x="4026" y="119789"/>
                  </a:lnTo>
                  <a:lnTo>
                    <a:pt x="5247" y="119509"/>
                  </a:lnTo>
                  <a:lnTo>
                    <a:pt x="6434" y="119135"/>
                  </a:lnTo>
                  <a:lnTo>
                    <a:pt x="7620" y="118691"/>
                  </a:lnTo>
                  <a:lnTo>
                    <a:pt x="8790" y="118154"/>
                  </a:lnTo>
                  <a:lnTo>
                    <a:pt x="9935" y="117523"/>
                  </a:lnTo>
                  <a:lnTo>
                    <a:pt x="11087" y="116776"/>
                  </a:lnTo>
                  <a:lnTo>
                    <a:pt x="12215" y="116005"/>
                  </a:lnTo>
                  <a:lnTo>
                    <a:pt x="13334" y="115094"/>
                  </a:lnTo>
                  <a:lnTo>
                    <a:pt x="14427" y="114136"/>
                  </a:lnTo>
                  <a:lnTo>
                    <a:pt x="15512" y="113108"/>
                  </a:lnTo>
                  <a:lnTo>
                    <a:pt x="16606" y="111987"/>
                  </a:lnTo>
                  <a:lnTo>
                    <a:pt x="17674" y="110796"/>
                  </a:lnTo>
                  <a:lnTo>
                    <a:pt x="18725" y="109534"/>
                  </a:lnTo>
                  <a:lnTo>
                    <a:pt x="19776" y="108226"/>
                  </a:lnTo>
                  <a:lnTo>
                    <a:pt x="20802" y="106848"/>
                  </a:lnTo>
                  <a:lnTo>
                    <a:pt x="21828" y="105423"/>
                  </a:lnTo>
                  <a:lnTo>
                    <a:pt x="22845" y="103928"/>
                  </a:lnTo>
                  <a:lnTo>
                    <a:pt x="23862" y="102386"/>
                  </a:lnTo>
                  <a:lnTo>
                    <a:pt x="24862" y="100798"/>
                  </a:lnTo>
                  <a:lnTo>
                    <a:pt x="25846" y="99139"/>
                  </a:lnTo>
                  <a:lnTo>
                    <a:pt x="26829" y="97457"/>
                  </a:lnTo>
                  <a:lnTo>
                    <a:pt x="27812" y="95705"/>
                  </a:lnTo>
                  <a:lnTo>
                    <a:pt x="28779" y="93906"/>
                  </a:lnTo>
                  <a:lnTo>
                    <a:pt x="29745" y="92108"/>
                  </a:lnTo>
                  <a:lnTo>
                    <a:pt x="30695" y="90262"/>
                  </a:lnTo>
                  <a:lnTo>
                    <a:pt x="31644" y="88370"/>
                  </a:lnTo>
                  <a:lnTo>
                    <a:pt x="32593" y="86455"/>
                  </a:lnTo>
                  <a:lnTo>
                    <a:pt x="33526" y="84516"/>
                  </a:lnTo>
                  <a:lnTo>
                    <a:pt x="34467" y="82554"/>
                  </a:lnTo>
                  <a:lnTo>
                    <a:pt x="35391" y="80568"/>
                  </a:lnTo>
                  <a:lnTo>
                    <a:pt x="43385" y="62604"/>
                  </a:lnTo>
                  <a:lnTo>
                    <a:pt x="45563" y="57582"/>
                  </a:lnTo>
                  <a:lnTo>
                    <a:pt x="47733" y="52583"/>
                  </a:lnTo>
                  <a:lnTo>
                    <a:pt x="48835" y="50107"/>
                  </a:lnTo>
                  <a:lnTo>
                    <a:pt x="49929" y="47677"/>
                  </a:lnTo>
                  <a:lnTo>
                    <a:pt x="51039" y="45271"/>
                  </a:lnTo>
                  <a:lnTo>
                    <a:pt x="52141" y="42842"/>
                  </a:lnTo>
                  <a:lnTo>
                    <a:pt x="53252" y="40529"/>
                  </a:lnTo>
                  <a:lnTo>
                    <a:pt x="54371" y="38193"/>
                  </a:lnTo>
                  <a:lnTo>
                    <a:pt x="55490" y="35950"/>
                  </a:lnTo>
                  <a:lnTo>
                    <a:pt x="56617" y="33731"/>
                  </a:lnTo>
                  <a:lnTo>
                    <a:pt x="57745" y="31559"/>
                  </a:lnTo>
                  <a:lnTo>
                    <a:pt x="58881" y="29480"/>
                  </a:lnTo>
                  <a:lnTo>
                    <a:pt x="60025" y="27471"/>
                  </a:lnTo>
                  <a:lnTo>
                    <a:pt x="61178" y="25532"/>
                  </a:lnTo>
                  <a:lnTo>
                    <a:pt x="62322" y="23663"/>
                  </a:lnTo>
                  <a:lnTo>
                    <a:pt x="63492" y="21888"/>
                  </a:lnTo>
                  <a:lnTo>
                    <a:pt x="64653" y="20206"/>
                  </a:lnTo>
                  <a:lnTo>
                    <a:pt x="65832" y="18594"/>
                  </a:lnTo>
                  <a:lnTo>
                    <a:pt x="67001" y="17122"/>
                  </a:lnTo>
                  <a:lnTo>
                    <a:pt x="68197" y="15721"/>
                  </a:lnTo>
                  <a:lnTo>
                    <a:pt x="69392" y="14413"/>
                  </a:lnTo>
                  <a:lnTo>
                    <a:pt x="70604" y="13268"/>
                  </a:lnTo>
                  <a:lnTo>
                    <a:pt x="71808" y="12240"/>
                  </a:lnTo>
                  <a:lnTo>
                    <a:pt x="73029" y="11306"/>
                  </a:lnTo>
                  <a:lnTo>
                    <a:pt x="74258" y="10511"/>
                  </a:lnTo>
                  <a:lnTo>
                    <a:pt x="75495" y="9881"/>
                  </a:lnTo>
                  <a:lnTo>
                    <a:pt x="76742" y="9367"/>
                  </a:lnTo>
                  <a:lnTo>
                    <a:pt x="77988" y="9016"/>
                  </a:lnTo>
                  <a:lnTo>
                    <a:pt x="79259" y="8783"/>
                  </a:lnTo>
                  <a:lnTo>
                    <a:pt x="80531" y="8736"/>
                  </a:lnTo>
                  <a:lnTo>
                    <a:pt x="81794" y="8783"/>
                  </a:lnTo>
                  <a:lnTo>
                    <a:pt x="83048" y="8970"/>
                  </a:lnTo>
                  <a:lnTo>
                    <a:pt x="84286" y="9343"/>
                  </a:lnTo>
                  <a:lnTo>
                    <a:pt x="85515" y="9857"/>
                  </a:lnTo>
                  <a:lnTo>
                    <a:pt x="86736" y="10465"/>
                  </a:lnTo>
                  <a:lnTo>
                    <a:pt x="87957" y="11259"/>
                  </a:lnTo>
                  <a:lnTo>
                    <a:pt x="89160" y="12123"/>
                  </a:lnTo>
                  <a:lnTo>
                    <a:pt x="90364" y="13151"/>
                  </a:lnTo>
                  <a:lnTo>
                    <a:pt x="91551" y="14272"/>
                  </a:lnTo>
                  <a:lnTo>
                    <a:pt x="92729" y="15534"/>
                  </a:lnTo>
                  <a:lnTo>
                    <a:pt x="93907" y="16889"/>
                  </a:lnTo>
                  <a:lnTo>
                    <a:pt x="95077" y="18360"/>
                  </a:lnTo>
                  <a:lnTo>
                    <a:pt x="96239" y="19926"/>
                  </a:lnTo>
                  <a:lnTo>
                    <a:pt x="97391" y="21584"/>
                  </a:lnTo>
                  <a:lnTo>
                    <a:pt x="98544" y="23313"/>
                  </a:lnTo>
                  <a:lnTo>
                    <a:pt x="99680" y="25135"/>
                  </a:lnTo>
                  <a:lnTo>
                    <a:pt x="100816" y="27050"/>
                  </a:lnTo>
                  <a:lnTo>
                    <a:pt x="101952" y="29013"/>
                  </a:lnTo>
                  <a:lnTo>
                    <a:pt x="103071" y="31068"/>
                  </a:lnTo>
                  <a:lnTo>
                    <a:pt x="104198" y="33194"/>
                  </a:lnTo>
                  <a:lnTo>
                    <a:pt x="105309" y="35343"/>
                  </a:lnTo>
                  <a:lnTo>
                    <a:pt x="106428" y="37562"/>
                  </a:lnTo>
                  <a:lnTo>
                    <a:pt x="107521" y="39852"/>
                  </a:lnTo>
                  <a:lnTo>
                    <a:pt x="108632" y="42164"/>
                  </a:lnTo>
                  <a:lnTo>
                    <a:pt x="109725" y="44524"/>
                  </a:lnTo>
                  <a:lnTo>
                    <a:pt x="110827" y="46906"/>
                  </a:lnTo>
                  <a:lnTo>
                    <a:pt x="111912" y="49336"/>
                  </a:lnTo>
                  <a:lnTo>
                    <a:pt x="112998" y="51765"/>
                  </a:lnTo>
                  <a:lnTo>
                    <a:pt x="115159" y="56717"/>
                  </a:lnTo>
                  <a:lnTo>
                    <a:pt x="117321" y="61693"/>
                  </a:lnTo>
                  <a:lnTo>
                    <a:pt x="117346" y="61763"/>
                  </a:lnTo>
                  <a:lnTo>
                    <a:pt x="117389" y="61787"/>
                  </a:lnTo>
                  <a:lnTo>
                    <a:pt x="117439" y="61810"/>
                  </a:lnTo>
                  <a:lnTo>
                    <a:pt x="117490" y="61833"/>
                  </a:lnTo>
                  <a:lnTo>
                    <a:pt x="117609" y="61880"/>
                  </a:lnTo>
                  <a:lnTo>
                    <a:pt x="117745" y="61880"/>
                  </a:lnTo>
                  <a:lnTo>
                    <a:pt x="117872" y="61833"/>
                  </a:lnTo>
                  <a:lnTo>
                    <a:pt x="117990" y="61763"/>
                  </a:lnTo>
                  <a:lnTo>
                    <a:pt x="118092" y="61670"/>
                  </a:lnTo>
                  <a:lnTo>
                    <a:pt x="118160" y="61553"/>
                  </a:lnTo>
                  <a:lnTo>
                    <a:pt x="118363" y="61109"/>
                  </a:lnTo>
                  <a:lnTo>
                    <a:pt x="118558" y="60665"/>
                  </a:lnTo>
                  <a:lnTo>
                    <a:pt x="118762" y="60221"/>
                  </a:lnTo>
                  <a:lnTo>
                    <a:pt x="118948" y="59778"/>
                  </a:lnTo>
                  <a:lnTo>
                    <a:pt x="119152" y="59310"/>
                  </a:lnTo>
                  <a:lnTo>
                    <a:pt x="119338" y="58867"/>
                  </a:lnTo>
                  <a:lnTo>
                    <a:pt x="119542" y="58423"/>
                  </a:lnTo>
                  <a:lnTo>
                    <a:pt x="119745" y="58002"/>
                  </a:lnTo>
                  <a:lnTo>
                    <a:pt x="119805" y="57839"/>
                  </a:lnTo>
                  <a:lnTo>
                    <a:pt x="119855" y="57699"/>
                  </a:lnTo>
                  <a:lnTo>
                    <a:pt x="119898" y="57558"/>
                  </a:lnTo>
                  <a:lnTo>
                    <a:pt x="119923" y="57418"/>
                  </a:lnTo>
                  <a:lnTo>
                    <a:pt x="119957" y="57278"/>
                  </a:lnTo>
                  <a:lnTo>
                    <a:pt x="119974" y="57138"/>
                  </a:lnTo>
                  <a:lnTo>
                    <a:pt x="119983" y="56998"/>
                  </a:lnTo>
                  <a:lnTo>
                    <a:pt x="120000" y="56858"/>
                  </a:lnTo>
                  <a:lnTo>
                    <a:pt x="119983" y="56717"/>
                  </a:lnTo>
                  <a:lnTo>
                    <a:pt x="119974" y="56601"/>
                  </a:lnTo>
                  <a:lnTo>
                    <a:pt x="119957" y="56484"/>
                  </a:lnTo>
                  <a:lnTo>
                    <a:pt x="119932" y="56367"/>
                  </a:lnTo>
                  <a:lnTo>
                    <a:pt x="119906" y="56297"/>
                  </a:lnTo>
                  <a:lnTo>
                    <a:pt x="119864" y="56180"/>
                  </a:lnTo>
                  <a:lnTo>
                    <a:pt x="119821" y="56087"/>
                  </a:lnTo>
                  <a:lnTo>
                    <a:pt x="119788" y="56040"/>
                  </a:lnTo>
                  <a:lnTo>
                    <a:pt x="118245" y="52536"/>
                  </a:lnTo>
                  <a:lnTo>
                    <a:pt x="116142" y="47700"/>
                  </a:lnTo>
                  <a:lnTo>
                    <a:pt x="114015" y="42912"/>
                  </a:lnTo>
                  <a:lnTo>
                    <a:pt x="112947" y="40529"/>
                  </a:lnTo>
                  <a:lnTo>
                    <a:pt x="111879" y="38170"/>
                  </a:lnTo>
                  <a:lnTo>
                    <a:pt x="110802" y="35810"/>
                  </a:lnTo>
                  <a:lnTo>
                    <a:pt x="109717" y="33498"/>
                  </a:lnTo>
                  <a:lnTo>
                    <a:pt x="108632" y="31232"/>
                  </a:lnTo>
                  <a:lnTo>
                    <a:pt x="107530" y="28989"/>
                  </a:lnTo>
                  <a:lnTo>
                    <a:pt x="106428" y="26793"/>
                  </a:lnTo>
                  <a:lnTo>
                    <a:pt x="105309" y="24668"/>
                  </a:lnTo>
                  <a:lnTo>
                    <a:pt x="104190" y="22589"/>
                  </a:lnTo>
                  <a:lnTo>
                    <a:pt x="103063" y="20556"/>
                  </a:lnTo>
                  <a:lnTo>
                    <a:pt x="101927" y="18594"/>
                  </a:lnTo>
                  <a:lnTo>
                    <a:pt x="100765" y="16702"/>
                  </a:lnTo>
                  <a:lnTo>
                    <a:pt x="99604" y="14903"/>
                  </a:lnTo>
                  <a:lnTo>
                    <a:pt x="98443" y="13151"/>
                  </a:lnTo>
                  <a:lnTo>
                    <a:pt x="97247" y="11493"/>
                  </a:lnTo>
                  <a:lnTo>
                    <a:pt x="96052" y="9927"/>
                  </a:lnTo>
                  <a:lnTo>
                    <a:pt x="94848" y="8479"/>
                  </a:lnTo>
                  <a:lnTo>
                    <a:pt x="93628" y="7101"/>
                  </a:lnTo>
                  <a:lnTo>
                    <a:pt x="92390" y="5839"/>
                  </a:lnTo>
                  <a:lnTo>
                    <a:pt x="91144" y="4695"/>
                  </a:lnTo>
                  <a:lnTo>
                    <a:pt x="89872" y="3644"/>
                  </a:lnTo>
                  <a:lnTo>
                    <a:pt x="88592" y="2733"/>
                  </a:lnTo>
                  <a:lnTo>
                    <a:pt x="87304" y="1938"/>
                  </a:lnTo>
                  <a:lnTo>
                    <a:pt x="85981" y="1261"/>
                  </a:lnTo>
                  <a:lnTo>
                    <a:pt x="84659" y="724"/>
                  </a:lnTo>
                  <a:lnTo>
                    <a:pt x="83303" y="327"/>
                  </a:lnTo>
                  <a:lnTo>
                    <a:pt x="81946" y="116"/>
                  </a:lnTo>
                  <a:lnTo>
                    <a:pt x="80556" y="0"/>
                  </a:lnTo>
                  <a:lnTo>
                    <a:pt x="79174" y="116"/>
                  </a:lnTo>
                  <a:lnTo>
                    <a:pt x="77810" y="327"/>
                  </a:lnTo>
                  <a:lnTo>
                    <a:pt x="76462" y="724"/>
                  </a:lnTo>
                  <a:lnTo>
                    <a:pt x="75131" y="1261"/>
                  </a:lnTo>
                  <a:lnTo>
                    <a:pt x="73808" y="1938"/>
                  </a:lnTo>
                  <a:lnTo>
                    <a:pt x="72512" y="2733"/>
                  </a:lnTo>
                  <a:lnTo>
                    <a:pt x="71231" y="3644"/>
                  </a:lnTo>
                  <a:lnTo>
                    <a:pt x="69968" y="4695"/>
                  </a:lnTo>
                  <a:lnTo>
                    <a:pt x="68714" y="5839"/>
                  </a:lnTo>
                  <a:lnTo>
                    <a:pt x="67476" y="7101"/>
                  </a:lnTo>
                  <a:lnTo>
                    <a:pt x="66264" y="8479"/>
                  </a:lnTo>
                  <a:lnTo>
                    <a:pt x="65052" y="9927"/>
                  </a:lnTo>
                  <a:lnTo>
                    <a:pt x="63857" y="11493"/>
                  </a:lnTo>
                  <a:lnTo>
                    <a:pt x="62670" y="13151"/>
                  </a:lnTo>
                  <a:lnTo>
                    <a:pt x="61500" y="14903"/>
                  </a:lnTo>
                  <a:lnTo>
                    <a:pt x="60330" y="16702"/>
                  </a:lnTo>
                  <a:lnTo>
                    <a:pt x="59186" y="18594"/>
                  </a:lnTo>
                  <a:lnTo>
                    <a:pt x="58041" y="20556"/>
                  </a:lnTo>
                  <a:lnTo>
                    <a:pt x="56914" y="22589"/>
                  </a:lnTo>
                  <a:lnTo>
                    <a:pt x="55786" y="24668"/>
                  </a:lnTo>
                  <a:lnTo>
                    <a:pt x="54684" y="26793"/>
                  </a:lnTo>
                  <a:lnTo>
                    <a:pt x="53574" y="28989"/>
                  </a:lnTo>
                  <a:lnTo>
                    <a:pt x="52480" y="31232"/>
                  </a:lnTo>
                  <a:lnTo>
                    <a:pt x="51387" y="33498"/>
                  </a:lnTo>
                  <a:lnTo>
                    <a:pt x="50302" y="35810"/>
                  </a:lnTo>
                  <a:lnTo>
                    <a:pt x="49225" y="38170"/>
                  </a:lnTo>
                  <a:lnTo>
                    <a:pt x="48157" y="40529"/>
                  </a:lnTo>
                  <a:lnTo>
                    <a:pt x="47089" y="42912"/>
                  </a:lnTo>
                  <a:lnTo>
                    <a:pt x="44961" y="47700"/>
                  </a:lnTo>
                  <a:lnTo>
                    <a:pt x="42859" y="52536"/>
                  </a:lnTo>
                  <a:lnTo>
                    <a:pt x="32839" y="74938"/>
                  </a:lnTo>
                  <a:close/>
                </a:path>
              </a:pathLst>
            </a:custGeom>
            <a:grpFill/>
            <a:ln>
              <a:noFill/>
            </a:ln>
          </p:spPr>
          <p:txBody>
            <a:bodyPr lIns="45706" tIns="22846" rIns="45706" bIns="22846" anchor="t"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9" name="Shape 2399"/>
            <p:cNvSpPr/>
            <p:nvPr/>
          </p:nvSpPr>
          <p:spPr>
            <a:xfrm>
              <a:off x="13420726" y="5435600"/>
              <a:ext cx="3265486" cy="1504949"/>
            </a:xfrm>
            <a:custGeom>
              <a:avLst/>
              <a:gdLst/>
              <a:ahLst/>
              <a:cxnLst/>
              <a:rect l="0" t="0" r="0" b="0"/>
              <a:pathLst>
                <a:path w="120000" h="120000" extrusionOk="0">
                  <a:moveTo>
                    <a:pt x="120000" y="108158"/>
                  </a:moveTo>
                  <a:lnTo>
                    <a:pt x="119970" y="106955"/>
                  </a:lnTo>
                  <a:lnTo>
                    <a:pt x="119883" y="105815"/>
                  </a:lnTo>
                  <a:lnTo>
                    <a:pt x="119766" y="104675"/>
                  </a:lnTo>
                  <a:lnTo>
                    <a:pt x="119591" y="103598"/>
                  </a:lnTo>
                  <a:lnTo>
                    <a:pt x="119328" y="102522"/>
                  </a:lnTo>
                  <a:lnTo>
                    <a:pt x="119066" y="101572"/>
                  </a:lnTo>
                  <a:lnTo>
                    <a:pt x="118774" y="100622"/>
                  </a:lnTo>
                  <a:lnTo>
                    <a:pt x="118453" y="99799"/>
                  </a:lnTo>
                  <a:lnTo>
                    <a:pt x="118016" y="99039"/>
                  </a:lnTo>
                  <a:lnTo>
                    <a:pt x="117636" y="98343"/>
                  </a:lnTo>
                  <a:lnTo>
                    <a:pt x="117199" y="97836"/>
                  </a:lnTo>
                  <a:lnTo>
                    <a:pt x="116703" y="97266"/>
                  </a:lnTo>
                  <a:lnTo>
                    <a:pt x="116236" y="96886"/>
                  </a:lnTo>
                  <a:lnTo>
                    <a:pt x="115711" y="96633"/>
                  </a:lnTo>
                  <a:lnTo>
                    <a:pt x="115185" y="96443"/>
                  </a:lnTo>
                  <a:lnTo>
                    <a:pt x="114631" y="96379"/>
                  </a:lnTo>
                  <a:lnTo>
                    <a:pt x="111101" y="96316"/>
                  </a:lnTo>
                  <a:lnTo>
                    <a:pt x="107571" y="96000"/>
                  </a:lnTo>
                  <a:lnTo>
                    <a:pt x="104099" y="95430"/>
                  </a:lnTo>
                  <a:lnTo>
                    <a:pt x="100627" y="94670"/>
                  </a:lnTo>
                  <a:lnTo>
                    <a:pt x="97184" y="93783"/>
                  </a:lnTo>
                  <a:lnTo>
                    <a:pt x="93800" y="92643"/>
                  </a:lnTo>
                  <a:lnTo>
                    <a:pt x="90415" y="91250"/>
                  </a:lnTo>
                  <a:lnTo>
                    <a:pt x="87031" y="89667"/>
                  </a:lnTo>
                  <a:lnTo>
                    <a:pt x="83705" y="88021"/>
                  </a:lnTo>
                  <a:lnTo>
                    <a:pt x="80437" y="86058"/>
                  </a:lnTo>
                  <a:lnTo>
                    <a:pt x="77140" y="83905"/>
                  </a:lnTo>
                  <a:lnTo>
                    <a:pt x="73843" y="81625"/>
                  </a:lnTo>
                  <a:lnTo>
                    <a:pt x="70576" y="79155"/>
                  </a:lnTo>
                  <a:lnTo>
                    <a:pt x="67366" y="76496"/>
                  </a:lnTo>
                  <a:lnTo>
                    <a:pt x="64128" y="73709"/>
                  </a:lnTo>
                  <a:lnTo>
                    <a:pt x="60948" y="70733"/>
                  </a:lnTo>
                  <a:lnTo>
                    <a:pt x="57768" y="67630"/>
                  </a:lnTo>
                  <a:lnTo>
                    <a:pt x="54587" y="64274"/>
                  </a:lnTo>
                  <a:lnTo>
                    <a:pt x="51407" y="60854"/>
                  </a:lnTo>
                  <a:lnTo>
                    <a:pt x="48256" y="57245"/>
                  </a:lnTo>
                  <a:lnTo>
                    <a:pt x="45105" y="53572"/>
                  </a:lnTo>
                  <a:lnTo>
                    <a:pt x="41983" y="49773"/>
                  </a:lnTo>
                  <a:lnTo>
                    <a:pt x="38862" y="45720"/>
                  </a:lnTo>
                  <a:lnTo>
                    <a:pt x="35769" y="41604"/>
                  </a:lnTo>
                  <a:lnTo>
                    <a:pt x="32647" y="37361"/>
                  </a:lnTo>
                  <a:lnTo>
                    <a:pt x="29555" y="32992"/>
                  </a:lnTo>
                  <a:lnTo>
                    <a:pt x="26462" y="28496"/>
                  </a:lnTo>
                  <a:lnTo>
                    <a:pt x="23340" y="23873"/>
                  </a:lnTo>
                  <a:lnTo>
                    <a:pt x="20277" y="19187"/>
                  </a:lnTo>
                  <a:lnTo>
                    <a:pt x="17184" y="14374"/>
                  </a:lnTo>
                  <a:lnTo>
                    <a:pt x="14091" y="9498"/>
                  </a:lnTo>
                  <a:lnTo>
                    <a:pt x="11028" y="4496"/>
                  </a:lnTo>
                  <a:lnTo>
                    <a:pt x="10386" y="3482"/>
                  </a:lnTo>
                  <a:lnTo>
                    <a:pt x="9832" y="2659"/>
                  </a:lnTo>
                  <a:lnTo>
                    <a:pt x="9307" y="1899"/>
                  </a:lnTo>
                  <a:lnTo>
                    <a:pt x="8840" y="1266"/>
                  </a:lnTo>
                  <a:lnTo>
                    <a:pt x="8373" y="823"/>
                  </a:lnTo>
                  <a:lnTo>
                    <a:pt x="7964" y="443"/>
                  </a:lnTo>
                  <a:lnTo>
                    <a:pt x="7585" y="126"/>
                  </a:lnTo>
                  <a:lnTo>
                    <a:pt x="7206" y="0"/>
                  </a:lnTo>
                  <a:lnTo>
                    <a:pt x="6827" y="0"/>
                  </a:lnTo>
                  <a:lnTo>
                    <a:pt x="6477" y="63"/>
                  </a:lnTo>
                  <a:lnTo>
                    <a:pt x="6097" y="253"/>
                  </a:lnTo>
                  <a:lnTo>
                    <a:pt x="5747" y="506"/>
                  </a:lnTo>
                  <a:lnTo>
                    <a:pt x="5368" y="886"/>
                  </a:lnTo>
                  <a:lnTo>
                    <a:pt x="4989" y="1456"/>
                  </a:lnTo>
                  <a:lnTo>
                    <a:pt x="4580" y="1963"/>
                  </a:lnTo>
                  <a:lnTo>
                    <a:pt x="4142" y="2722"/>
                  </a:lnTo>
                  <a:lnTo>
                    <a:pt x="3530" y="3799"/>
                  </a:lnTo>
                  <a:lnTo>
                    <a:pt x="2917" y="4875"/>
                  </a:lnTo>
                  <a:lnTo>
                    <a:pt x="2275" y="5952"/>
                  </a:lnTo>
                  <a:lnTo>
                    <a:pt x="1663" y="7092"/>
                  </a:lnTo>
                  <a:lnTo>
                    <a:pt x="1283" y="7852"/>
                  </a:lnTo>
                  <a:lnTo>
                    <a:pt x="904" y="8612"/>
                  </a:lnTo>
                  <a:lnTo>
                    <a:pt x="612" y="9372"/>
                  </a:lnTo>
                  <a:lnTo>
                    <a:pt x="379" y="10131"/>
                  </a:lnTo>
                  <a:lnTo>
                    <a:pt x="204" y="10891"/>
                  </a:lnTo>
                  <a:lnTo>
                    <a:pt x="58" y="11651"/>
                  </a:lnTo>
                  <a:lnTo>
                    <a:pt x="0" y="12411"/>
                  </a:lnTo>
                  <a:lnTo>
                    <a:pt x="0" y="13171"/>
                  </a:lnTo>
                  <a:lnTo>
                    <a:pt x="58" y="13994"/>
                  </a:lnTo>
                  <a:lnTo>
                    <a:pt x="175" y="14817"/>
                  </a:lnTo>
                  <a:lnTo>
                    <a:pt x="379" y="15577"/>
                  </a:lnTo>
                  <a:lnTo>
                    <a:pt x="612" y="16401"/>
                  </a:lnTo>
                  <a:lnTo>
                    <a:pt x="904" y="17287"/>
                  </a:lnTo>
                  <a:lnTo>
                    <a:pt x="1283" y="18110"/>
                  </a:lnTo>
                  <a:lnTo>
                    <a:pt x="1692" y="18934"/>
                  </a:lnTo>
                  <a:lnTo>
                    <a:pt x="2217" y="19883"/>
                  </a:lnTo>
                  <a:lnTo>
                    <a:pt x="5309" y="24949"/>
                  </a:lnTo>
                  <a:lnTo>
                    <a:pt x="8373" y="29952"/>
                  </a:lnTo>
                  <a:lnTo>
                    <a:pt x="11495" y="34891"/>
                  </a:lnTo>
                  <a:lnTo>
                    <a:pt x="14646" y="39831"/>
                  </a:lnTo>
                  <a:lnTo>
                    <a:pt x="17797" y="44643"/>
                  </a:lnTo>
                  <a:lnTo>
                    <a:pt x="20948" y="49393"/>
                  </a:lnTo>
                  <a:lnTo>
                    <a:pt x="24186" y="54015"/>
                  </a:lnTo>
                  <a:lnTo>
                    <a:pt x="27396" y="58511"/>
                  </a:lnTo>
                  <a:lnTo>
                    <a:pt x="30634" y="63007"/>
                  </a:lnTo>
                  <a:lnTo>
                    <a:pt x="33931" y="67250"/>
                  </a:lnTo>
                  <a:lnTo>
                    <a:pt x="37199" y="71430"/>
                  </a:lnTo>
                  <a:lnTo>
                    <a:pt x="40525" y="75482"/>
                  </a:lnTo>
                  <a:lnTo>
                    <a:pt x="43909" y="79408"/>
                  </a:lnTo>
                  <a:lnTo>
                    <a:pt x="47264" y="83208"/>
                  </a:lnTo>
                  <a:lnTo>
                    <a:pt x="50707" y="86881"/>
                  </a:lnTo>
                  <a:lnTo>
                    <a:pt x="54150" y="90300"/>
                  </a:lnTo>
                  <a:lnTo>
                    <a:pt x="57622" y="93656"/>
                  </a:lnTo>
                  <a:lnTo>
                    <a:pt x="61123" y="96823"/>
                  </a:lnTo>
                  <a:lnTo>
                    <a:pt x="64682" y="99799"/>
                  </a:lnTo>
                  <a:lnTo>
                    <a:pt x="68300" y="102585"/>
                  </a:lnTo>
                  <a:lnTo>
                    <a:pt x="71889" y="105182"/>
                  </a:lnTo>
                  <a:lnTo>
                    <a:pt x="75565" y="107651"/>
                  </a:lnTo>
                  <a:lnTo>
                    <a:pt x="79270" y="109931"/>
                  </a:lnTo>
                  <a:lnTo>
                    <a:pt x="83034" y="111894"/>
                  </a:lnTo>
                  <a:lnTo>
                    <a:pt x="86797" y="113730"/>
                  </a:lnTo>
                  <a:lnTo>
                    <a:pt x="90649" y="115313"/>
                  </a:lnTo>
                  <a:lnTo>
                    <a:pt x="94529" y="116770"/>
                  </a:lnTo>
                  <a:lnTo>
                    <a:pt x="98439" y="117910"/>
                  </a:lnTo>
                  <a:lnTo>
                    <a:pt x="102407" y="118796"/>
                  </a:lnTo>
                  <a:lnTo>
                    <a:pt x="106404" y="119430"/>
                  </a:lnTo>
                  <a:lnTo>
                    <a:pt x="110459" y="119873"/>
                  </a:lnTo>
                  <a:lnTo>
                    <a:pt x="114602" y="120000"/>
                  </a:lnTo>
                  <a:lnTo>
                    <a:pt x="115156" y="119936"/>
                  </a:lnTo>
                  <a:lnTo>
                    <a:pt x="115711" y="119810"/>
                  </a:lnTo>
                  <a:lnTo>
                    <a:pt x="116236" y="119493"/>
                  </a:lnTo>
                  <a:lnTo>
                    <a:pt x="116703" y="119113"/>
                  </a:lnTo>
                  <a:lnTo>
                    <a:pt x="117169" y="118606"/>
                  </a:lnTo>
                  <a:lnTo>
                    <a:pt x="117607" y="117973"/>
                  </a:lnTo>
                  <a:lnTo>
                    <a:pt x="118016" y="117277"/>
                  </a:lnTo>
                  <a:lnTo>
                    <a:pt x="118395" y="116517"/>
                  </a:lnTo>
                  <a:lnTo>
                    <a:pt x="118745" y="115693"/>
                  </a:lnTo>
                  <a:lnTo>
                    <a:pt x="119066" y="114807"/>
                  </a:lnTo>
                  <a:lnTo>
                    <a:pt x="119328" y="113857"/>
                  </a:lnTo>
                  <a:lnTo>
                    <a:pt x="119591" y="112781"/>
                  </a:lnTo>
                  <a:lnTo>
                    <a:pt x="119766" y="111767"/>
                  </a:lnTo>
                  <a:lnTo>
                    <a:pt x="119883" y="110627"/>
                  </a:lnTo>
                  <a:lnTo>
                    <a:pt x="119970" y="109361"/>
                  </a:lnTo>
                  <a:lnTo>
                    <a:pt x="120000" y="108158"/>
                  </a:lnTo>
                  <a:close/>
                </a:path>
              </a:pathLst>
            </a:custGeom>
            <a:grpFill/>
            <a:ln>
              <a:noFill/>
            </a:ln>
          </p:spPr>
          <p:txBody>
            <a:bodyPr lIns="45706" tIns="22846" rIns="45706" bIns="22846" anchor="t"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401" name="Shape 2401"/>
          <p:cNvSpPr txBox="1"/>
          <p:nvPr/>
        </p:nvSpPr>
        <p:spPr>
          <a:xfrm>
            <a:off x="2486025" y="2854166"/>
            <a:ext cx="3585210" cy="1779746"/>
          </a:xfrm>
          <a:prstGeom prst="rect">
            <a:avLst/>
          </a:prstGeom>
          <a:noFill/>
          <a:ln>
            <a:noFill/>
          </a:ln>
        </p:spPr>
        <p:txBody>
          <a:bodyPr lIns="45706" tIns="22846" rIns="45706" bIns="22846" anchor="t" anchorCtr="0">
            <a:noAutofit/>
          </a:bodyPr>
          <a:lstStyle/>
          <a:p>
            <a:pPr marL="0" marR="0" lvl="0" algn="just" rtl="0">
              <a:lnSpc>
                <a:spcPct val="150000"/>
              </a:lnSpc>
              <a:spcBef>
                <a:spcPts val="0"/>
              </a:spcBef>
              <a:spcAft>
                <a:spcPts val="0"/>
              </a:spcAft>
              <a:buClr>
                <a:srgbClr val="7F7F7F"/>
              </a:buClr>
              <a:buSzPct val="25000"/>
              <a:buFont typeface="Arial" panose="020B0604020202020204"/>
              <a:buNone/>
            </a:pPr>
            <a:r>
              <a:rPr lang="zh-CN" altLang="en-US"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注册登记、税务、统计关系原则在福田的企业，符合各产业资金扶持政策规定的企业可提出申请</a:t>
            </a: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（对福田经济发展有重要贡献、起到重要作用的其他组织及个人，可依照条件申请）；</a:t>
            </a:r>
            <a:endParaRPr lang="zh-CN" altLang="en-US" b="0" i="0" u="none" strike="noStrike" cap="none"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03" name="Shape 2403"/>
          <p:cNvSpPr txBox="1"/>
          <p:nvPr/>
        </p:nvSpPr>
        <p:spPr>
          <a:xfrm>
            <a:off x="400051" y="2854166"/>
            <a:ext cx="1791176" cy="1204913"/>
          </a:xfrm>
          <a:prstGeom prst="rect">
            <a:avLst/>
          </a:prstGeom>
          <a:noFill/>
          <a:ln>
            <a:noFill/>
          </a:ln>
        </p:spPr>
        <p:txBody>
          <a:bodyPr lIns="45706" tIns="22846" rIns="45706" bIns="22846" anchor="t" anchorCtr="0">
            <a:noAutofit/>
          </a:bodyPr>
          <a:lstStyle/>
          <a:p>
            <a:pPr marL="0" marR="0" lvl="0" algn="just" rtl="0">
              <a:lnSpc>
                <a:spcPct val="150000"/>
              </a:lnSpc>
              <a:spcBef>
                <a:spcPts val="0"/>
              </a:spcBef>
              <a:spcAft>
                <a:spcPts val="0"/>
              </a:spcAft>
              <a:buClr>
                <a:srgbClr val="7F7F7F"/>
              </a:buClr>
              <a:buSzPct val="25000"/>
              <a:buFont typeface="Arial" panose="020B0604020202020204"/>
              <a:buNone/>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申请项目必须为企业</a:t>
            </a:r>
            <a:r>
              <a:rPr lang="zh-CN" altLang="en-US"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近3年内</a:t>
            </a: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组织实施的项目；</a:t>
            </a:r>
            <a:endParaRPr lang="zh-CN" altLang="en-US" i="0" u="none" strike="noStrike" cap="none"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05" name="Shape 2405"/>
          <p:cNvSpPr txBox="1"/>
          <p:nvPr/>
        </p:nvSpPr>
        <p:spPr>
          <a:xfrm>
            <a:off x="6360795" y="2852738"/>
            <a:ext cx="2516506" cy="1481614"/>
          </a:xfrm>
          <a:prstGeom prst="rect">
            <a:avLst/>
          </a:prstGeom>
          <a:noFill/>
          <a:ln>
            <a:noFill/>
          </a:ln>
        </p:spPr>
        <p:txBody>
          <a:bodyPr lIns="45706" tIns="22846" rIns="45706" bIns="22846" anchor="t" anchorCtr="0">
            <a:noAutofit/>
          </a:bodyPr>
          <a:lstStyle/>
          <a:p>
            <a:pPr marL="0" marR="0" lvl="0" indent="0" algn="just" rtl="0">
              <a:lnSpc>
                <a:spcPct val="150000"/>
              </a:lnSpc>
              <a:spcBef>
                <a:spcPts val="0"/>
              </a:spcBef>
              <a:spcAft>
                <a:spcPts val="0"/>
              </a:spcAft>
              <a:buClr>
                <a:srgbClr val="7F7F7F"/>
              </a:buClr>
              <a:buSzPct val="25000"/>
              <a:buFont typeface="Arial" panose="020B0604020202020204"/>
              <a:buNone/>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具体资格条件、提交资料和受理时间等，以</a:t>
            </a:r>
            <a:r>
              <a:rPr lang="zh-CN" altLang="en-US"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各分项扶持政策、申请指南和当年公告</a:t>
            </a: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为准。</a:t>
            </a:r>
            <a:endParaRPr lang="zh-CN" altLang="en-US" b="0" i="0" u="none" strike="noStrike" cap="none" dirty="0">
              <a:solidFill>
                <a:schemeClr val="tx1"/>
              </a:solidFill>
              <a:latin typeface="微软雅黑" panose="020B0503020204020204" pitchFamily="34" charset="-122"/>
              <a:ea typeface="微软雅黑" panose="020B0503020204020204" pitchFamily="34" charset="-122"/>
              <a:cs typeface="Arial" panose="020B0604020202020204"/>
              <a:sym typeface="微软雅黑" panose="020B0503020204020204" pitchFamily="34" charset="-122"/>
            </a:endParaRPr>
          </a:p>
        </p:txBody>
      </p:sp>
      <p:sp>
        <p:nvSpPr>
          <p:cNvPr id="22" name="矩形 21"/>
          <p:cNvSpPr/>
          <p:nvPr/>
        </p:nvSpPr>
        <p:spPr>
          <a:xfrm>
            <a:off x="-635" y="5731510"/>
            <a:ext cx="9229090" cy="732790"/>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615" name="文本框 1"/>
          <p:cNvSpPr/>
          <p:nvPr/>
        </p:nvSpPr>
        <p:spPr>
          <a:xfrm>
            <a:off x="646271" y="5804535"/>
            <a:ext cx="8087201" cy="659765"/>
          </a:xfrm>
          <a:prstGeom prst="rect">
            <a:avLst/>
          </a:prstGeom>
          <a:solidFill>
            <a:schemeClr val="bg1">
              <a:lumMod val="85000"/>
              <a:alpha val="12000"/>
            </a:schemeClr>
          </a:solidFill>
          <a:ln w="9525">
            <a:noFill/>
          </a:ln>
        </p:spPr>
        <p:txBody>
          <a:bodyPr wrap="square" lIns="51435" tIns="25717" rIns="51435" bIns="25717" anchor="t">
            <a:spAutoFit/>
          </a:bodyPr>
          <a:lstStyle/>
          <a:p>
            <a:pPr>
              <a:lnSpc>
                <a:spcPct val="110000"/>
              </a:lnSpc>
            </a:pPr>
            <a:r>
              <a:rPr lang="zh-CN" altLang="en-US"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提示：</a:t>
            </a:r>
            <a:r>
              <a:rPr lang="zh-CN" altLang="en-US"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政策调整期间，新政策发布实施前已完成备案、审核程序的项目，仍按原政策给予支持。</a:t>
            </a:r>
            <a:endParaRPr lang="zh-CN" altLang="en-US"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V="1">
            <a:off x="0" y="646430"/>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56" name="文本框 55"/>
          <p:cNvSpPr txBox="1"/>
          <p:nvPr/>
        </p:nvSpPr>
        <p:spPr>
          <a:xfrm>
            <a:off x="913448" y="203041"/>
            <a:ext cx="1554480" cy="506730"/>
          </a:xfrm>
          <a:prstGeom prst="rect">
            <a:avLst/>
          </a:prstGeom>
          <a:noFill/>
        </p:spPr>
        <p:txBody>
          <a:bodyPr wrap="none" rtlCol="0" anchor="t">
            <a:spAutoFit/>
          </a:bodyPr>
          <a:lstStyle/>
          <a:p>
            <a:pPr algn="l"/>
            <a:r>
              <a:rPr lang="zh-CN" altLang="en-US" sz="2700" b="1" dirty="0">
                <a:solidFill>
                  <a:schemeClr val="tx1"/>
                </a:solidFill>
                <a:ea typeface="+mn-lt"/>
                <a:sym typeface="微软雅黑" panose="020B0503020204020204" pitchFamily="34" charset="-122"/>
              </a:rPr>
              <a:t>申报网址</a:t>
            </a:r>
            <a:endParaRPr lang="zh-CN" altLang="en-US" sz="2700" b="1" dirty="0">
              <a:solidFill>
                <a:schemeClr val="tx1"/>
              </a:solidFill>
              <a:ea typeface="+mn-lt"/>
              <a:sym typeface="微软雅黑" panose="020B0503020204020204" pitchFamily="34" charset="-122"/>
            </a:endParaRPr>
          </a:p>
        </p:txBody>
      </p:sp>
      <p:pic>
        <p:nvPicPr>
          <p:cNvPr id="86020" name="图片 1"/>
          <p:cNvPicPr>
            <a:picLocks noChangeAspect="1"/>
          </p:cNvPicPr>
          <p:nvPr/>
        </p:nvPicPr>
        <p:blipFill>
          <a:blip r:embed="rId1" cstate="print"/>
          <a:srcRect l="6313" t="-1009" r="46581" b="4509"/>
          <a:stretch>
            <a:fillRect/>
          </a:stretch>
        </p:blipFill>
        <p:spPr>
          <a:xfrm>
            <a:off x="153035" y="1767840"/>
            <a:ext cx="5679440" cy="3991610"/>
          </a:xfrm>
          <a:prstGeom prst="rect">
            <a:avLst/>
          </a:prstGeom>
          <a:noFill/>
          <a:ln w="9525">
            <a:noFill/>
          </a:ln>
        </p:spPr>
      </p:pic>
      <p:sp>
        <p:nvSpPr>
          <p:cNvPr id="86021" name="圆角矩形 13"/>
          <p:cNvSpPr/>
          <p:nvPr/>
        </p:nvSpPr>
        <p:spPr>
          <a:xfrm>
            <a:off x="1160860" y="2218135"/>
            <a:ext cx="1053703" cy="163115"/>
          </a:xfrm>
          <a:prstGeom prst="roundRect">
            <a:avLst>
              <a:gd name="adj" fmla="val 16667"/>
            </a:avLst>
          </a:prstGeom>
          <a:noFill/>
          <a:ln w="25400" cap="flat" cmpd="sng">
            <a:solidFill>
              <a:schemeClr val="accent2"/>
            </a:solidFill>
            <a:prstDash val="solid"/>
            <a:round/>
            <a:headEnd type="none" w="med" len="med"/>
            <a:tailEnd type="none" w="med" len="med"/>
          </a:ln>
        </p:spPr>
        <p:txBody>
          <a:bodyPr lIns="51435" tIns="25717" rIns="51435" bIns="25717" anchor="ctr"/>
          <a:lstStyle/>
          <a:p>
            <a:pPr algn="ctr"/>
            <a:endParaRPr lang="zh-CN" altLang="zh-CN" sz="975">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6022" name="文本框 34840"/>
          <p:cNvSpPr/>
          <p:nvPr/>
        </p:nvSpPr>
        <p:spPr>
          <a:xfrm>
            <a:off x="755015" y="1153795"/>
            <a:ext cx="4443730" cy="358140"/>
          </a:xfrm>
          <a:prstGeom prst="rect">
            <a:avLst/>
          </a:prstGeom>
          <a:noFill/>
          <a:ln w="9525">
            <a:noFill/>
          </a:ln>
        </p:spPr>
        <p:txBody>
          <a:bodyPr wrap="square" lIns="51435" tIns="25717" rIns="51435" bIns="25717" anchor="t">
            <a:spAutoFit/>
          </a:bodyPr>
          <a:lstStyle/>
          <a:p>
            <a:r>
              <a:rPr lang="zh-CN" altLang="en-US" sz="2000" b="1" dirty="0">
                <a:solidFill>
                  <a:schemeClr val="accent2"/>
                </a:solidFill>
                <a:latin typeface="+mn-ea"/>
                <a:sym typeface="Arial" panose="020B0604020202020204" pitchFamily="34" charset="0"/>
              </a:rPr>
              <a:t>http://www.szft.gov.cn/ </a:t>
            </a:r>
            <a:endParaRPr lang="zh-CN" altLang="en-US" sz="2000" b="1" dirty="0">
              <a:solidFill>
                <a:schemeClr val="accent2"/>
              </a:solidFill>
              <a:latin typeface="+mn-ea"/>
              <a:sym typeface="Arial" panose="020B0604020202020204" pitchFamily="34" charset="0"/>
            </a:endParaRPr>
          </a:p>
        </p:txBody>
      </p:sp>
      <p:sp>
        <p:nvSpPr>
          <p:cNvPr id="86024" name="文本框 34842"/>
          <p:cNvSpPr/>
          <p:nvPr/>
        </p:nvSpPr>
        <p:spPr>
          <a:xfrm>
            <a:off x="6128623" y="3094125"/>
            <a:ext cx="2473268" cy="512445"/>
          </a:xfrm>
          <a:prstGeom prst="rect">
            <a:avLst/>
          </a:prstGeom>
          <a:noFill/>
          <a:ln w="9525">
            <a:noFill/>
          </a:ln>
        </p:spPr>
        <p:txBody>
          <a:bodyPr wrap="square" lIns="51435" tIns="25717" rIns="51435" bIns="25717" anchor="t">
            <a:spAutoFit/>
          </a:bodyPr>
          <a:lstStyle/>
          <a:p>
            <a:r>
              <a:rPr lang="zh-CN" altLang="en-US" sz="15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由企业直接申请办理，不能委托中介机构</a:t>
            </a:r>
            <a:r>
              <a:rPr lang="zh-CN" altLang="en-US" sz="15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5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025" name="文本框 34843"/>
          <p:cNvSpPr/>
          <p:nvPr/>
        </p:nvSpPr>
        <p:spPr>
          <a:xfrm>
            <a:off x="6053773" y="1071086"/>
            <a:ext cx="2406015" cy="769620"/>
          </a:xfrm>
          <a:prstGeom prst="rect">
            <a:avLst/>
          </a:prstGeom>
          <a:noFill/>
          <a:ln w="9525">
            <a:noFill/>
          </a:ln>
        </p:spPr>
        <p:txBody>
          <a:bodyPr wrap="square" lIns="51435" tIns="25717" rIns="51435" bIns="25717" anchor="t">
            <a:spAutoFit/>
          </a:bodyPr>
          <a:lstStyle/>
          <a:p>
            <a:pPr algn="l">
              <a:lnSpc>
                <a:spcPct val="130000"/>
              </a:lnSpc>
              <a:buClrTx/>
              <a:buSzTx/>
              <a:buFontTx/>
            </a:pPr>
            <a:r>
              <a:rPr lang="zh-CN" altLang="en-US" dirty="0">
                <a:latin typeface="Arial" panose="020B0604020202020204" pitchFamily="34" charset="0"/>
                <a:ea typeface="微软雅黑" panose="020B0503020204020204" pitchFamily="34" charset="-122"/>
                <a:sym typeface="微软雅黑" panose="020B0503020204020204" pitchFamily="34" charset="-122"/>
              </a:rPr>
              <a:t>登陆“</a:t>
            </a:r>
            <a:r>
              <a:rPr lang="zh-CN" altLang="en-US"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福田政府在线</a:t>
            </a:r>
            <a:r>
              <a:rPr lang="zh-CN" altLang="en-US" dirty="0">
                <a:latin typeface="Arial" panose="020B0604020202020204" pitchFamily="34" charset="0"/>
                <a:ea typeface="微软雅黑" panose="020B0503020204020204" pitchFamily="34" charset="-122"/>
                <a:sym typeface="微软雅黑" panose="020B0503020204020204" pitchFamily="34" charset="-122"/>
              </a:rPr>
              <a:t>”网站。</a:t>
            </a:r>
            <a:endParaRPr lang="zh-CN" altLang="en-US" dirty="0">
              <a:latin typeface="Arial" panose="020B0604020202020204" pitchFamily="34" charset="0"/>
              <a:ea typeface="微软雅黑" panose="020B0503020204020204" pitchFamily="34" charset="-122"/>
              <a:sym typeface="微软雅黑" panose="020B0503020204020204" pitchFamily="34" charset="-122"/>
            </a:endParaRPr>
          </a:p>
        </p:txBody>
      </p:sp>
      <p:pic>
        <p:nvPicPr>
          <p:cNvPr id="86027" name="图片 1"/>
          <p:cNvPicPr>
            <a:picLocks noChangeAspect="1"/>
          </p:cNvPicPr>
          <p:nvPr/>
        </p:nvPicPr>
        <p:blipFill>
          <a:blip r:embed="rId1" cstate="print"/>
          <a:srcRect l="9743" t="79131" r="75722" b="12090"/>
          <a:stretch>
            <a:fillRect/>
          </a:stretch>
        </p:blipFill>
        <p:spPr>
          <a:xfrm>
            <a:off x="5894229" y="4953635"/>
            <a:ext cx="3136583" cy="649605"/>
          </a:xfrm>
          <a:prstGeom prst="rect">
            <a:avLst/>
          </a:prstGeom>
          <a:noFill/>
          <a:ln w="9525">
            <a:noFill/>
          </a:ln>
        </p:spPr>
      </p:pic>
      <p:sp>
        <p:nvSpPr>
          <p:cNvPr id="86030" name="圆角矩形 57"/>
          <p:cNvSpPr/>
          <p:nvPr/>
        </p:nvSpPr>
        <p:spPr>
          <a:xfrm>
            <a:off x="6170057" y="2727175"/>
            <a:ext cx="1081088" cy="245269"/>
          </a:xfrm>
          <a:prstGeom prst="roundRect">
            <a:avLst>
              <a:gd name="adj" fmla="val 9931"/>
            </a:avLst>
          </a:prstGeom>
          <a:solidFill>
            <a:schemeClr val="accent2"/>
          </a:solidFill>
          <a:ln w="9525">
            <a:noFill/>
          </a:ln>
        </p:spPr>
        <p:txBody>
          <a:bodyPr lIns="0" tIns="0" rIns="0" bIns="0" anchor="ctr"/>
          <a:lstStyle/>
          <a:p>
            <a:r>
              <a:rPr lang="en-US" altLang="zh-CN" sz="135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35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温馨提示 </a:t>
            </a:r>
            <a:r>
              <a:rPr lang="zh-CN" altLang="en-US" sz="97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975"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86028" name="直接连接符 16"/>
          <p:cNvSpPr/>
          <p:nvPr/>
        </p:nvSpPr>
        <p:spPr>
          <a:xfrm>
            <a:off x="2529364" y="5273993"/>
            <a:ext cx="3729514" cy="8573"/>
          </a:xfrm>
          <a:prstGeom prst="line">
            <a:avLst/>
          </a:prstGeom>
          <a:ln w="28575" cap="flat" cmpd="sng">
            <a:solidFill>
              <a:schemeClr val="accent2"/>
            </a:solidFill>
            <a:prstDash val="lgDashDot"/>
            <a:round/>
            <a:headEnd type="none" w="med" len="med"/>
            <a:tailEnd type="none" w="med" len="med"/>
          </a:ln>
        </p:spPr>
      </p:sp>
      <p:sp>
        <p:nvSpPr>
          <p:cNvPr id="86029" name="圆角矩形 13"/>
          <p:cNvSpPr/>
          <p:nvPr/>
        </p:nvSpPr>
        <p:spPr>
          <a:xfrm>
            <a:off x="1363504" y="5156835"/>
            <a:ext cx="1052513" cy="242888"/>
          </a:xfrm>
          <a:prstGeom prst="roundRect">
            <a:avLst>
              <a:gd name="adj" fmla="val 16667"/>
            </a:avLst>
          </a:prstGeom>
          <a:noFill/>
          <a:ln w="25400" cap="flat" cmpd="sng">
            <a:solidFill>
              <a:schemeClr val="accent2"/>
            </a:solidFill>
            <a:prstDash val="solid"/>
            <a:round/>
            <a:headEnd type="none" w="med" len="med"/>
            <a:tailEnd type="none" w="med" len="med"/>
          </a:ln>
        </p:spPr>
        <p:txBody>
          <a:bodyPr lIns="51435" tIns="25717" rIns="51435" bIns="25717" anchor="ctr"/>
          <a:lstStyle/>
          <a:p>
            <a:pPr algn="ctr"/>
            <a:endParaRPr lang="zh-CN" altLang="zh-CN" sz="975">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V="1">
            <a:off x="0" y="840740"/>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56" name="文本框 55"/>
          <p:cNvSpPr txBox="1"/>
          <p:nvPr/>
        </p:nvSpPr>
        <p:spPr>
          <a:xfrm>
            <a:off x="913448" y="397351"/>
            <a:ext cx="1554480" cy="506730"/>
          </a:xfrm>
          <a:prstGeom prst="rect">
            <a:avLst/>
          </a:prstGeom>
          <a:noFill/>
        </p:spPr>
        <p:txBody>
          <a:bodyPr wrap="none" rtlCol="0" anchor="t">
            <a:spAutoFit/>
          </a:bodyPr>
          <a:lstStyle/>
          <a:p>
            <a:pPr algn="l"/>
            <a:r>
              <a:rPr lang="zh-CN" altLang="en-US" sz="2700" b="1" dirty="0">
                <a:solidFill>
                  <a:schemeClr val="tx1"/>
                </a:solidFill>
                <a:ea typeface="+mn-lt"/>
                <a:sym typeface="微软雅黑" panose="020B0503020204020204" pitchFamily="34" charset="-122"/>
              </a:rPr>
              <a:t>企业责任</a:t>
            </a:r>
            <a:endParaRPr lang="zh-CN" altLang="en-US" sz="2700" b="1" dirty="0">
              <a:solidFill>
                <a:schemeClr val="tx1"/>
              </a:solidFill>
              <a:ea typeface="+mn-lt"/>
              <a:sym typeface="微软雅黑" panose="020B0503020204020204" pitchFamily="34" charset="-122"/>
            </a:endParaRPr>
          </a:p>
        </p:txBody>
      </p:sp>
      <p:sp>
        <p:nvSpPr>
          <p:cNvPr id="67" name="文本框 88"/>
          <p:cNvSpPr txBox="1"/>
          <p:nvPr/>
        </p:nvSpPr>
        <p:spPr>
          <a:xfrm>
            <a:off x="3962876" y="1194911"/>
            <a:ext cx="4680585" cy="1583447"/>
          </a:xfrm>
          <a:prstGeom prst="rect">
            <a:avLst/>
          </a:prstGeom>
          <a:noFill/>
        </p:spPr>
        <p:txBody>
          <a:bodyPr wrap="square" rtlCol="0">
            <a:spAutoFit/>
          </a:bodyPr>
          <a:lstStyle>
            <a:defPPr>
              <a:defRPr lang="zh-CN"/>
            </a:defPPr>
            <a:lvl1pPr algn="r">
              <a:lnSpc>
                <a:spcPct val="150000"/>
              </a:lnSpc>
              <a:defRPr sz="1400">
                <a:solidFill>
                  <a:schemeClr val="bg1">
                    <a:lumMod val="85000"/>
                  </a:schemeClr>
                </a:solidFill>
                <a:latin typeface="微软雅黑" panose="020B0503020204020204" pitchFamily="34" charset="-122"/>
                <a:ea typeface="微软雅黑" panose="020B0503020204020204" pitchFamily="34" charset="-122"/>
              </a:defRPr>
            </a:lvl1pPr>
          </a:lstStyle>
          <a:p>
            <a:pPr algn="l">
              <a:lnSpc>
                <a:spcPts val="3000"/>
              </a:lnSpc>
            </a:pPr>
            <a:r>
              <a:rPr lang="zh-CN" altLang="en-US" sz="1600" b="1" dirty="0">
                <a:solidFill>
                  <a:schemeClr val="accent2"/>
                </a:solidFill>
                <a:latin typeface="Arial" panose="020B0604020202020204" pitchFamily="34" charset="0"/>
                <a:sym typeface="Arial" panose="020B0604020202020204" pitchFamily="34" charset="0"/>
              </a:rPr>
              <a:t>产业资金使用的全过程接受社会和有关部门的监督。</a:t>
            </a:r>
            <a:r>
              <a:rPr lang="zh-CN" altLang="en-US" sz="1600" dirty="0">
                <a:solidFill>
                  <a:schemeClr val="tx1"/>
                </a:solidFill>
                <a:latin typeface="Arial" panose="020B0604020202020204" pitchFamily="34" charset="0"/>
                <a:sym typeface="Arial" panose="020B0604020202020204" pitchFamily="34" charset="0"/>
              </a:rPr>
              <a:t>获得产业资金支持的企业，企业必须承诺不得用于</a:t>
            </a:r>
            <a:r>
              <a:rPr lang="zh-CN" altLang="en-US" sz="1600" dirty="0">
                <a:solidFill>
                  <a:schemeClr val="accent2"/>
                </a:solidFill>
                <a:latin typeface="Arial" panose="020B0604020202020204" pitchFamily="34" charset="0"/>
                <a:sym typeface="Arial" panose="020B0604020202020204" pitchFamily="34" charset="0"/>
              </a:rPr>
              <a:t>证券类投资、缴纳罚款和滞纳金、归还欠款</a:t>
            </a:r>
            <a:r>
              <a:rPr lang="zh-CN" altLang="en-US" sz="1600" dirty="0">
                <a:solidFill>
                  <a:schemeClr val="tx1"/>
                </a:solidFill>
                <a:latin typeface="Arial" panose="020B0604020202020204" pitchFamily="34" charset="0"/>
                <a:sym typeface="Arial" panose="020B0604020202020204" pitchFamily="34" charset="0"/>
              </a:rPr>
              <a:t>等非正常的经营性支出;</a:t>
            </a:r>
            <a:endParaRPr lang="zh-CN" altLang="en-US" sz="1600" dirty="0">
              <a:solidFill>
                <a:schemeClr val="tx1"/>
              </a:solidFill>
              <a:latin typeface="Arial" panose="020B0604020202020204" pitchFamily="34" charset="0"/>
              <a:sym typeface="Arial" panose="020B0604020202020204" pitchFamily="34" charset="0"/>
            </a:endParaRPr>
          </a:p>
        </p:txBody>
      </p:sp>
      <p:pic>
        <p:nvPicPr>
          <p:cNvPr id="10" name="图片 9" descr="E:\ppt创作\素材\5c7acf8a21d3bd159e1addd40579558d.png5c7acf8a21d3bd159e1addd40579558d"/>
          <p:cNvPicPr>
            <a:picLocks noChangeAspect="1"/>
          </p:cNvPicPr>
          <p:nvPr/>
        </p:nvPicPr>
        <p:blipFill>
          <a:blip r:embed="rId1" cstate="print"/>
          <a:srcRect/>
          <a:stretch>
            <a:fillRect/>
          </a:stretch>
        </p:blipFill>
        <p:spPr>
          <a:xfrm>
            <a:off x="737235" y="2018030"/>
            <a:ext cx="2314575" cy="2771775"/>
          </a:xfrm>
          <a:prstGeom prst="rect">
            <a:avLst/>
          </a:prstGeom>
        </p:spPr>
      </p:pic>
      <p:sp>
        <p:nvSpPr>
          <p:cNvPr id="92" name="圆角矩形 91"/>
          <p:cNvSpPr/>
          <p:nvPr/>
        </p:nvSpPr>
        <p:spPr>
          <a:xfrm>
            <a:off x="3788370" y="1416547"/>
            <a:ext cx="97971" cy="16589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文本框 88"/>
          <p:cNvSpPr txBox="1"/>
          <p:nvPr/>
        </p:nvSpPr>
        <p:spPr>
          <a:xfrm>
            <a:off x="3915728" y="4391501"/>
            <a:ext cx="4680585" cy="1583447"/>
          </a:xfrm>
          <a:prstGeom prst="rect">
            <a:avLst/>
          </a:prstGeom>
          <a:noFill/>
        </p:spPr>
        <p:txBody>
          <a:bodyPr wrap="square" rtlCol="0">
            <a:spAutoFit/>
          </a:bodyPr>
          <a:lstStyle>
            <a:defPPr>
              <a:defRPr lang="zh-CN"/>
            </a:defPPr>
            <a:lvl1pPr algn="r">
              <a:lnSpc>
                <a:spcPct val="150000"/>
              </a:lnSpc>
              <a:defRPr sz="1400">
                <a:solidFill>
                  <a:schemeClr val="bg1">
                    <a:lumMod val="85000"/>
                  </a:schemeClr>
                </a:solidFill>
                <a:latin typeface="微软雅黑" panose="020B0503020204020204" pitchFamily="34" charset="-122"/>
                <a:ea typeface="微软雅黑" panose="020B0503020204020204" pitchFamily="34" charset="-122"/>
              </a:defRPr>
            </a:lvl1pPr>
          </a:lstStyle>
          <a:p>
            <a:pPr algn="l">
              <a:lnSpc>
                <a:spcPts val="3000"/>
              </a:lnSpc>
              <a:buClrTx/>
              <a:buSzTx/>
              <a:buFontTx/>
            </a:pPr>
            <a:r>
              <a:rPr lang="zh-CN" altLang="en-US" sz="1600" b="1" dirty="0">
                <a:solidFill>
                  <a:schemeClr val="accent2"/>
                </a:solidFill>
                <a:latin typeface="Arial" panose="020B0604020202020204" pitchFamily="34" charset="0"/>
                <a:sym typeface="Arial" panose="020B0604020202020204" pitchFamily="34" charset="0"/>
              </a:rPr>
              <a:t>企业在申报、执行受支持项目过程中有弄虚作假，</a:t>
            </a:r>
            <a:r>
              <a:rPr lang="zh-CN" altLang="en-US" sz="1600" dirty="0">
                <a:solidFill>
                  <a:schemeClr val="tx1"/>
                </a:solidFill>
                <a:latin typeface="Arial" panose="020B0604020202020204" pitchFamily="34" charset="0"/>
                <a:sym typeface="Arial" panose="020B0604020202020204" pitchFamily="34" charset="0"/>
              </a:rPr>
              <a:t>拒绝配合产业资金绩效评价和监督检查，由主管部门取消乃至收回支持资金，同时报联审办将该企业录入诚信黑名单，五年内取消其产业资金支持资格。</a:t>
            </a:r>
            <a:endParaRPr lang="zh-CN" altLang="en-US" sz="1600" dirty="0">
              <a:solidFill>
                <a:schemeClr val="tx1"/>
              </a:solidFill>
              <a:latin typeface="Arial" panose="020B0604020202020204" pitchFamily="34" charset="0"/>
              <a:sym typeface="Arial" panose="020B0604020202020204" pitchFamily="34" charset="0"/>
            </a:endParaRPr>
          </a:p>
        </p:txBody>
      </p:sp>
      <p:sp>
        <p:nvSpPr>
          <p:cNvPr id="21" name="圆角矩形 20"/>
          <p:cNvSpPr/>
          <p:nvPr/>
        </p:nvSpPr>
        <p:spPr>
          <a:xfrm>
            <a:off x="3741221" y="4584562"/>
            <a:ext cx="97971" cy="16589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88"/>
          <p:cNvSpPr txBox="1"/>
          <p:nvPr/>
        </p:nvSpPr>
        <p:spPr>
          <a:xfrm>
            <a:off x="3912394" y="2903220"/>
            <a:ext cx="4680585" cy="1198726"/>
          </a:xfrm>
          <a:prstGeom prst="rect">
            <a:avLst/>
          </a:prstGeom>
          <a:noFill/>
        </p:spPr>
        <p:txBody>
          <a:bodyPr wrap="square" rtlCol="0">
            <a:spAutoFit/>
          </a:bodyPr>
          <a:lstStyle>
            <a:defPPr>
              <a:defRPr lang="zh-CN"/>
            </a:defPPr>
            <a:lvl1pPr algn="r">
              <a:lnSpc>
                <a:spcPct val="150000"/>
              </a:lnSpc>
              <a:defRPr sz="1400">
                <a:solidFill>
                  <a:schemeClr val="bg1">
                    <a:lumMod val="85000"/>
                  </a:schemeClr>
                </a:solidFill>
                <a:latin typeface="微软雅黑" panose="020B0503020204020204" pitchFamily="34" charset="-122"/>
                <a:ea typeface="微软雅黑" panose="020B0503020204020204" pitchFamily="34" charset="-122"/>
              </a:defRPr>
            </a:lvl1pPr>
          </a:lstStyle>
          <a:p>
            <a:pPr algn="l">
              <a:lnSpc>
                <a:spcPts val="3000"/>
              </a:lnSpc>
              <a:buClrTx/>
              <a:buSzTx/>
              <a:buFontTx/>
            </a:pPr>
            <a:r>
              <a:rPr lang="zh-CN" altLang="en-US" sz="1600" b="1" dirty="0">
                <a:solidFill>
                  <a:schemeClr val="accent2"/>
                </a:solidFill>
                <a:latin typeface="Arial" panose="020B0604020202020204" pitchFamily="34" charset="0"/>
                <a:sym typeface="Arial" panose="020B0604020202020204" pitchFamily="34" charset="0"/>
              </a:rPr>
              <a:t>单次支持额度</a:t>
            </a:r>
            <a:r>
              <a:rPr lang="en-US" altLang="zh-CN" sz="1600" b="1" dirty="0">
                <a:solidFill>
                  <a:schemeClr val="accent2"/>
                </a:solidFill>
                <a:latin typeface="Arial" panose="020B0604020202020204" pitchFamily="34" charset="0"/>
                <a:sym typeface="Arial" panose="020B0604020202020204" pitchFamily="34" charset="0"/>
              </a:rPr>
              <a:t>50</a:t>
            </a:r>
            <a:r>
              <a:rPr lang="zh-CN" altLang="en-US" sz="1600" b="1" dirty="0">
                <a:solidFill>
                  <a:schemeClr val="accent2"/>
                </a:solidFill>
                <a:latin typeface="Arial" panose="020B0604020202020204" pitchFamily="34" charset="0"/>
                <a:sym typeface="Arial" panose="020B0604020202020204" pitchFamily="34" charset="0"/>
              </a:rPr>
              <a:t>万元以上的企业，</a:t>
            </a:r>
            <a:r>
              <a:rPr lang="zh-CN" altLang="en-US" sz="1600" dirty="0">
                <a:solidFill>
                  <a:schemeClr val="tx1"/>
                </a:solidFill>
                <a:latin typeface="Arial" panose="020B0604020202020204" pitchFamily="34" charset="0"/>
                <a:sym typeface="Arial" panose="020B0604020202020204" pitchFamily="34" charset="0"/>
              </a:rPr>
              <a:t>应书面承诺五年内注册登记地址不搬离福田区，不改变在福田区的纳税义务，并配合相关职能部门履行好社会责任。</a:t>
            </a:r>
            <a:endParaRPr lang="zh-CN" altLang="en-US" sz="1600" dirty="0">
              <a:solidFill>
                <a:schemeClr val="tx1"/>
              </a:solidFill>
              <a:latin typeface="Arial" panose="020B0604020202020204" pitchFamily="34" charset="0"/>
              <a:sym typeface="Arial" panose="020B0604020202020204" pitchFamily="34" charset="0"/>
            </a:endParaRPr>
          </a:p>
        </p:txBody>
      </p:sp>
      <p:sp>
        <p:nvSpPr>
          <p:cNvPr id="23" name="圆角矩形 22"/>
          <p:cNvSpPr/>
          <p:nvPr/>
        </p:nvSpPr>
        <p:spPr>
          <a:xfrm>
            <a:off x="3737888" y="3035321"/>
            <a:ext cx="97971" cy="16589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0" grpId="0"/>
      <p:bldP spid="2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913448" y="321786"/>
            <a:ext cx="1554480" cy="506730"/>
          </a:xfrm>
          <a:prstGeom prst="rect">
            <a:avLst/>
          </a:prstGeom>
          <a:noFill/>
        </p:spPr>
        <p:txBody>
          <a:bodyPr wrap="none" rtlCol="0" anchor="t">
            <a:spAutoFit/>
          </a:bodyPr>
          <a:lstStyle/>
          <a:p>
            <a:pPr algn="l"/>
            <a:r>
              <a:rPr lang="zh-CN" altLang="en-US" sz="2700" b="1" dirty="0">
                <a:solidFill>
                  <a:schemeClr val="tx1"/>
                </a:solidFill>
                <a:ea typeface="+mn-lt"/>
                <a:sym typeface="微软雅黑" panose="020B0503020204020204" pitchFamily="34" charset="-122"/>
              </a:rPr>
              <a:t>受理地点</a:t>
            </a:r>
            <a:endParaRPr lang="zh-CN" altLang="en-US" sz="2700" b="1" dirty="0">
              <a:solidFill>
                <a:schemeClr val="tx1"/>
              </a:solidFill>
              <a:ea typeface="+mn-lt"/>
              <a:sym typeface="微软雅黑" panose="020B0503020204020204" pitchFamily="34" charset="-122"/>
            </a:endParaRPr>
          </a:p>
        </p:txBody>
      </p:sp>
      <p:sp>
        <p:nvSpPr>
          <p:cNvPr id="8" name="副标题 2"/>
          <p:cNvSpPr txBox="1"/>
          <p:nvPr/>
        </p:nvSpPr>
        <p:spPr>
          <a:xfrm>
            <a:off x="4164217" y="4761579"/>
            <a:ext cx="1242139" cy="233595"/>
          </a:xfrm>
          <a:prstGeom prst="rect">
            <a:avLst/>
          </a:prstGeom>
          <a:ln>
            <a:solidFill>
              <a:schemeClr val="bg1"/>
            </a:solidFill>
          </a:ln>
        </p:spPr>
        <p:txBody>
          <a:bodyPr vert="horz" lIns="68580" tIns="34290" rIns="68580" bIns="34290" rtlCol="0">
            <a:normAutofit fontScale="87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200" dirty="0">
                <a:solidFill>
                  <a:prstClr val="white"/>
                </a:solidFill>
                <a:latin typeface="微软雅黑" panose="020B0503020204020204" pitchFamily="34" charset="-122"/>
                <a:ea typeface="微软雅黑" panose="020B0503020204020204" pitchFamily="34" charset="-122"/>
              </a:rPr>
              <a:t>汇报：张三</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9" name="Freeform 6"/>
          <p:cNvSpPr/>
          <p:nvPr/>
        </p:nvSpPr>
        <p:spPr bwMode="auto">
          <a:xfrm>
            <a:off x="4327525" y="2188845"/>
            <a:ext cx="490220" cy="4693285"/>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75000"/>
              <a:alpha val="57000"/>
            </a:schemeClr>
          </a:solidFill>
          <a:ln>
            <a:noFill/>
          </a:ln>
        </p:spPr>
        <p:txBody>
          <a:bodyPr vert="horz" wrap="square" lIns="68580" tIns="34290" rIns="68580" bIns="34290" numCol="1" anchor="t" anchorCtr="0" compatLnSpc="1"/>
          <a:lstStyle/>
          <a:p>
            <a:endParaRPr lang="zh-CN" altLang="en-US" sz="1350" dirty="0">
              <a:solidFill>
                <a:prstClr val="black"/>
              </a:solidFill>
              <a:latin typeface="Avant GardeBook" pitchFamily="50" charset="0"/>
            </a:endParaRPr>
          </a:p>
        </p:txBody>
      </p:sp>
      <p:sp>
        <p:nvSpPr>
          <p:cNvPr id="2" name="Freeform 8"/>
          <p:cNvSpPr/>
          <p:nvPr/>
        </p:nvSpPr>
        <p:spPr bwMode="auto">
          <a:xfrm>
            <a:off x="3039745" y="3856990"/>
            <a:ext cx="2021205" cy="3025140"/>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solidFill>
            <a:schemeClr val="accent2">
              <a:alpha val="48000"/>
            </a:schemeClr>
          </a:solidFill>
          <a:ln>
            <a:noFill/>
          </a:ln>
        </p:spPr>
        <p:txBody>
          <a:bodyPr vert="horz" wrap="square" lIns="68580" tIns="34290" rIns="68580" bIns="34290" numCol="1" anchor="t" anchorCtr="0" compatLnSpc="1"/>
          <a:lstStyle/>
          <a:p>
            <a:endParaRPr lang="zh-CN" altLang="en-US" sz="1350" dirty="0">
              <a:solidFill>
                <a:prstClr val="black"/>
              </a:solidFill>
              <a:latin typeface="Avant GardeBook" pitchFamily="50" charset="0"/>
            </a:endParaRPr>
          </a:p>
        </p:txBody>
      </p:sp>
      <p:sp>
        <p:nvSpPr>
          <p:cNvPr id="3" name="Oval 9"/>
          <p:cNvSpPr>
            <a:spLocks noChangeArrowheads="1"/>
          </p:cNvSpPr>
          <p:nvPr/>
        </p:nvSpPr>
        <p:spPr bwMode="auto">
          <a:xfrm>
            <a:off x="2290763" y="3195161"/>
            <a:ext cx="1119188" cy="1030605"/>
          </a:xfrm>
          <a:prstGeom prst="ellipse">
            <a:avLst/>
          </a:prstGeom>
          <a:solidFill>
            <a:schemeClr val="accent2">
              <a:alpha val="79000"/>
            </a:schemeClr>
          </a:solidFill>
          <a:ln>
            <a:noFill/>
          </a:ln>
        </p:spPr>
        <p:txBody>
          <a:bodyPr vert="horz" wrap="none" lIns="0" tIns="34290" rIns="0" bIns="34290" numCol="1" anchor="ctr" anchorCtr="0" compatLnSpc="1"/>
          <a:lstStyle/>
          <a:p>
            <a:pPr algn="ctr"/>
            <a:r>
              <a:rPr lang="zh-CN" b="1" dirty="0">
                <a:solidFill>
                  <a:prstClr val="white"/>
                </a:solidFill>
                <a:latin typeface="Agency FB" panose="020B0503020202020204" pitchFamily="34" charset="0"/>
              </a:rPr>
              <a:t>受理地点</a:t>
            </a:r>
            <a:endParaRPr lang="zh-CN" b="1" dirty="0">
              <a:solidFill>
                <a:prstClr val="white"/>
              </a:solidFill>
              <a:latin typeface="Agency FB" panose="020B0503020202020204" pitchFamily="34" charset="0"/>
            </a:endParaRPr>
          </a:p>
        </p:txBody>
      </p:sp>
      <p:sp>
        <p:nvSpPr>
          <p:cNvPr id="4" name="Oval 10"/>
          <p:cNvSpPr>
            <a:spLocks noChangeArrowheads="1"/>
          </p:cNvSpPr>
          <p:nvPr/>
        </p:nvSpPr>
        <p:spPr bwMode="auto">
          <a:xfrm>
            <a:off x="5786914" y="3262789"/>
            <a:ext cx="1102995" cy="981075"/>
          </a:xfrm>
          <a:prstGeom prst="ellipse">
            <a:avLst/>
          </a:prstGeom>
          <a:solidFill>
            <a:schemeClr val="accent4">
              <a:alpha val="80000"/>
            </a:schemeClr>
          </a:solidFill>
          <a:ln>
            <a:noFill/>
          </a:ln>
        </p:spPr>
        <p:txBody>
          <a:bodyPr vert="horz" wrap="none" lIns="0" tIns="34290" rIns="0" bIns="34290" numCol="1" anchor="ctr" anchorCtr="0" compatLnSpc="1"/>
          <a:lstStyle/>
          <a:p>
            <a:pPr algn="ctr"/>
            <a:r>
              <a:rPr lang="zh-CN" altLang="en-US" b="1" dirty="0">
                <a:solidFill>
                  <a:prstClr val="white"/>
                </a:solidFill>
                <a:latin typeface="Agency FB" panose="020B0503020202020204" pitchFamily="34" charset="0"/>
              </a:rPr>
              <a:t>办公时间</a:t>
            </a:r>
            <a:endParaRPr lang="zh-CN" altLang="en-US" b="1" dirty="0">
              <a:solidFill>
                <a:prstClr val="white"/>
              </a:solidFill>
              <a:latin typeface="Agency FB" panose="020B0503020202020204" pitchFamily="34" charset="0"/>
            </a:endParaRPr>
          </a:p>
        </p:txBody>
      </p:sp>
      <p:sp>
        <p:nvSpPr>
          <p:cNvPr id="30" name="TextBox 19"/>
          <p:cNvSpPr txBox="1"/>
          <p:nvPr/>
        </p:nvSpPr>
        <p:spPr>
          <a:xfrm>
            <a:off x="152876" y="4150201"/>
            <a:ext cx="2538889" cy="1170305"/>
          </a:xfrm>
          <a:prstGeom prst="rect">
            <a:avLst/>
          </a:prstGeom>
          <a:noFill/>
        </p:spPr>
        <p:txBody>
          <a:bodyPr wrap="square" rtlCol="0">
            <a:spAutoFit/>
          </a:bodyPr>
          <a:lstStyle/>
          <a:p>
            <a:pPr>
              <a:lnSpc>
                <a:spcPct val="130000"/>
              </a:lnSpc>
            </a:pPr>
            <a:r>
              <a:rPr lang="zh-CN" altLang="en-US" b="1" dirty="0">
                <a:solidFill>
                  <a:schemeClr val="tx1"/>
                </a:solidFill>
                <a:latin typeface="+mn-ea"/>
                <a:cs typeface="+mn-ea"/>
                <a:sym typeface="楷体" panose="02010609060101010101" pitchFamily="1" charset="-122"/>
              </a:rPr>
              <a:t>深圳市深南大道</a:t>
            </a:r>
            <a:r>
              <a:rPr lang="en-US" altLang="zh-CN" b="1" dirty="0">
                <a:solidFill>
                  <a:schemeClr val="tx1"/>
                </a:solidFill>
                <a:latin typeface="+mn-ea"/>
                <a:cs typeface="+mn-ea"/>
                <a:sym typeface="楷体" panose="02010609060101010101" pitchFamily="1" charset="-122"/>
              </a:rPr>
              <a:t>1006</a:t>
            </a:r>
            <a:r>
              <a:rPr lang="zh-CN" altLang="en-US" b="1" dirty="0">
                <a:solidFill>
                  <a:schemeClr val="tx1"/>
                </a:solidFill>
                <a:latin typeface="+mn-ea"/>
                <a:cs typeface="+mn-ea"/>
                <a:sym typeface="楷体" panose="02010609060101010101" pitchFamily="1" charset="-122"/>
              </a:rPr>
              <a:t>号深圳国际创新中心</a:t>
            </a:r>
            <a:endParaRPr lang="zh-CN" altLang="en-US" b="1" dirty="0">
              <a:solidFill>
                <a:schemeClr val="tx1"/>
              </a:solidFill>
              <a:latin typeface="+mn-ea"/>
              <a:cs typeface="+mn-ea"/>
              <a:sym typeface="楷体" panose="02010609060101010101" pitchFamily="1" charset="-122"/>
            </a:endParaRPr>
          </a:p>
          <a:p>
            <a:pPr>
              <a:lnSpc>
                <a:spcPct val="130000"/>
              </a:lnSpc>
            </a:pPr>
            <a:r>
              <a:rPr lang="en-US" altLang="zh-CN" b="1" dirty="0">
                <a:solidFill>
                  <a:schemeClr val="tx1"/>
                </a:solidFill>
                <a:latin typeface="+mn-ea"/>
                <a:cs typeface="+mn-ea"/>
                <a:sym typeface="楷体" panose="02010609060101010101" pitchFamily="1" charset="-122"/>
              </a:rPr>
              <a:t>F</a:t>
            </a:r>
            <a:r>
              <a:rPr lang="zh-CN" altLang="en-US" b="1" dirty="0">
                <a:solidFill>
                  <a:schemeClr val="tx1"/>
                </a:solidFill>
                <a:latin typeface="+mn-ea"/>
                <a:cs typeface="+mn-ea"/>
                <a:sym typeface="楷体" panose="02010609060101010101" pitchFamily="1" charset="-122"/>
              </a:rPr>
              <a:t>栋3楼</a:t>
            </a:r>
            <a:endParaRPr lang="zh-CN" altLang="en-US" b="1" dirty="0">
              <a:solidFill>
                <a:schemeClr val="tx1"/>
              </a:solidFill>
              <a:latin typeface="+mn-ea"/>
              <a:cs typeface="+mn-ea"/>
              <a:sym typeface="楷体" panose="02010609060101010101" pitchFamily="1" charset="-122"/>
            </a:endParaRPr>
          </a:p>
        </p:txBody>
      </p:sp>
      <p:sp>
        <p:nvSpPr>
          <p:cNvPr id="33" name="Freeform 7"/>
          <p:cNvSpPr/>
          <p:nvPr/>
        </p:nvSpPr>
        <p:spPr bwMode="auto">
          <a:xfrm>
            <a:off x="4082415" y="3856990"/>
            <a:ext cx="2021205" cy="3025140"/>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solidFill>
            <a:schemeClr val="accent4">
              <a:alpha val="50000"/>
            </a:schemeClr>
          </a:solidFill>
          <a:ln>
            <a:noFill/>
          </a:ln>
        </p:spPr>
        <p:txBody>
          <a:bodyPr vert="horz" wrap="square" lIns="68580" tIns="34290" rIns="68580" bIns="34290" numCol="1" anchor="t" anchorCtr="0" compatLnSpc="1"/>
          <a:lstStyle/>
          <a:p>
            <a:endParaRPr lang="zh-CN" altLang="en-US" sz="1350" dirty="0">
              <a:solidFill>
                <a:prstClr val="black"/>
              </a:solidFill>
              <a:latin typeface="Avant GardeBook" pitchFamily="50" charset="0"/>
            </a:endParaRPr>
          </a:p>
        </p:txBody>
      </p:sp>
      <p:sp>
        <p:nvSpPr>
          <p:cNvPr id="34" name="Oval 9"/>
          <p:cNvSpPr>
            <a:spLocks noChangeArrowheads="1"/>
          </p:cNvSpPr>
          <p:nvPr/>
        </p:nvSpPr>
        <p:spPr bwMode="auto">
          <a:xfrm>
            <a:off x="4012089" y="1224915"/>
            <a:ext cx="1119188" cy="1030605"/>
          </a:xfrm>
          <a:prstGeom prst="ellipse">
            <a:avLst/>
          </a:prstGeom>
          <a:solidFill>
            <a:schemeClr val="bg1">
              <a:lumMod val="65000"/>
              <a:alpha val="79000"/>
            </a:schemeClr>
          </a:solidFill>
          <a:ln>
            <a:noFill/>
          </a:ln>
        </p:spPr>
        <p:txBody>
          <a:bodyPr vert="horz" wrap="none" lIns="0" tIns="34290" rIns="0" bIns="34290" numCol="1" anchor="ctr" anchorCtr="0" compatLnSpc="1"/>
          <a:lstStyle/>
          <a:p>
            <a:pPr algn="ctr"/>
            <a:r>
              <a:rPr lang="zh-CN" b="1" dirty="0">
                <a:solidFill>
                  <a:prstClr val="white"/>
                </a:solidFill>
                <a:latin typeface="Agency FB" panose="020B0503020202020204" pitchFamily="34" charset="0"/>
              </a:rPr>
              <a:t>咨询热线</a:t>
            </a:r>
            <a:endParaRPr lang="zh-CN" b="1" dirty="0">
              <a:solidFill>
                <a:prstClr val="white"/>
              </a:solidFill>
              <a:latin typeface="Agency FB" panose="020B0503020202020204" pitchFamily="34" charset="0"/>
            </a:endParaRPr>
          </a:p>
        </p:txBody>
      </p:sp>
      <p:sp>
        <p:nvSpPr>
          <p:cNvPr id="35" name="TextBox 19"/>
          <p:cNvSpPr txBox="1"/>
          <p:nvPr/>
        </p:nvSpPr>
        <p:spPr>
          <a:xfrm>
            <a:off x="5406231" y="1268730"/>
            <a:ext cx="3323749" cy="810260"/>
          </a:xfrm>
          <a:prstGeom prst="rect">
            <a:avLst/>
          </a:prstGeom>
          <a:noFill/>
        </p:spPr>
        <p:txBody>
          <a:bodyPr wrap="square" rtlCol="0">
            <a:spAutoFit/>
          </a:bodyPr>
          <a:lstStyle/>
          <a:p>
            <a:pPr>
              <a:lnSpc>
                <a:spcPct val="130000"/>
              </a:lnSpc>
            </a:pPr>
            <a:r>
              <a:rPr lang="zh-CN" altLang="en-US" b="1" dirty="0">
                <a:solidFill>
                  <a:schemeClr val="tx1"/>
                </a:solidFill>
                <a:ea typeface="+mn-lt"/>
                <a:sym typeface="楷体" panose="02010609060101010101" pitchFamily="1" charset="-122"/>
              </a:rPr>
              <a:t>82925718 </a:t>
            </a:r>
            <a:endParaRPr lang="zh-CN" altLang="en-US" b="1" dirty="0">
              <a:solidFill>
                <a:schemeClr val="tx1"/>
              </a:solidFill>
              <a:ea typeface="+mn-lt"/>
              <a:sym typeface="楷体" panose="02010609060101010101" pitchFamily="1" charset="-122"/>
            </a:endParaRPr>
          </a:p>
          <a:p>
            <a:pPr>
              <a:lnSpc>
                <a:spcPct val="130000"/>
              </a:lnSpc>
            </a:pPr>
            <a:r>
              <a:rPr lang="zh-CN" altLang="en-US" b="1" dirty="0">
                <a:solidFill>
                  <a:schemeClr val="tx1"/>
                </a:solidFill>
                <a:ea typeface="+mn-lt"/>
                <a:sym typeface="楷体" panose="02010609060101010101" pitchFamily="1" charset="-122"/>
              </a:rPr>
              <a:t>82925728</a:t>
            </a:r>
            <a:endParaRPr lang="zh-CN" altLang="en-US" b="1" dirty="0">
              <a:solidFill>
                <a:schemeClr val="tx1"/>
              </a:solidFill>
              <a:ea typeface="+mn-lt"/>
              <a:cs typeface="+mn-ea"/>
              <a:sym typeface="楷体" panose="02010609060101010101" pitchFamily="1" charset="-122"/>
            </a:endParaRPr>
          </a:p>
        </p:txBody>
      </p:sp>
      <p:sp>
        <p:nvSpPr>
          <p:cNvPr id="36" name="TextBox 19"/>
          <p:cNvSpPr txBox="1"/>
          <p:nvPr/>
        </p:nvSpPr>
        <p:spPr>
          <a:xfrm>
            <a:off x="6987381" y="3735705"/>
            <a:ext cx="1742599" cy="1170305"/>
          </a:xfrm>
          <a:prstGeom prst="rect">
            <a:avLst/>
          </a:prstGeom>
          <a:noFill/>
        </p:spPr>
        <p:txBody>
          <a:bodyPr wrap="square" rtlCol="0">
            <a:spAutoFit/>
          </a:bodyPr>
          <a:lstStyle/>
          <a:p>
            <a:pPr>
              <a:lnSpc>
                <a:spcPct val="130000"/>
              </a:lnSpc>
            </a:pPr>
            <a:r>
              <a:rPr lang="zh-CN" altLang="en-US" b="1" dirty="0">
                <a:solidFill>
                  <a:schemeClr val="tx1"/>
                </a:solidFill>
                <a:latin typeface="+mn-ea"/>
                <a:cs typeface="+mn-ea"/>
                <a:sym typeface="楷体" panose="02010609060101010101" pitchFamily="1" charset="-122"/>
              </a:rPr>
              <a:t>每周一至周五：</a:t>
            </a:r>
            <a:endParaRPr lang="zh-CN" altLang="en-US" b="1" dirty="0">
              <a:solidFill>
                <a:schemeClr val="tx1"/>
              </a:solidFill>
              <a:latin typeface="+mn-ea"/>
              <a:cs typeface="+mn-ea"/>
              <a:sym typeface="楷体" panose="02010609060101010101" pitchFamily="1" charset="-122"/>
            </a:endParaRPr>
          </a:p>
          <a:p>
            <a:pPr>
              <a:lnSpc>
                <a:spcPct val="130000"/>
              </a:lnSpc>
            </a:pPr>
            <a:r>
              <a:rPr lang="zh-CN" altLang="en-US" b="1" dirty="0">
                <a:solidFill>
                  <a:schemeClr val="tx1"/>
                </a:solidFill>
                <a:latin typeface="+mn-ea"/>
                <a:cs typeface="+mn-ea"/>
                <a:sym typeface="楷体" panose="02010609060101010101" pitchFamily="1" charset="-122"/>
              </a:rPr>
              <a:t>9:00—12:00；14:00—17:45</a:t>
            </a:r>
            <a:endParaRPr lang="zh-CN" altLang="en-US" b="1" dirty="0">
              <a:solidFill>
                <a:schemeClr val="tx1"/>
              </a:solidFill>
              <a:latin typeface="+mn-ea"/>
              <a:cs typeface="+mn-ea"/>
              <a:sym typeface="楷体" panose="02010609060101010101" pitchFamily="1" charset="-122"/>
            </a:endParaRPr>
          </a:p>
        </p:txBody>
      </p:sp>
      <p:sp>
        <p:nvSpPr>
          <p:cNvPr id="18" name="矩形 17"/>
          <p:cNvSpPr/>
          <p:nvPr/>
        </p:nvSpPr>
        <p:spPr>
          <a:xfrm flipV="1">
            <a:off x="0" y="765175"/>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par>
                                <p:cTn id="17" presetID="45" presetClass="entr" presetSubtype="0" fill="hold" grpId="0"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ppt_w</p:attrName>
                                        </p:attrNameLst>
                                      </p:cBhvr>
                                      <p:tavLst>
                                        <p:tav tm="0" fmla="#ppt_w*sin(2.5*pi*$)">
                                          <p:val>
                                            <p:fltVal val="0"/>
                                          </p:val>
                                        </p:tav>
                                        <p:tav tm="100000">
                                          <p:val>
                                            <p:fltVal val="1"/>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45" presetClass="entr" presetSubtype="0" fill="hold" grpId="0" nodeType="withEffect">
                                  <p:stCondLst>
                                    <p:cond delay="3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ppt_w</p:attrName>
                                        </p:attrNameLst>
                                      </p:cBhvr>
                                      <p:tavLst>
                                        <p:tav tm="0" fmla="#ppt_w*sin(2.5*pi*$)">
                                          <p:val>
                                            <p:fltVal val="0"/>
                                          </p:val>
                                        </p:tav>
                                        <p:tav tm="100000">
                                          <p:val>
                                            <p:fltVal val="1"/>
                                          </p:val>
                                        </p:tav>
                                      </p:tavLst>
                                    </p:anim>
                                    <p:anim calcmode="lin" valueType="num">
                                      <p:cBhvr>
                                        <p:cTn id="30" dur="500" fill="hold"/>
                                        <p:tgtEl>
                                          <p:spTgt spid="4"/>
                                        </p:tgtEl>
                                        <p:attrNameLst>
                                          <p:attrName>ppt_h</p:attrName>
                                        </p:attrNameLst>
                                      </p:cBhvr>
                                      <p:tavLst>
                                        <p:tav tm="0">
                                          <p:val>
                                            <p:strVal val="#ppt_h"/>
                                          </p:val>
                                        </p:tav>
                                        <p:tav tm="100000">
                                          <p:val>
                                            <p:strVal val="#ppt_h"/>
                                          </p:val>
                                        </p:tav>
                                      </p:tavLst>
                                    </p:anim>
                                  </p:childTnLst>
                                </p:cTn>
                              </p:par>
                              <p:par>
                                <p:cTn id="31" presetID="1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ppt_x</p:attrName>
                                        </p:attrNameLst>
                                      </p:cBhvr>
                                      <p:tavLst>
                                        <p:tav tm="0">
                                          <p:val>
                                            <p:strVal val="#ppt_x-#ppt_w*1.125000"/>
                                          </p:val>
                                        </p:tav>
                                        <p:tav tm="100000">
                                          <p:val>
                                            <p:strVal val="#ppt_x"/>
                                          </p:val>
                                        </p:tav>
                                      </p:tavLst>
                                    </p:anim>
                                    <p:animEffect transition="in" filter="wipe(right)">
                                      <p:cBhvr>
                                        <p:cTn id="34" dur="500"/>
                                        <p:tgtEl>
                                          <p:spTgt spid="30"/>
                                        </p:tgtEl>
                                      </p:cBhvr>
                                    </p:animEffect>
                                  </p:childTnLst>
                                </p:cTn>
                              </p:par>
                              <p:par>
                                <p:cTn id="35" presetID="45" presetClass="entr" presetSubtype="0" fill="hold" grpId="0" nodeType="withEffect">
                                  <p:stCondLst>
                                    <p:cond delay="3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ppt_w</p:attrName>
                                        </p:attrNameLst>
                                      </p:cBhvr>
                                      <p:tavLst>
                                        <p:tav tm="0" fmla="#ppt_w*sin(2.5*pi*$)">
                                          <p:val>
                                            <p:fltVal val="0"/>
                                          </p:val>
                                        </p:tav>
                                        <p:tav tm="100000">
                                          <p:val>
                                            <p:fltVal val="1"/>
                                          </p:val>
                                        </p:tav>
                                      </p:tavLst>
                                    </p:anim>
                                    <p:anim calcmode="lin" valueType="num">
                                      <p:cBhvr>
                                        <p:cTn id="39" dur="500" fill="hold"/>
                                        <p:tgtEl>
                                          <p:spTgt spid="34"/>
                                        </p:tgtEl>
                                        <p:attrNameLst>
                                          <p:attrName>ppt_h</p:attrName>
                                        </p:attrNameLst>
                                      </p:cBhvr>
                                      <p:tavLst>
                                        <p:tav tm="0">
                                          <p:val>
                                            <p:strVal val="#ppt_h"/>
                                          </p:val>
                                        </p:tav>
                                        <p:tav tm="100000">
                                          <p:val>
                                            <p:strVal val="#ppt_h"/>
                                          </p:val>
                                        </p:tav>
                                      </p:tavLst>
                                    </p:anim>
                                  </p:childTnLst>
                                </p:cTn>
                              </p:par>
                              <p:par>
                                <p:cTn id="40" presetID="12" presetClass="entr" presetSubtype="8"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p:tgtEl>
                                          <p:spTgt spid="35"/>
                                        </p:tgtEl>
                                        <p:attrNameLst>
                                          <p:attrName>ppt_x</p:attrName>
                                        </p:attrNameLst>
                                      </p:cBhvr>
                                      <p:tavLst>
                                        <p:tav tm="0">
                                          <p:val>
                                            <p:strVal val="#ppt_x-#ppt_w*1.125000"/>
                                          </p:val>
                                        </p:tav>
                                        <p:tav tm="100000">
                                          <p:val>
                                            <p:strVal val="#ppt_x"/>
                                          </p:val>
                                        </p:tav>
                                      </p:tavLst>
                                    </p:anim>
                                    <p:animEffect transition="in" filter="wipe(right)">
                                      <p:cBhvr>
                                        <p:cTn id="43" dur="500"/>
                                        <p:tgtEl>
                                          <p:spTgt spid="35"/>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p:tgtEl>
                                          <p:spTgt spid="36"/>
                                        </p:tgtEl>
                                        <p:attrNameLst>
                                          <p:attrName>ppt_x</p:attrName>
                                        </p:attrNameLst>
                                      </p:cBhvr>
                                      <p:tavLst>
                                        <p:tav tm="0">
                                          <p:val>
                                            <p:strVal val="#ppt_x-#ppt_w*1.125000"/>
                                          </p:val>
                                        </p:tav>
                                        <p:tav tm="100000">
                                          <p:val>
                                            <p:strVal val="#ppt_x"/>
                                          </p:val>
                                        </p:tav>
                                      </p:tavLst>
                                    </p:anim>
                                    <p:animEffect transition="in" filter="wipe(right)">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2" grpId="0" bldLvl="0" animBg="1"/>
      <p:bldP spid="3" grpId="0" bldLvl="0" animBg="1"/>
      <p:bldP spid="4" grpId="0" bldLvl="0" animBg="1"/>
      <p:bldP spid="30" grpId="0"/>
      <p:bldP spid="33" grpId="0" bldLvl="0" animBg="1"/>
      <p:bldP spid="34" grpId="0" bldLvl="0" animBg="1"/>
      <p:bldP spid="35" grpId="0"/>
      <p:bldP spid="3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V="1">
            <a:off x="0" y="754380"/>
            <a:ext cx="9144000" cy="6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01F42"/>
              </a:solidFill>
            </a:endParaRPr>
          </a:p>
        </p:txBody>
      </p:sp>
      <p:sp>
        <p:nvSpPr>
          <p:cNvPr id="56" name="文本框 55"/>
          <p:cNvSpPr txBox="1"/>
          <p:nvPr/>
        </p:nvSpPr>
        <p:spPr>
          <a:xfrm>
            <a:off x="913448" y="310991"/>
            <a:ext cx="2240280" cy="506730"/>
          </a:xfrm>
          <a:prstGeom prst="rect">
            <a:avLst/>
          </a:prstGeom>
          <a:noFill/>
        </p:spPr>
        <p:txBody>
          <a:bodyPr wrap="none" rtlCol="0" anchor="t">
            <a:spAutoFit/>
          </a:bodyPr>
          <a:lstStyle/>
          <a:p>
            <a:pPr algn="l"/>
            <a:r>
              <a:rPr lang="zh-CN" altLang="en-US" sz="2700" b="1" dirty="0">
                <a:solidFill>
                  <a:schemeClr val="tx1"/>
                </a:solidFill>
                <a:ea typeface="+mn-lt"/>
                <a:sym typeface="微软雅黑" panose="020B0503020204020204" pitchFamily="34" charset="-122"/>
              </a:rPr>
              <a:t>咨询电话</a:t>
            </a:r>
            <a:r>
              <a:rPr lang="zh-CN" altLang="en-US" b="1" dirty="0">
                <a:solidFill>
                  <a:schemeClr val="tx1"/>
                </a:solidFill>
                <a:ea typeface="+mn-lt"/>
                <a:sym typeface="微软雅黑" panose="020B0503020204020204" pitchFamily="34" charset="-122"/>
              </a:rPr>
              <a:t>（原）</a:t>
            </a:r>
            <a:endParaRPr lang="zh-CN" altLang="en-US" b="1" dirty="0">
              <a:solidFill>
                <a:schemeClr val="tx1"/>
              </a:solidFill>
              <a:ea typeface="+mn-lt"/>
              <a:sym typeface="微软雅黑" panose="020B0503020204020204" pitchFamily="34" charset="-122"/>
            </a:endParaRPr>
          </a:p>
        </p:txBody>
      </p:sp>
      <p:graphicFrame>
        <p:nvGraphicFramePr>
          <p:cNvPr id="6" name="表格 5"/>
          <p:cNvGraphicFramePr/>
          <p:nvPr/>
        </p:nvGraphicFramePr>
        <p:xfrm>
          <a:off x="340762" y="1069136"/>
          <a:ext cx="8535670" cy="5471795"/>
        </p:xfrm>
        <a:graphic>
          <a:graphicData uri="http://schemas.openxmlformats.org/drawingml/2006/table">
            <a:tbl>
              <a:tblPr firstRow="1" bandRow="1">
                <a:tableStyleId>{5C22544A-7EE6-4342-B048-85BDC9FD1C3A}</a:tableStyleId>
              </a:tblPr>
              <a:tblGrid>
                <a:gridCol w="409575"/>
                <a:gridCol w="2252345"/>
                <a:gridCol w="1546225"/>
                <a:gridCol w="191135"/>
                <a:gridCol w="490855"/>
                <a:gridCol w="2048510"/>
                <a:gridCol w="1597025"/>
              </a:tblGrid>
              <a:tr h="607695">
                <a:tc>
                  <a:txBody>
                    <a:bodyPr/>
                    <a:lstStyle/>
                    <a:p>
                      <a:pPr algn="ctr">
                        <a:buNone/>
                      </a:pPr>
                      <a:r>
                        <a:rPr lang="zh-CN" sz="1200" b="1" dirty="0">
                          <a:solidFill>
                            <a:srgbClr val="000000"/>
                          </a:solidFill>
                          <a:ea typeface="宋体" panose="02010600030101010101" pitchFamily="2" charset="-122"/>
                        </a:rPr>
                        <a:t>序号</a:t>
                      </a:r>
                      <a:endParaRPr lang="zh-CN" altLang="en-US" sz="1200" b="1" dirty="0">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sz="1200" b="1">
                          <a:solidFill>
                            <a:srgbClr val="000000"/>
                          </a:solidFill>
                          <a:ea typeface="宋体" panose="02010600030101010101" pitchFamily="2" charset="-122"/>
                        </a:rPr>
                        <a:t>部门</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sz="1200" b="1">
                          <a:solidFill>
                            <a:srgbClr val="000000"/>
                          </a:solidFill>
                          <a:ea typeface="宋体" panose="02010600030101010101" pitchFamily="2" charset="-122"/>
                        </a:rPr>
                        <a:t>热线</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11">
                  <a:txBody>
                    <a:bodyPr/>
                    <a:lstStyle/>
                    <a:p>
                      <a:pPr algn="ctr">
                        <a:buNone/>
                      </a:pPr>
                      <a:endParaRPr lang="en-US" altLang="en-US" sz="1200" b="1" dirty="0">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9525" cap="flat" cmpd="sng">
                      <a:solidFill>
                        <a:srgbClr val="000000"/>
                      </a:solidFill>
                      <a:prstDash val="soli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algn="ctr">
                        <a:buNone/>
                      </a:pPr>
                      <a:r>
                        <a:rPr lang="zh-CN" sz="1200" b="1" dirty="0">
                          <a:solidFill>
                            <a:srgbClr val="000000"/>
                          </a:solidFill>
                          <a:ea typeface="宋体" panose="02010600030101010101" pitchFamily="2" charset="-122"/>
                        </a:rPr>
                        <a:t>序号</a:t>
                      </a:r>
                      <a:endParaRPr lang="zh-CN" altLang="en-US" sz="1200" b="1" dirty="0">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sz="1200" b="1">
                          <a:solidFill>
                            <a:srgbClr val="000000"/>
                          </a:solidFill>
                          <a:ea typeface="宋体" panose="02010600030101010101" pitchFamily="2" charset="-122"/>
                        </a:rPr>
                        <a:t>部门</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sz="1200" b="1">
                          <a:solidFill>
                            <a:srgbClr val="000000"/>
                          </a:solidFill>
                          <a:ea typeface="宋体" panose="02010600030101010101" pitchFamily="2" charset="-122"/>
                        </a:rPr>
                        <a:t>热线</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5155">
                <a:tc>
                  <a:txBody>
                    <a:bodyPr/>
                    <a:lstStyle/>
                    <a:p>
                      <a:pPr algn="ctr">
                        <a:buNone/>
                      </a:pPr>
                      <a:r>
                        <a:rPr lang="en-US" sz="1200" b="1">
                          <a:solidFill>
                            <a:srgbClr val="000000"/>
                          </a:solidFill>
                          <a:latin typeface="宋体" panose="02010600030101010101" pitchFamily="2" charset="-122"/>
                        </a:rPr>
                        <a:t>1</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企服务中心</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82925718</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宋体" panose="02010600030101010101" pitchFamily="2" charset="-122"/>
                        </a:rPr>
                        <a:t>11</a:t>
                      </a:r>
                      <a:endParaRPr lang="en-US" altLang="en-US" sz="1200" b="1" dirty="0">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投资推广署-企业上市/</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82918333-0736</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5760">
                <a:tc>
                  <a:txBody>
                    <a:bodyPr/>
                    <a:lstStyle/>
                    <a:p>
                      <a:pPr algn="ctr">
                        <a:buNone/>
                      </a:pPr>
                      <a:r>
                        <a:rPr lang="en-US" sz="1200" b="1">
                          <a:solidFill>
                            <a:srgbClr val="000000"/>
                          </a:solidFill>
                          <a:latin typeface="宋体" panose="02010600030101010101" pitchFamily="2" charset="-122"/>
                        </a:rPr>
                        <a:t>2</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工信局-办公室</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82918333-2617</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宋体" panose="02010600030101010101" pitchFamily="2" charset="-122"/>
                        </a:rPr>
                        <a:t>12</a:t>
                      </a:r>
                      <a:endParaRPr lang="en-US" altLang="en-US" sz="1200" b="1" dirty="0">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科创局-配套支持</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82913609</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5125">
                <a:tc>
                  <a:txBody>
                    <a:bodyPr/>
                    <a:lstStyle/>
                    <a:p>
                      <a:pPr algn="ctr">
                        <a:buNone/>
                      </a:pPr>
                      <a:r>
                        <a:rPr lang="en-US" sz="1200" b="1">
                          <a:solidFill>
                            <a:srgbClr val="000000"/>
                          </a:solidFill>
                          <a:latin typeface="宋体" panose="02010600030101010101" pitchFamily="2" charset="-122"/>
                        </a:rPr>
                        <a:t>3</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产业总热线</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宋体" panose="02010600030101010101" pitchFamily="2" charset="-122"/>
                        </a:rPr>
                        <a:t>13</a:t>
                      </a:r>
                      <a:endParaRPr lang="en-US" altLang="en-US" sz="1200" b="1" dirty="0">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科创局-知识产权</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83678350</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8330">
                <a:tc>
                  <a:txBody>
                    <a:bodyPr/>
                    <a:lstStyle/>
                    <a:p>
                      <a:pPr algn="ctr">
                        <a:buNone/>
                      </a:pPr>
                      <a:r>
                        <a:rPr lang="en-US" sz="1200" b="1">
                          <a:solidFill>
                            <a:srgbClr val="000000"/>
                          </a:solidFill>
                          <a:latin typeface="宋体" panose="02010600030101010101" pitchFamily="2" charset="-122"/>
                        </a:rPr>
                        <a:t>4</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dirty="0">
                          <a:solidFill>
                            <a:srgbClr val="000000"/>
                          </a:solidFill>
                          <a:ea typeface="宋体" panose="02010600030101010101" pitchFamily="2" charset="-122"/>
                          <a:sym typeface="+mn-ea"/>
                        </a:rPr>
                        <a:t>工信局</a:t>
                      </a:r>
                      <a:r>
                        <a:rPr lang="zh-CN" sz="1200" b="1" dirty="0">
                          <a:solidFill>
                            <a:srgbClr val="000000"/>
                          </a:solidFill>
                          <a:ea typeface="宋体" panose="02010600030101010101" pitchFamily="2" charset="-122"/>
                        </a:rPr>
                        <a:t>-先进制造业/专业服务业</a:t>
                      </a:r>
                      <a:endParaRPr lang="zh-CN" altLang="en-US" sz="1200" b="1" dirty="0">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82918333-2636</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宋体" panose="02010600030101010101" pitchFamily="2" charset="-122"/>
                        </a:rPr>
                        <a:t>14</a:t>
                      </a:r>
                      <a:endParaRPr lang="en-US" altLang="en-US" sz="1200" b="1" dirty="0">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科创局-创新载体</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82976207</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8330">
                <a:tc>
                  <a:txBody>
                    <a:bodyPr/>
                    <a:lstStyle/>
                    <a:p>
                      <a:pPr algn="ctr">
                        <a:buNone/>
                      </a:pPr>
                      <a:r>
                        <a:rPr lang="en-US" sz="1200" b="1">
                          <a:solidFill>
                            <a:srgbClr val="000000"/>
                          </a:solidFill>
                          <a:latin typeface="宋体" panose="02010600030101010101" pitchFamily="2" charset="-122"/>
                        </a:rPr>
                        <a:t>5</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dirty="0">
                          <a:solidFill>
                            <a:srgbClr val="000000"/>
                          </a:solidFill>
                          <a:ea typeface="宋体" panose="02010600030101010101" pitchFamily="2" charset="-122"/>
                          <a:sym typeface="+mn-ea"/>
                        </a:rPr>
                        <a:t>工信局</a:t>
                      </a:r>
                      <a:r>
                        <a:rPr lang="zh-CN" sz="1200" b="1" dirty="0">
                          <a:solidFill>
                            <a:srgbClr val="000000"/>
                          </a:solidFill>
                          <a:ea typeface="宋体" panose="02010600030101010101" pitchFamily="2" charset="-122"/>
                        </a:rPr>
                        <a:t>-商贸业</a:t>
                      </a:r>
                      <a:endParaRPr lang="zh-CN" altLang="en-US" sz="1200" b="1" dirty="0">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82918333-2612/2632</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宋体" panose="02010600030101010101" pitchFamily="2" charset="-122"/>
                        </a:rPr>
                        <a:t>15</a:t>
                      </a:r>
                      <a:endParaRPr lang="en-US" altLang="en-US" sz="1200" b="1" dirty="0">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科创局-科技保险/金融/贴息</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82918756</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7060">
                <a:tc>
                  <a:txBody>
                    <a:bodyPr/>
                    <a:lstStyle/>
                    <a:p>
                      <a:pPr algn="ctr">
                        <a:buNone/>
                      </a:pPr>
                      <a:r>
                        <a:rPr lang="en-US" sz="1200" b="1">
                          <a:solidFill>
                            <a:srgbClr val="000000"/>
                          </a:solidFill>
                          <a:latin typeface="宋体" panose="02010600030101010101" pitchFamily="2" charset="-122"/>
                        </a:rPr>
                        <a:t>6</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sym typeface="+mn-ea"/>
                        </a:rPr>
                        <a:t>工信局</a:t>
                      </a:r>
                      <a:r>
                        <a:rPr lang="zh-CN" sz="1200" b="1">
                          <a:solidFill>
                            <a:srgbClr val="000000"/>
                          </a:solidFill>
                          <a:ea typeface="宋体" panose="02010600030101010101" pitchFamily="2" charset="-122"/>
                        </a:rPr>
                        <a:t>-外贸业/供应链</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82918333-2005/2069</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宋体" panose="02010600030101010101" pitchFamily="2" charset="-122"/>
                        </a:rPr>
                        <a:t>16</a:t>
                      </a:r>
                      <a:endParaRPr lang="en-US" altLang="en-US" sz="1200" b="1" dirty="0">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科创局-房租/众创空间</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82915986</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6395">
                <a:tc>
                  <a:txBody>
                    <a:bodyPr/>
                    <a:lstStyle/>
                    <a:p>
                      <a:pPr algn="ctr">
                        <a:buNone/>
                      </a:pPr>
                      <a:r>
                        <a:rPr lang="en-US" sz="1200" b="1">
                          <a:solidFill>
                            <a:srgbClr val="000000"/>
                          </a:solidFill>
                          <a:latin typeface="宋体" panose="02010600030101010101" pitchFamily="2" charset="-122"/>
                        </a:rPr>
                        <a:t>7</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sym typeface="+mn-ea"/>
                        </a:rPr>
                        <a:t>工信局</a:t>
                      </a:r>
                      <a:r>
                        <a:rPr lang="zh-CN" sz="1200" b="1">
                          <a:solidFill>
                            <a:srgbClr val="000000"/>
                          </a:solidFill>
                          <a:ea typeface="宋体" panose="02010600030101010101" pitchFamily="2" charset="-122"/>
                        </a:rPr>
                        <a:t>-专业服务业</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82918333-2636</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a:solidFill>
                            <a:srgbClr val="000000"/>
                          </a:solidFill>
                          <a:latin typeface="宋体" panose="02010600030101010101" pitchFamily="2" charset="-122"/>
                        </a:rPr>
                        <a:t>17</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科创局-互联网</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83569981</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5760">
                <a:tc>
                  <a:txBody>
                    <a:bodyPr/>
                    <a:lstStyle/>
                    <a:p>
                      <a:pPr algn="ctr">
                        <a:buNone/>
                      </a:pPr>
                      <a:r>
                        <a:rPr lang="en-US" sz="1200" b="1">
                          <a:solidFill>
                            <a:srgbClr val="000000"/>
                          </a:solidFill>
                          <a:latin typeface="宋体" panose="02010600030101010101" pitchFamily="2" charset="-122"/>
                        </a:rPr>
                        <a:t>8</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sym typeface="+mn-ea"/>
                        </a:rPr>
                        <a:t>工信局</a:t>
                      </a:r>
                      <a:r>
                        <a:rPr lang="zh-CN" sz="1200" b="1">
                          <a:solidFill>
                            <a:srgbClr val="000000"/>
                          </a:solidFill>
                          <a:ea typeface="宋体" panose="02010600030101010101" pitchFamily="2" charset="-122"/>
                        </a:rPr>
                        <a:t>-农业</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82918333-2613</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a:solidFill>
                            <a:srgbClr val="000000"/>
                          </a:solidFill>
                          <a:latin typeface="宋体" panose="02010600030101010101" pitchFamily="2" charset="-122"/>
                        </a:rPr>
                        <a:t>18</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altLang="en-US" sz="1200" b="1">
                          <a:solidFill>
                            <a:srgbClr val="000000"/>
                          </a:solidFill>
                          <a:latin typeface="宋体" panose="02010600030101010101" pitchFamily="2" charset="-122"/>
                          <a:ea typeface="宋体" panose="02010600030101010101" pitchFamily="2" charset="-122"/>
                        </a:rPr>
                        <a:t>文广旅游局</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83073623</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4490">
                <a:tc>
                  <a:txBody>
                    <a:bodyPr/>
                    <a:lstStyle/>
                    <a:p>
                      <a:pPr algn="ctr">
                        <a:buNone/>
                      </a:pPr>
                      <a:r>
                        <a:rPr lang="en-US" sz="1200" b="1">
                          <a:solidFill>
                            <a:srgbClr val="000000"/>
                          </a:solidFill>
                          <a:latin typeface="宋体" panose="02010600030101010101" pitchFamily="2" charset="-122"/>
                        </a:rPr>
                        <a:t>9</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文广旅游局-旅游酒店业</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82918333-2428</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a:solidFill>
                            <a:srgbClr val="000000"/>
                          </a:solidFill>
                          <a:latin typeface="宋体" panose="02010600030101010101" pitchFamily="2" charset="-122"/>
                        </a:rPr>
                        <a:t>19</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发改局-绿色项目</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82917655</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7695">
                <a:tc>
                  <a:txBody>
                    <a:bodyPr/>
                    <a:lstStyle/>
                    <a:p>
                      <a:pPr algn="ctr">
                        <a:buNone/>
                      </a:pPr>
                      <a:r>
                        <a:rPr lang="en-US" sz="1200" b="1">
                          <a:solidFill>
                            <a:srgbClr val="000000"/>
                          </a:solidFill>
                          <a:latin typeface="宋体" panose="02010600030101010101" pitchFamily="2" charset="-122"/>
                        </a:rPr>
                        <a:t>10</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sym typeface="+mn-ea"/>
                        </a:rPr>
                        <a:t>工信局</a:t>
                      </a:r>
                      <a:r>
                        <a:rPr lang="zh-CN" sz="1200" b="1">
                          <a:solidFill>
                            <a:srgbClr val="000000"/>
                          </a:solidFill>
                          <a:ea typeface="宋体" panose="02010600030101010101" pitchFamily="2" charset="-122"/>
                        </a:rPr>
                        <a:t>-总部经济</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a:solidFill>
                            <a:srgbClr val="000000"/>
                          </a:solidFill>
                          <a:latin typeface="宋体" panose="02010600030101010101" pitchFamily="2" charset="-122"/>
                        </a:rPr>
                        <a:t>82918333-2005/2069</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1200" b="1">
                          <a:solidFill>
                            <a:srgbClr val="000000"/>
                          </a:solidFill>
                          <a:latin typeface="宋体" panose="02010600030101010101" pitchFamily="2" charset="-122"/>
                        </a:rPr>
                        <a:t>20</a:t>
                      </a:r>
                      <a:endParaRPr lang="en-US" altLang="en-US" sz="1200" b="1">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zh-CN" sz="1200" b="1">
                          <a:solidFill>
                            <a:srgbClr val="000000"/>
                          </a:solidFill>
                          <a:ea typeface="宋体" panose="02010600030101010101" pitchFamily="2" charset="-122"/>
                        </a:rPr>
                        <a:t>市场分局-卓越绩效</a:t>
                      </a:r>
                      <a:endParaRPr lang="zh-CN" altLang="en-US" sz="1200" b="1">
                        <a:solidFill>
                          <a:srgbClr val="000000"/>
                        </a:solidFill>
                        <a:latin typeface="宋体" panose="02010600030101010101" pitchFamily="2" charset="-122"/>
                        <a:ea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1200" b="1" dirty="0">
                          <a:solidFill>
                            <a:srgbClr val="000000"/>
                          </a:solidFill>
                          <a:latin typeface="宋体" panose="02010600030101010101" pitchFamily="2" charset="-122"/>
                        </a:rPr>
                        <a:t>83456136/83456286</a:t>
                      </a:r>
                      <a:endParaRPr lang="en-US" altLang="en-US" sz="1200" b="1" dirty="0">
                        <a:solidFill>
                          <a:srgbClr val="000000"/>
                        </a:solidFill>
                        <a:latin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矩形 7"/>
          <p:cNvSpPr/>
          <p:nvPr/>
        </p:nvSpPr>
        <p:spPr>
          <a:xfrm>
            <a:off x="4716463" y="1270000"/>
            <a:ext cx="4419600" cy="368300"/>
          </a:xfrm>
          <a:prstGeom prst="rect">
            <a:avLst/>
          </a:prstGeom>
          <a:noFill/>
          <a:ln w="9525">
            <a:noFill/>
          </a:ln>
        </p:spPr>
        <p:txBody>
          <a:bodyPr anchor="t">
            <a:spAutoFit/>
          </a:bodyPr>
          <a:p>
            <a:pPr eaLnBrk="0" hangingPunct="0"/>
            <a:endParaRPr lang="zh-CN" altLang="en-US" dirty="0">
              <a:latin typeface="Arial" panose="020B0604020202020204" pitchFamily="34" charset="0"/>
              <a:ea typeface="宋体" panose="02010600030101010101" pitchFamily="2" charset="-122"/>
            </a:endParaRPr>
          </a:p>
        </p:txBody>
      </p:sp>
      <p:sp>
        <p:nvSpPr>
          <p:cNvPr id="38914" name="Text Box 507"/>
          <p:cNvSpPr/>
          <p:nvPr/>
        </p:nvSpPr>
        <p:spPr>
          <a:xfrm>
            <a:off x="6057900" y="2940050"/>
            <a:ext cx="746125" cy="583565"/>
          </a:xfrm>
          <a:prstGeom prst="rect">
            <a:avLst/>
          </a:prstGeom>
          <a:noFill/>
          <a:ln w="9525">
            <a:noFill/>
          </a:ln>
        </p:spPr>
        <p:txBody>
          <a:bodyPr anchor="t">
            <a:spAutoFit/>
          </a:bodyPr>
          <a:p>
            <a:pPr algn="ctr" eaLnBrk="0" hangingPunct="0"/>
            <a:endParaRPr lang="en-US" altLang="x-none" sz="1400" dirty="0">
              <a:solidFill>
                <a:srgbClr val="595959"/>
              </a:solidFill>
              <a:latin typeface="Arial Black" panose="020B0A04020102020204" charset="0"/>
              <a:ea typeface="Gulim" panose="020B0600000101010101" pitchFamily="2" charset="-127"/>
              <a:sym typeface="Arial Black" panose="020B0A04020102020204" charset="0"/>
            </a:endParaRPr>
          </a:p>
          <a:p>
            <a:pPr algn="ctr" eaLnBrk="0" hangingPunct="0"/>
            <a:endParaRPr lang="en-US" altLang="x-none" dirty="0">
              <a:latin typeface="Arial" panose="020B0604020202020204" pitchFamily="34" charset="0"/>
              <a:ea typeface="宋体" panose="02010600030101010101" pitchFamily="2" charset="-122"/>
            </a:endParaRPr>
          </a:p>
        </p:txBody>
      </p:sp>
      <p:sp>
        <p:nvSpPr>
          <p:cNvPr id="38915" name="Text Box 515"/>
          <p:cNvSpPr/>
          <p:nvPr/>
        </p:nvSpPr>
        <p:spPr>
          <a:xfrm rot="-5400000">
            <a:off x="7210267" y="4724400"/>
            <a:ext cx="309880" cy="368300"/>
          </a:xfrm>
          <a:prstGeom prst="rect">
            <a:avLst/>
          </a:prstGeom>
          <a:noFill/>
          <a:ln w="9525">
            <a:noFill/>
          </a:ln>
        </p:spPr>
        <p:txBody>
          <a:bodyPr wrap="none" anchor="t">
            <a:spAutoFit/>
          </a:bodyPr>
          <a:p>
            <a:pPr algn="ctr" eaLnBrk="0" hangingPunct="0"/>
            <a:endParaRPr lang="zh-CN" altLang="en-US" dirty="0">
              <a:latin typeface="Arial" panose="020B0604020202020204" pitchFamily="34" charset="0"/>
              <a:ea typeface="宋体" panose="02010600030101010101" pitchFamily="2" charset="-122"/>
            </a:endParaRPr>
          </a:p>
        </p:txBody>
      </p:sp>
      <p:sp>
        <p:nvSpPr>
          <p:cNvPr id="38916" name="Text Box 517"/>
          <p:cNvSpPr/>
          <p:nvPr/>
        </p:nvSpPr>
        <p:spPr>
          <a:xfrm>
            <a:off x="254000" y="2520950"/>
            <a:ext cx="309880" cy="368300"/>
          </a:xfrm>
          <a:prstGeom prst="rect">
            <a:avLst/>
          </a:prstGeom>
          <a:noFill/>
          <a:ln w="9525">
            <a:noFill/>
          </a:ln>
        </p:spPr>
        <p:txBody>
          <a:bodyPr wrap="none" anchor="t">
            <a:spAutoFit/>
          </a:bodyPr>
          <a:p>
            <a:pPr eaLnBrk="0" hangingPunct="0"/>
            <a:endParaRPr lang="zh-CN" altLang="en-US" dirty="0">
              <a:latin typeface="Arial" panose="020B0604020202020204" pitchFamily="34" charset="0"/>
              <a:ea typeface="宋体" panose="02010600030101010101" pitchFamily="2" charset="-122"/>
            </a:endParaRPr>
          </a:p>
        </p:txBody>
      </p:sp>
      <p:sp>
        <p:nvSpPr>
          <p:cNvPr id="38917" name="TextBox 3"/>
          <p:cNvSpPr txBox="1"/>
          <p:nvPr/>
        </p:nvSpPr>
        <p:spPr>
          <a:xfrm>
            <a:off x="684213" y="1376363"/>
            <a:ext cx="5286375" cy="1322070"/>
          </a:xfrm>
          <a:prstGeom prst="rect">
            <a:avLst/>
          </a:prstGeom>
          <a:noFill/>
          <a:ln w="9525">
            <a:noFill/>
          </a:ln>
        </p:spPr>
        <p:txBody>
          <a:bodyPr anchor="t">
            <a:spAutoFit/>
          </a:bodyPr>
          <a:p>
            <a:pPr eaLnBrk="0" hangingPunct="0"/>
            <a:r>
              <a:rPr lang="zh-CN" altLang="en-US" sz="4000" b="1" dirty="0">
                <a:solidFill>
                  <a:srgbClr val="FF3300"/>
                </a:solidFill>
                <a:latin typeface="黑体" panose="02010609060101010101" charset="-122"/>
                <a:ea typeface="楷体" panose="02010609060101010101" pitchFamily="1" charset="-122"/>
                <a:sym typeface="Calibri" panose="020F0502020204030204"/>
              </a:rPr>
              <a:t>深圳市福田区</a:t>
            </a:r>
            <a:endParaRPr lang="zh-CN" altLang="en-US" sz="4000" b="1" dirty="0">
              <a:solidFill>
                <a:srgbClr val="FF3300"/>
              </a:solidFill>
              <a:latin typeface="黑体" panose="02010609060101010101" charset="-122"/>
              <a:ea typeface="楷体" panose="02010609060101010101" pitchFamily="1" charset="-122"/>
              <a:sym typeface="Calibri" panose="020F0502020204030204"/>
            </a:endParaRPr>
          </a:p>
          <a:p>
            <a:pPr eaLnBrk="0" hangingPunct="0"/>
            <a:r>
              <a:rPr lang="zh-CN" altLang="en-US" sz="4000" b="1" dirty="0">
                <a:solidFill>
                  <a:srgbClr val="FF3300"/>
                </a:solidFill>
                <a:latin typeface="黑体" panose="02010609060101010101" charset="-122"/>
                <a:ea typeface="楷体" panose="02010609060101010101" pitchFamily="1" charset="-122"/>
                <a:sym typeface="Calibri" panose="020F0502020204030204"/>
              </a:rPr>
              <a:t>企业发展服务中心</a:t>
            </a:r>
            <a:endParaRPr lang="zh-CN" altLang="en-US" sz="4000" b="1" dirty="0">
              <a:solidFill>
                <a:srgbClr val="FF3300"/>
              </a:solidFill>
              <a:latin typeface="黑体" panose="02010609060101010101" charset="-122"/>
              <a:ea typeface="楷体" panose="02010609060101010101" pitchFamily="1" charset="-122"/>
              <a:sym typeface="Calibri" panose="020F0502020204030204"/>
            </a:endParaRPr>
          </a:p>
        </p:txBody>
      </p:sp>
      <p:sp>
        <p:nvSpPr>
          <p:cNvPr id="38918" name="文本框 10246"/>
          <p:cNvSpPr txBox="1"/>
          <p:nvPr/>
        </p:nvSpPr>
        <p:spPr>
          <a:xfrm>
            <a:off x="828675" y="2886075"/>
            <a:ext cx="5327650" cy="1247140"/>
          </a:xfrm>
          <a:prstGeom prst="rect">
            <a:avLst/>
          </a:prstGeom>
          <a:noFill/>
          <a:ln w="9525">
            <a:noFill/>
          </a:ln>
        </p:spPr>
        <p:txBody>
          <a:bodyPr anchor="t">
            <a:spAutoFit/>
          </a:bodyPr>
          <a:p>
            <a:pPr eaLnBrk="0" hangingPunct="0">
              <a:lnSpc>
                <a:spcPct val="95000"/>
              </a:lnSpc>
              <a:spcBef>
                <a:spcPct val="45000"/>
              </a:spcBef>
            </a:pPr>
            <a:r>
              <a:rPr lang="zh-CN" altLang="en-US" sz="3200" b="1" dirty="0">
                <a:latin typeface="Arial" panose="020B0604020202020204" pitchFamily="34" charset="0"/>
                <a:ea typeface="楷体" panose="02010609060101010101" pitchFamily="1" charset="-122"/>
              </a:rPr>
              <a:t>政府服务的前台和总台</a:t>
            </a:r>
            <a:endParaRPr lang="zh-CN" altLang="en-US" sz="3200" b="1" dirty="0">
              <a:latin typeface="Arial" panose="020B0604020202020204" pitchFamily="34" charset="0"/>
              <a:ea typeface="楷体" panose="02010609060101010101" pitchFamily="1" charset="-122"/>
            </a:endParaRPr>
          </a:p>
          <a:p>
            <a:pPr eaLnBrk="0" hangingPunct="0">
              <a:lnSpc>
                <a:spcPct val="95000"/>
              </a:lnSpc>
              <a:spcBef>
                <a:spcPct val="45000"/>
              </a:spcBef>
            </a:pPr>
            <a:r>
              <a:rPr lang="zh-CN" altLang="en-US" sz="3200" b="1" dirty="0">
                <a:latin typeface="Arial" panose="020B0604020202020204" pitchFamily="34" charset="0"/>
                <a:ea typeface="楷体" panose="02010609060101010101" pitchFamily="1" charset="-122"/>
              </a:rPr>
              <a:t>政府联系企业的出口和入口</a:t>
            </a:r>
            <a:endParaRPr lang="zh-CN" altLang="en-US" sz="2000" b="1" dirty="0">
              <a:latin typeface="Arial" panose="020B0604020202020204" pitchFamily="34" charset="0"/>
              <a:ea typeface="楷体" panose="02010609060101010101" pitchFamily="1" charset="-122"/>
            </a:endParaRPr>
          </a:p>
        </p:txBody>
      </p:sp>
      <p:pic>
        <p:nvPicPr>
          <p:cNvPr id="38919" name="图片 10247"/>
          <p:cNvPicPr>
            <a:picLocks noChangeAspect="1"/>
          </p:cNvPicPr>
          <p:nvPr/>
        </p:nvPicPr>
        <p:blipFill>
          <a:blip r:embed="rId1">
            <a:clrChange>
              <a:clrFrom>
                <a:srgbClr val="FFFFFF"/>
              </a:clrFrom>
              <a:clrTo>
                <a:srgbClr val="FFFFFF">
                  <a:alpha val="0"/>
                </a:srgbClr>
              </a:clrTo>
            </a:clrChange>
          </a:blip>
          <a:stretch>
            <a:fillRect/>
          </a:stretch>
        </p:blipFill>
        <p:spPr>
          <a:xfrm>
            <a:off x="754063" y="4294188"/>
            <a:ext cx="1587500" cy="1189037"/>
          </a:xfrm>
          <a:prstGeom prst="rect">
            <a:avLst/>
          </a:prstGeom>
          <a:noFill/>
          <a:ln w="9525">
            <a:noFill/>
          </a:ln>
        </p:spPr>
      </p:pic>
      <p:sp>
        <p:nvSpPr>
          <p:cNvPr id="38920" name="文本框 10248"/>
          <p:cNvSpPr txBox="1"/>
          <p:nvPr/>
        </p:nvSpPr>
        <p:spPr>
          <a:xfrm>
            <a:off x="2843213" y="4278313"/>
            <a:ext cx="5329237" cy="1198880"/>
          </a:xfrm>
          <a:prstGeom prst="rect">
            <a:avLst/>
          </a:prstGeom>
          <a:noFill/>
          <a:ln w="9525">
            <a:noFill/>
          </a:ln>
        </p:spPr>
        <p:txBody>
          <a:bodyPr anchor="t">
            <a:spAutoFit/>
          </a:bodyPr>
          <a:p>
            <a:pPr eaLnBrk="0" hangingPunct="0"/>
            <a:r>
              <a:rPr lang="zh-CN" altLang="en-US" sz="2400" dirty="0">
                <a:latin typeface="楷体" panose="02010609060101010101" pitchFamily="1" charset="-122"/>
                <a:ea typeface="楷体" panose="02010609060101010101" pitchFamily="1" charset="-122"/>
              </a:rPr>
              <a:t>服务热线：82925718      88910660</a:t>
            </a:r>
            <a:endParaRPr lang="zh-CN" altLang="en-US" sz="2400" dirty="0">
              <a:latin typeface="楷体" panose="02010609060101010101" pitchFamily="1" charset="-122"/>
              <a:ea typeface="楷体" panose="02010609060101010101" pitchFamily="1" charset="-122"/>
            </a:endParaRPr>
          </a:p>
          <a:p>
            <a:pPr eaLnBrk="0" hangingPunct="0"/>
            <a:r>
              <a:rPr lang="zh-CN" altLang="en-US" sz="2400" dirty="0">
                <a:latin typeface="楷体" panose="02010609060101010101" pitchFamily="1" charset="-122"/>
                <a:ea typeface="楷体" panose="02010609060101010101" pitchFamily="1" charset="-122"/>
              </a:rPr>
              <a:t>服务地址：深圳国际创新中心F座2楼</a:t>
            </a:r>
            <a:endParaRPr lang="zh-CN" altLang="en-US" sz="2400" dirty="0">
              <a:latin typeface="楷体" panose="02010609060101010101" pitchFamily="1" charset="-122"/>
              <a:ea typeface="楷体" panose="02010609060101010101" pitchFamily="1" charset="-122"/>
            </a:endParaRPr>
          </a:p>
          <a:p>
            <a:pPr eaLnBrk="0" hangingPunct="0"/>
            <a:r>
              <a:rPr lang="zh-CN" altLang="en-US" sz="2400" dirty="0">
                <a:latin typeface="楷体" panose="02010609060101010101" pitchFamily="1" charset="-122"/>
                <a:ea typeface="楷体" panose="02010609060101010101" pitchFamily="1" charset="-122"/>
              </a:rPr>
              <a:t>微信公众号：福田企服中心</a:t>
            </a:r>
            <a:endParaRPr lang="zh-CN" altLang="en-US" sz="2400" dirty="0">
              <a:latin typeface="楷体" panose="02010609060101010101" pitchFamily="1" charset="-122"/>
              <a:ea typeface="楷体" panose="02010609060101010101" pitchFamily="1" charset="-122"/>
            </a:endParaRPr>
          </a:p>
        </p:txBody>
      </p:sp>
      <p:pic>
        <p:nvPicPr>
          <p:cNvPr id="38921" name="图片 10249" descr="企服中心服务图片"/>
          <p:cNvPicPr>
            <a:picLocks noChangeAspect="1"/>
          </p:cNvPicPr>
          <p:nvPr/>
        </p:nvPicPr>
        <p:blipFill>
          <a:blip r:embed="rId2"/>
          <a:stretch>
            <a:fillRect/>
          </a:stretch>
        </p:blipFill>
        <p:spPr>
          <a:xfrm>
            <a:off x="6076950" y="1162050"/>
            <a:ext cx="2598738" cy="2914650"/>
          </a:xfrm>
          <a:prstGeom prst="rect">
            <a:avLst/>
          </a:prstGeom>
          <a:noFill/>
          <a:ln w="9525">
            <a:noFill/>
          </a:ln>
        </p:spPr>
      </p:pic>
      <p:sp>
        <p:nvSpPr>
          <p:cNvPr id="38922" name="文本框 99"/>
          <p:cNvSpPr txBox="1"/>
          <p:nvPr/>
        </p:nvSpPr>
        <p:spPr>
          <a:xfrm>
            <a:off x="865188" y="5449888"/>
            <a:ext cx="7418387" cy="583565"/>
          </a:xfrm>
          <a:prstGeom prst="rect">
            <a:avLst/>
          </a:prstGeom>
          <a:noFill/>
          <a:ln w="9525">
            <a:noFill/>
          </a:ln>
        </p:spPr>
        <p:txBody>
          <a:bodyPr wrap="square" anchor="t">
            <a:spAutoFit/>
          </a:bodyPr>
          <a:p>
            <a:r>
              <a:rPr lang="en-US" altLang="zh-CN" sz="1600" b="1">
                <a:solidFill>
                  <a:srgbClr val="000000"/>
                </a:solidFill>
                <a:latin typeface="楷体" panose="02010609060101010101" pitchFamily="1" charset="-122"/>
                <a:ea typeface="楷体" panose="02010609060101010101" pitchFamily="1" charset="-122"/>
              </a:rPr>
              <a:t>    </a:t>
            </a:r>
            <a:r>
              <a:rPr lang="zh-CN" altLang="en-US" sz="1600" b="1">
                <a:solidFill>
                  <a:srgbClr val="FF0000"/>
                </a:solidFill>
                <a:latin typeface="楷体" panose="02010609060101010101" pitchFamily="1" charset="-122"/>
                <a:ea typeface="楷体" panose="02010609060101010101" pitchFamily="1" charset="-122"/>
              </a:rPr>
              <a:t>微信公众号</a:t>
            </a:r>
            <a:r>
              <a:rPr lang="zh-CN" altLang="en-US" sz="1600" b="1">
                <a:solidFill>
                  <a:srgbClr val="000000"/>
                </a:solidFill>
                <a:latin typeface="楷体" panose="02010609060101010101" pitchFamily="1" charset="-122"/>
                <a:ea typeface="楷体" panose="02010609060101010101" pitchFamily="1" charset="-122"/>
              </a:rPr>
              <a:t>定期更新各类最新政策和权威政策解读，及帮助企业发展的各类活动，推荐企业多关注</a:t>
            </a:r>
            <a:r>
              <a:rPr lang="zh-CN" altLang="en-US" sz="1600" b="1">
                <a:solidFill>
                  <a:srgbClr val="FF0000"/>
                </a:solidFill>
                <a:latin typeface="楷体" panose="02010609060101010101" pitchFamily="1" charset="-122"/>
                <a:ea typeface="楷体" panose="02010609060101010101" pitchFamily="1" charset="-122"/>
              </a:rPr>
              <a:t>福田企服中心微信公众号</a:t>
            </a:r>
            <a:r>
              <a:rPr lang="zh-CN" altLang="en-US" sz="1600" b="1">
                <a:solidFill>
                  <a:srgbClr val="000000"/>
                </a:solidFill>
                <a:latin typeface="楷体" panose="02010609060101010101" pitchFamily="1" charset="-122"/>
                <a:ea typeface="楷体" panose="02010609060101010101" pitchFamily="1" charset="-122"/>
              </a:rPr>
              <a:t>。</a:t>
            </a:r>
            <a:endParaRPr lang="zh-CN" altLang="en-US" sz="1600" b="1">
              <a:solidFill>
                <a:srgbClr val="000000"/>
              </a:solidFill>
              <a:latin typeface="楷体" panose="02010609060101010101" pitchFamily="1" charset="-122"/>
              <a:ea typeface="楷体" panose="0201060906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1"/>
          <p:cNvSpPr/>
          <p:nvPr/>
        </p:nvSpPr>
        <p:spPr>
          <a:xfrm>
            <a:off x="755650" y="3679825"/>
            <a:ext cx="7991475" cy="1291590"/>
          </a:xfrm>
          <a:prstGeom prst="rect">
            <a:avLst/>
          </a:prstGeom>
          <a:noFill/>
          <a:ln w="9525">
            <a:noFill/>
          </a:ln>
        </p:spPr>
        <p:txBody>
          <a:bodyPr anchor="t">
            <a:spAutoFit/>
          </a:bodyPr>
          <a:p>
            <a:pPr marL="342900" indent="-342900" eaLnBrk="0" hangingPunct="0">
              <a:lnSpc>
                <a:spcPct val="130000"/>
              </a:lnSpc>
              <a:spcBef>
                <a:spcPct val="20000"/>
              </a:spcBef>
            </a:pPr>
            <a:r>
              <a:rPr lang="en-US" altLang="x-none" sz="4400" b="1" dirty="0">
                <a:solidFill>
                  <a:srgbClr val="002060"/>
                </a:solidFill>
                <a:latin typeface="Arial" panose="020B0604020202020204" pitchFamily="34" charset="0"/>
                <a:ea typeface="宋体" panose="02010600030101010101" pitchFamily="2" charset="-122"/>
              </a:rPr>
              <a:t> </a:t>
            </a:r>
            <a:r>
              <a:rPr lang="zh-CN" altLang="en-US" sz="4800" b="1" dirty="0">
                <a:solidFill>
                  <a:srgbClr val="002060"/>
                </a:solidFill>
                <a:latin typeface="黑体" panose="02010609060101010101" charset="-122"/>
                <a:ea typeface="楷体" panose="02010609060101010101" pitchFamily="1" charset="-122"/>
              </a:rPr>
              <a:t>     </a:t>
            </a:r>
            <a:r>
              <a:rPr lang="zh-CN" altLang="en-US" sz="6000" b="1" dirty="0">
                <a:solidFill>
                  <a:srgbClr val="002060"/>
                </a:solidFill>
                <a:latin typeface="黑体" panose="02010609060101010101" charset="-122"/>
                <a:ea typeface="楷体" panose="02010609060101010101" pitchFamily="1" charset="-122"/>
              </a:rPr>
              <a:t> </a:t>
            </a:r>
            <a:r>
              <a:rPr lang="zh-CN" altLang="en-US" sz="6000" b="1" dirty="0">
                <a:solidFill>
                  <a:srgbClr val="FF0000"/>
                </a:solidFill>
                <a:latin typeface="黑体" panose="02010609060101010101" charset="-122"/>
                <a:ea typeface="楷体" panose="02010609060101010101" pitchFamily="1" charset="-122"/>
              </a:rPr>
              <a:t> </a:t>
            </a:r>
            <a:r>
              <a:rPr lang="zh-CN" altLang="en-US" sz="6000" b="1" dirty="0">
                <a:solidFill>
                  <a:srgbClr val="FF8000"/>
                </a:solidFill>
                <a:latin typeface="黑体" panose="02010609060101010101" charset="-122"/>
                <a:ea typeface="楷体" panose="02010609060101010101" pitchFamily="1" charset="-122"/>
              </a:rPr>
              <a:t>谢 谢 ！</a:t>
            </a:r>
            <a:r>
              <a:rPr lang="en-US" altLang="x-none" sz="4800" b="1" dirty="0">
                <a:solidFill>
                  <a:srgbClr val="FF8000"/>
                </a:solidFill>
                <a:latin typeface="黑体" panose="02010609060101010101" charset="-122"/>
                <a:ea typeface="楷体" panose="02010609060101010101" pitchFamily="1" charset="-122"/>
              </a:rPr>
              <a:t> </a:t>
            </a:r>
            <a:r>
              <a:rPr lang="en-US" altLang="x-none" sz="4800" b="1" dirty="0">
                <a:solidFill>
                  <a:srgbClr val="FF0000"/>
                </a:solidFill>
                <a:latin typeface="黑体" panose="02010609060101010101" charset="-122"/>
                <a:ea typeface="楷体" panose="02010609060101010101" pitchFamily="1" charset="-122"/>
              </a:rPr>
              <a:t>  </a:t>
            </a:r>
            <a:r>
              <a:rPr lang="en-US" altLang="x-none" sz="4800" b="1" dirty="0">
                <a:solidFill>
                  <a:srgbClr val="002060"/>
                </a:solidFill>
                <a:latin typeface="黑体" panose="02010609060101010101" charset="-122"/>
                <a:ea typeface="楷体" panose="02010609060101010101" pitchFamily="1" charset="-122"/>
              </a:rPr>
              <a:t>   </a:t>
            </a:r>
            <a:endParaRPr lang="zh-CN" altLang="en-US" sz="4800" b="1" dirty="0">
              <a:solidFill>
                <a:srgbClr val="002060"/>
              </a:solidFill>
              <a:latin typeface="黑体" panose="02010609060101010101" charset="-122"/>
              <a:ea typeface="楷体" panose="02010609060101010101" pitchFamily="1" charset="-122"/>
            </a:endParaRPr>
          </a:p>
        </p:txBody>
      </p:sp>
      <p:sp>
        <p:nvSpPr>
          <p:cNvPr id="39938" name="Text Box 3"/>
          <p:cNvSpPr txBox="1"/>
          <p:nvPr/>
        </p:nvSpPr>
        <p:spPr>
          <a:xfrm>
            <a:off x="755650" y="1708150"/>
            <a:ext cx="7704138" cy="2371090"/>
          </a:xfrm>
          <a:prstGeom prst="rect">
            <a:avLst/>
          </a:prstGeom>
          <a:noFill/>
          <a:ln w="9525">
            <a:noFill/>
          </a:ln>
        </p:spPr>
        <p:txBody>
          <a:bodyPr anchor="t">
            <a:spAutoFit/>
          </a:bodyPr>
          <a:p>
            <a:pPr algn="ctr" eaLnBrk="0" hangingPunct="0">
              <a:lnSpc>
                <a:spcPct val="115000"/>
              </a:lnSpc>
              <a:spcBef>
                <a:spcPct val="25000"/>
              </a:spcBef>
            </a:pPr>
            <a:r>
              <a:rPr lang="zh-CN" altLang="en-US" sz="4400" b="1" dirty="0">
                <a:solidFill>
                  <a:srgbClr val="FF4100"/>
                </a:solidFill>
                <a:latin typeface="汉仪细圆简" panose="02010600030101010101" charset="-122"/>
                <a:ea typeface="方正小标宋简体" panose="03000509000000000000" pitchFamily="1" charset="-122"/>
                <a:sym typeface="Arial" panose="020B0604020202020204" pitchFamily="34" charset="0"/>
              </a:rPr>
              <a:t>福田为一切创新一切梦想</a:t>
            </a:r>
            <a:endParaRPr lang="zh-CN" altLang="en-US" sz="4400" b="1" dirty="0">
              <a:solidFill>
                <a:srgbClr val="FF4100"/>
              </a:solidFill>
              <a:latin typeface="汉仪细圆简" panose="02010600030101010101" charset="-122"/>
              <a:ea typeface="方正小标宋简体" panose="03000509000000000000" pitchFamily="1" charset="-122"/>
              <a:sym typeface="Arial" panose="020B0604020202020204" pitchFamily="34" charset="0"/>
            </a:endParaRPr>
          </a:p>
          <a:p>
            <a:pPr algn="ctr" eaLnBrk="0" hangingPunct="0">
              <a:lnSpc>
                <a:spcPct val="115000"/>
              </a:lnSpc>
              <a:spcBef>
                <a:spcPct val="25000"/>
              </a:spcBef>
            </a:pPr>
            <a:r>
              <a:rPr lang="zh-CN" altLang="en-US" sz="4400" b="1" dirty="0">
                <a:solidFill>
                  <a:srgbClr val="FF4100"/>
                </a:solidFill>
                <a:latin typeface="汉仪细圆简" panose="02010600030101010101" charset="-122"/>
                <a:ea typeface="方正小标宋简体" panose="03000509000000000000" pitchFamily="1" charset="-122"/>
                <a:sym typeface="Arial" panose="020B0604020202020204" pitchFamily="34" charset="0"/>
              </a:rPr>
              <a:t>打开前沿界面</a:t>
            </a:r>
            <a:endParaRPr lang="zh-CN" altLang="en-US" sz="4400" b="1" dirty="0">
              <a:solidFill>
                <a:srgbClr val="FF4100"/>
              </a:solidFill>
              <a:latin typeface="汉仪细圆简" panose="02010600030101010101" charset="-122"/>
              <a:ea typeface="方正小标宋简体" panose="03000509000000000000" pitchFamily="1" charset="-122"/>
              <a:sym typeface="Arial" panose="020B0604020202020204" pitchFamily="34" charset="0"/>
            </a:endParaRPr>
          </a:p>
          <a:p>
            <a:pPr algn="ctr" eaLnBrk="0" hangingPunct="0"/>
            <a:endParaRPr lang="zh-CN" altLang="en-US" sz="3600" dirty="0">
              <a:solidFill>
                <a:srgbClr val="FF9900"/>
              </a:solidFill>
              <a:latin typeface="楷体" panose="02010609060101010101" pitchFamily="1" charset="-122"/>
              <a:ea typeface="楷体" panose="0201060906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椭圆 199"/>
          <p:cNvSpPr/>
          <p:nvPr/>
        </p:nvSpPr>
        <p:spPr>
          <a:xfrm>
            <a:off x="3315415" y="5037919"/>
            <a:ext cx="2196215" cy="298847"/>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p>
        </p:txBody>
      </p:sp>
      <p:grpSp>
        <p:nvGrpSpPr>
          <p:cNvPr id="201" name="组合 200"/>
          <p:cNvGrpSpPr/>
          <p:nvPr/>
        </p:nvGrpSpPr>
        <p:grpSpPr>
          <a:xfrm>
            <a:off x="3357722" y="2301089"/>
            <a:ext cx="2021385" cy="3048059"/>
            <a:chOff x="3546995" y="2016281"/>
            <a:chExt cx="1616382" cy="2709799"/>
          </a:xfrm>
        </p:grpSpPr>
        <p:sp>
          <p:nvSpPr>
            <p:cNvPr id="320"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21"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grpSp>
          <p:nvGrpSpPr>
            <p:cNvPr id="322" name="组合 321"/>
            <p:cNvGrpSpPr/>
            <p:nvPr/>
          </p:nvGrpSpPr>
          <p:grpSpPr>
            <a:xfrm>
              <a:off x="3999882" y="4025097"/>
              <a:ext cx="716912" cy="700983"/>
              <a:chOff x="3759201" y="3508375"/>
              <a:chExt cx="828024" cy="809626"/>
            </a:xfrm>
          </p:grpSpPr>
          <p:sp>
            <p:nvSpPr>
              <p:cNvPr id="323"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24"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25"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26"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27"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28"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29"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0"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1"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2"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3"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4"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5"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6"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7"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8"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39"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40"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41"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42"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43"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44"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345"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grpSp>
      </p:grpSp>
      <p:grpSp>
        <p:nvGrpSpPr>
          <p:cNvPr id="202" name="Group 37"/>
          <p:cNvGrpSpPr>
            <a:grpSpLocks noChangeAspect="1"/>
          </p:cNvGrpSpPr>
          <p:nvPr/>
        </p:nvGrpSpPr>
        <p:grpSpPr bwMode="auto">
          <a:xfrm>
            <a:off x="3336546" y="2282352"/>
            <a:ext cx="2071230" cy="2254140"/>
            <a:chOff x="2250" y="790"/>
            <a:chExt cx="1205" cy="1458"/>
          </a:xfrm>
        </p:grpSpPr>
        <p:sp>
          <p:nvSpPr>
            <p:cNvPr id="203"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04"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05"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06"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07"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08"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09"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0"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1"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2"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3"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4"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5"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6"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7"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8"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19"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0"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1"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2"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3"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4"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5"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6"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7"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8"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29"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0"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1"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2"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3"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4"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5"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6"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7"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8"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39"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0"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1"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2"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3"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4"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5"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6"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7"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8"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49"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0"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1"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2"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3"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4"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5"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6"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7"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8"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59"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0"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1"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2"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3"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4"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5"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6"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7"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8"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69"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0"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1"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2"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3"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4"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5"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6"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7"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8"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79"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80"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81"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82"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83"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84"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85"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86"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sp>
          <p:nvSpPr>
            <p:cNvPr id="287"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88"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89"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0"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1"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2"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3"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4"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5"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6"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7"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8"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299"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0"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1"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2"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3"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4"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5"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6"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7"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8"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09"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0"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1"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2"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3"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4"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5"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6"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7"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8"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7740" rtl="0" eaLnBrk="1" latinLnBrk="0" hangingPunct="1">
                <a:defRPr sz="1900" kern="1200">
                  <a:solidFill>
                    <a:schemeClr val="lt1"/>
                  </a:solidFill>
                  <a:latin typeface="+mn-lt"/>
                  <a:ea typeface="+mn-ea"/>
                  <a:cs typeface="+mn-cs"/>
                </a:defRPr>
              </a:lvl1pPr>
              <a:lvl2pPr marL="483870" algn="l" defTabSz="967740" rtl="0" eaLnBrk="1" latinLnBrk="0" hangingPunct="1">
                <a:defRPr sz="1900" kern="1200">
                  <a:solidFill>
                    <a:schemeClr val="lt1"/>
                  </a:solidFill>
                  <a:latin typeface="+mn-lt"/>
                  <a:ea typeface="+mn-ea"/>
                  <a:cs typeface="+mn-cs"/>
                </a:defRPr>
              </a:lvl2pPr>
              <a:lvl3pPr marL="967740" algn="l" defTabSz="967740" rtl="0" eaLnBrk="1" latinLnBrk="0" hangingPunct="1">
                <a:defRPr sz="1900" kern="1200">
                  <a:solidFill>
                    <a:schemeClr val="lt1"/>
                  </a:solidFill>
                  <a:latin typeface="+mn-lt"/>
                  <a:ea typeface="+mn-ea"/>
                  <a:cs typeface="+mn-cs"/>
                </a:defRPr>
              </a:lvl3pPr>
              <a:lvl4pPr marL="1451610" algn="l" defTabSz="967740" rtl="0" eaLnBrk="1" latinLnBrk="0" hangingPunct="1">
                <a:defRPr sz="1900" kern="1200">
                  <a:solidFill>
                    <a:schemeClr val="lt1"/>
                  </a:solidFill>
                  <a:latin typeface="+mn-lt"/>
                  <a:ea typeface="+mn-ea"/>
                  <a:cs typeface="+mn-cs"/>
                </a:defRPr>
              </a:lvl4pPr>
              <a:lvl5pPr marL="1935480" algn="l" defTabSz="967740" rtl="0" eaLnBrk="1" latinLnBrk="0" hangingPunct="1">
                <a:defRPr sz="1900" kern="1200">
                  <a:solidFill>
                    <a:schemeClr val="lt1"/>
                  </a:solidFill>
                  <a:latin typeface="+mn-lt"/>
                  <a:ea typeface="+mn-ea"/>
                  <a:cs typeface="+mn-cs"/>
                </a:defRPr>
              </a:lvl5pPr>
              <a:lvl6pPr marL="2419350" algn="l" defTabSz="967740" rtl="0" eaLnBrk="1" latinLnBrk="0" hangingPunct="1">
                <a:defRPr sz="1900" kern="1200">
                  <a:solidFill>
                    <a:schemeClr val="lt1"/>
                  </a:solidFill>
                  <a:latin typeface="+mn-lt"/>
                  <a:ea typeface="+mn-ea"/>
                  <a:cs typeface="+mn-cs"/>
                </a:defRPr>
              </a:lvl6pPr>
              <a:lvl7pPr marL="2903220" algn="l" defTabSz="967740" rtl="0" eaLnBrk="1" latinLnBrk="0" hangingPunct="1">
                <a:defRPr sz="1900" kern="1200">
                  <a:solidFill>
                    <a:schemeClr val="lt1"/>
                  </a:solidFill>
                  <a:latin typeface="+mn-lt"/>
                  <a:ea typeface="+mn-ea"/>
                  <a:cs typeface="+mn-cs"/>
                </a:defRPr>
              </a:lvl7pPr>
              <a:lvl8pPr marL="3387090" algn="l" defTabSz="967740" rtl="0" eaLnBrk="1" latinLnBrk="0" hangingPunct="1">
                <a:defRPr sz="1900" kern="1200">
                  <a:solidFill>
                    <a:schemeClr val="lt1"/>
                  </a:solidFill>
                  <a:latin typeface="+mn-lt"/>
                  <a:ea typeface="+mn-ea"/>
                  <a:cs typeface="+mn-cs"/>
                </a:defRPr>
              </a:lvl8pPr>
              <a:lvl9pPr marL="3870960" algn="l" defTabSz="967740" rtl="0" eaLnBrk="1" latinLnBrk="0" hangingPunct="1">
                <a:defRPr sz="1900" kern="1200">
                  <a:solidFill>
                    <a:schemeClr val="lt1"/>
                  </a:solidFill>
                  <a:latin typeface="+mn-lt"/>
                  <a:ea typeface="+mn-ea"/>
                  <a:cs typeface="+mn-cs"/>
                </a:defRPr>
              </a:lvl9pPr>
            </a:lstStyle>
            <a:p>
              <a:pPr algn="ctr"/>
              <a:endParaRPr lang="zh-CN" altLang="en-US">
                <a:solidFill>
                  <a:schemeClr val="lt1"/>
                </a:solidFill>
                <a:latin typeface="+mn-lt"/>
                <a:ea typeface="+mn-ea"/>
              </a:endParaRPr>
            </a:p>
          </p:txBody>
        </p:sp>
        <p:sp>
          <p:nvSpPr>
            <p:cNvPr id="319"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a:lstStyle>
            <a:p>
              <a:endParaRPr lang="zh-CN" altLang="en-US"/>
            </a:p>
          </p:txBody>
        </p:sp>
      </p:grpSp>
      <p:grpSp>
        <p:nvGrpSpPr>
          <p:cNvPr id="165" name="组合 164"/>
          <p:cNvGrpSpPr/>
          <p:nvPr/>
        </p:nvGrpSpPr>
        <p:grpSpPr>
          <a:xfrm>
            <a:off x="2593332" y="3965900"/>
            <a:ext cx="282572" cy="279065"/>
            <a:chOff x="2771800" y="2974815"/>
            <a:chExt cx="265776" cy="265776"/>
          </a:xfrm>
        </p:grpSpPr>
        <p:sp>
          <p:nvSpPr>
            <p:cNvPr id="166" name="椭圆 16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5" name="组合 174"/>
          <p:cNvGrpSpPr/>
          <p:nvPr/>
        </p:nvGrpSpPr>
        <p:grpSpPr>
          <a:xfrm>
            <a:off x="2593332" y="3293056"/>
            <a:ext cx="282572" cy="279065"/>
            <a:chOff x="2771800" y="2974815"/>
            <a:chExt cx="265776" cy="265776"/>
          </a:xfrm>
        </p:grpSpPr>
        <p:sp>
          <p:nvSpPr>
            <p:cNvPr id="179" name="椭圆 178"/>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a:off x="2798757" y="2999947"/>
              <a:ext cx="211861" cy="211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8" name="组合 187"/>
          <p:cNvGrpSpPr/>
          <p:nvPr/>
        </p:nvGrpSpPr>
        <p:grpSpPr>
          <a:xfrm>
            <a:off x="5897167" y="2681733"/>
            <a:ext cx="282572" cy="279065"/>
            <a:chOff x="2771800" y="2974815"/>
            <a:chExt cx="265776" cy="265776"/>
          </a:xfrm>
        </p:grpSpPr>
        <p:sp>
          <p:nvSpPr>
            <p:cNvPr id="189" name="椭圆 188"/>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a:off x="2798757" y="2999947"/>
              <a:ext cx="211861" cy="2118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2" name="组合 191"/>
          <p:cNvGrpSpPr/>
          <p:nvPr/>
        </p:nvGrpSpPr>
        <p:grpSpPr>
          <a:xfrm>
            <a:off x="5913068" y="4062539"/>
            <a:ext cx="303703" cy="279065"/>
            <a:chOff x="2771800" y="2974815"/>
            <a:chExt cx="265776" cy="265776"/>
          </a:xfrm>
        </p:grpSpPr>
        <p:sp>
          <p:nvSpPr>
            <p:cNvPr id="193" name="椭圆 192"/>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a:off x="2798757" y="2999947"/>
              <a:ext cx="211861" cy="211861"/>
            </a:xfrm>
            <a:prstGeom prst="ellipse">
              <a:avLst/>
            </a:prstGeom>
            <a:solidFill>
              <a:srgbClr val="B68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6" name="组合 195"/>
          <p:cNvGrpSpPr/>
          <p:nvPr/>
        </p:nvGrpSpPr>
        <p:grpSpPr>
          <a:xfrm>
            <a:off x="2593332" y="4700857"/>
            <a:ext cx="303703" cy="279065"/>
            <a:chOff x="2771800" y="2974815"/>
            <a:chExt cx="265776" cy="265776"/>
          </a:xfrm>
        </p:grpSpPr>
        <p:sp>
          <p:nvSpPr>
            <p:cNvPr id="197" name="椭圆 196"/>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2798757" y="2999947"/>
              <a:ext cx="211861" cy="2118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6" name="矩形 345"/>
          <p:cNvSpPr/>
          <p:nvPr/>
        </p:nvSpPr>
        <p:spPr>
          <a:xfrm>
            <a:off x="6523457" y="2687449"/>
            <a:ext cx="1760311" cy="428625"/>
          </a:xfrm>
          <a:prstGeom prst="rect">
            <a:avLst/>
          </a:prstGeom>
        </p:spPr>
        <p:txBody>
          <a:bodyPr wrap="square" lIns="91431" tIns="45716" rIns="91431" bIns="45716">
            <a:spAutoFit/>
          </a:bodyPr>
          <a:lstStyle/>
          <a:p>
            <a:r>
              <a:rPr lang="zh-CN" altLang="en-US" sz="2200" b="1" dirty="0">
                <a:solidFill>
                  <a:srgbClr val="FF6C0D"/>
                </a:solidFill>
                <a:latin typeface="楷体" panose="02010609060101010101" pitchFamily="1" charset="-122"/>
                <a:ea typeface="楷体" panose="02010609060101010101" pitchFamily="1" charset="-122"/>
                <a:sym typeface="华文仿宋" panose="02010600040101010101" pitchFamily="2" charset="-122"/>
              </a:rPr>
              <a:t>供应链产业</a:t>
            </a:r>
            <a:endParaRPr lang="zh-CN" altLang="en-US" sz="2200" b="1" dirty="0">
              <a:solidFill>
                <a:srgbClr val="FF6C0D"/>
              </a:solidFill>
              <a:effectLst>
                <a:outerShdw blurRad="38100" dist="38100" dir="2700000" algn="tl">
                  <a:srgbClr val="000000">
                    <a:alpha val="43137"/>
                  </a:srgbClr>
                </a:outerShdw>
              </a:effectLst>
              <a:latin typeface="楷体" panose="02010609060101010101" pitchFamily="1" charset="-122"/>
              <a:ea typeface="楷体" panose="02010609060101010101" pitchFamily="1" charset="-122"/>
              <a:sym typeface="华文仿宋" panose="02010600040101010101" pitchFamily="2" charset="-122"/>
            </a:endParaRPr>
          </a:p>
        </p:txBody>
      </p:sp>
      <p:sp>
        <p:nvSpPr>
          <p:cNvPr id="347" name="矩形 346"/>
          <p:cNvSpPr/>
          <p:nvPr/>
        </p:nvSpPr>
        <p:spPr>
          <a:xfrm>
            <a:off x="6237680" y="2008487"/>
            <a:ext cx="1998813" cy="428625"/>
          </a:xfrm>
          <a:prstGeom prst="rect">
            <a:avLst/>
          </a:prstGeom>
        </p:spPr>
        <p:txBody>
          <a:bodyPr wrap="square" lIns="91431" tIns="45716" rIns="91431" bIns="45716">
            <a:spAutoFit/>
          </a:bodyPr>
          <a:lstStyle/>
          <a:p>
            <a:pPr algn="ctr"/>
            <a:r>
              <a:rPr lang="zh-CN" altLang="en-US" sz="2200" b="1" dirty="0">
                <a:solidFill>
                  <a:srgbClr val="FF6C0D"/>
                </a:solidFill>
                <a:latin typeface="楷体" panose="02010609060101010101" pitchFamily="1" charset="-122"/>
                <a:ea typeface="楷体" panose="02010609060101010101" pitchFamily="1" charset="-122"/>
                <a:sym typeface="华文仿宋" panose="02010600040101010101" pitchFamily="2" charset="-122"/>
              </a:rPr>
              <a:t>专业服务业</a:t>
            </a:r>
            <a:endParaRPr lang="zh-CN" altLang="en-US" sz="22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8" name="矩形 347"/>
          <p:cNvSpPr/>
          <p:nvPr/>
        </p:nvSpPr>
        <p:spPr>
          <a:xfrm>
            <a:off x="439911" y="4596486"/>
            <a:ext cx="2364573" cy="428625"/>
          </a:xfrm>
          <a:prstGeom prst="rect">
            <a:avLst/>
          </a:prstGeom>
        </p:spPr>
        <p:txBody>
          <a:bodyPr wrap="square" lIns="91431" tIns="45716" rIns="91431" bIns="45716">
            <a:spAutoFit/>
          </a:bodyPr>
          <a:lstStyle/>
          <a:p>
            <a:pPr algn="ctr"/>
            <a:r>
              <a:rPr lang="zh-CN" altLang="en-US" sz="2200" b="1" dirty="0">
                <a:solidFill>
                  <a:schemeClr val="tx1"/>
                </a:solidFill>
                <a:latin typeface="楷体" panose="02010609060101010101" pitchFamily="1" charset="-122"/>
                <a:ea typeface="楷体" panose="02010609060101010101" pitchFamily="1" charset="-122"/>
                <a:cs typeface="+mn-ea"/>
              </a:rPr>
              <a:t>生物医药</a:t>
            </a:r>
            <a:endParaRPr lang="zh-CN" altLang="en-US" sz="2200" b="1" dirty="0">
              <a:solidFill>
                <a:schemeClr val="tx1"/>
              </a:solidFill>
              <a:effectLst>
                <a:outerShdw blurRad="38100" dist="38100" dir="2700000" algn="tl">
                  <a:srgbClr val="000000">
                    <a:alpha val="43137"/>
                  </a:srgbClr>
                </a:outerShdw>
              </a:effectLst>
              <a:latin typeface="楷体" panose="02010609060101010101" pitchFamily="1" charset="-122"/>
              <a:ea typeface="楷体" panose="02010609060101010101" pitchFamily="1" charset="-122"/>
              <a:cs typeface="+mn-ea"/>
            </a:endParaRPr>
          </a:p>
        </p:txBody>
      </p:sp>
      <p:sp>
        <p:nvSpPr>
          <p:cNvPr id="349" name="矩形 348"/>
          <p:cNvSpPr/>
          <p:nvPr/>
        </p:nvSpPr>
        <p:spPr>
          <a:xfrm>
            <a:off x="6437689" y="3364789"/>
            <a:ext cx="2475892" cy="428625"/>
          </a:xfrm>
          <a:prstGeom prst="rect">
            <a:avLst/>
          </a:prstGeom>
        </p:spPr>
        <p:txBody>
          <a:bodyPr wrap="square" lIns="91431" tIns="45716" rIns="91431" bIns="45716">
            <a:spAutoFit/>
          </a:bodyPr>
          <a:lstStyle/>
          <a:p>
            <a:r>
              <a:rPr lang="zh-CN" altLang="en-US" sz="2200" b="1" dirty="0">
                <a:solidFill>
                  <a:srgbClr val="FF6C0D"/>
                </a:solidFill>
                <a:latin typeface="楷体" panose="02010609060101010101" pitchFamily="1" charset="-122"/>
                <a:ea typeface="楷体" panose="02010609060101010101" pitchFamily="1" charset="-122"/>
                <a:sym typeface="仿宋" panose="02010609060101010101" charset="-122"/>
              </a:rPr>
              <a:t>建筑装饰设计行业</a:t>
            </a:r>
            <a:endParaRPr lang="zh-CN" altLang="en-US" sz="2200" b="1" dirty="0">
              <a:solidFill>
                <a:srgbClr val="FF6C0D"/>
              </a:solidFill>
              <a:effectLst>
                <a:outerShdw blurRad="38100" dist="38100" dir="2700000" algn="tl">
                  <a:srgbClr val="000000">
                    <a:alpha val="43137"/>
                  </a:srgbClr>
                </a:outerShdw>
              </a:effectLst>
              <a:latin typeface="楷体" panose="02010609060101010101" pitchFamily="1" charset="-122"/>
              <a:ea typeface="楷体" panose="02010609060101010101" pitchFamily="1" charset="-122"/>
              <a:sym typeface="仿宋" panose="02010609060101010101" charset="-122"/>
            </a:endParaRPr>
          </a:p>
        </p:txBody>
      </p:sp>
      <p:sp>
        <p:nvSpPr>
          <p:cNvPr id="350" name="矩形 349"/>
          <p:cNvSpPr/>
          <p:nvPr/>
        </p:nvSpPr>
        <p:spPr>
          <a:xfrm>
            <a:off x="6524625" y="6150610"/>
            <a:ext cx="2663190" cy="428625"/>
          </a:xfrm>
          <a:prstGeom prst="rect">
            <a:avLst/>
          </a:prstGeom>
        </p:spPr>
        <p:txBody>
          <a:bodyPr wrap="square" lIns="91431" tIns="45716" rIns="91431" bIns="45716">
            <a:spAutoFit/>
          </a:bodyPr>
          <a:lstStyle/>
          <a:p>
            <a:r>
              <a:rPr lang="zh-CN" altLang="en-US" sz="2200" b="1" dirty="0">
                <a:solidFill>
                  <a:srgbClr val="FF6C0D"/>
                </a:solidFill>
                <a:latin typeface="楷体" panose="02010609060101010101" pitchFamily="1" charset="-122"/>
                <a:ea typeface="楷体" panose="02010609060101010101" pitchFamily="1" charset="-122"/>
                <a:sym typeface="华文仿宋" panose="02010600040101010101" pitchFamily="2" charset="-122"/>
              </a:rPr>
              <a:t>企业债券“直通车”</a:t>
            </a:r>
            <a:endParaRPr lang="zh-CN" altLang="en-US" sz="2200" b="1" dirty="0">
              <a:solidFill>
                <a:srgbClr val="FF6C0D"/>
              </a:solidFill>
              <a:effectLst>
                <a:outerShdw blurRad="38100" dist="38100" dir="2700000" algn="tl">
                  <a:srgbClr val="000000">
                    <a:alpha val="43137"/>
                  </a:srgbClr>
                </a:outerShdw>
              </a:effectLst>
              <a:latin typeface="楷体" panose="02010609060101010101" pitchFamily="1" charset="-122"/>
              <a:ea typeface="楷体" panose="02010609060101010101" pitchFamily="1" charset="-122"/>
              <a:sym typeface="华文仿宋" panose="02010600040101010101" pitchFamily="2" charset="-122"/>
            </a:endParaRPr>
          </a:p>
        </p:txBody>
      </p:sp>
      <p:grpSp>
        <p:nvGrpSpPr>
          <p:cNvPr id="2" name="组合 1"/>
          <p:cNvGrpSpPr/>
          <p:nvPr/>
        </p:nvGrpSpPr>
        <p:grpSpPr>
          <a:xfrm>
            <a:off x="2576822" y="5357441"/>
            <a:ext cx="282572" cy="279065"/>
            <a:chOff x="2771800" y="2974815"/>
            <a:chExt cx="265776" cy="265776"/>
          </a:xfrm>
        </p:grpSpPr>
        <p:sp>
          <p:nvSpPr>
            <p:cNvPr id="3" name="椭圆 2"/>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2798757" y="2999947"/>
              <a:ext cx="211861" cy="211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6" name="矩形 5"/>
          <p:cNvSpPr/>
          <p:nvPr/>
        </p:nvSpPr>
        <p:spPr>
          <a:xfrm>
            <a:off x="6555105" y="4058920"/>
            <a:ext cx="2413635" cy="428625"/>
          </a:xfrm>
          <a:prstGeom prst="rect">
            <a:avLst/>
          </a:prstGeom>
        </p:spPr>
        <p:txBody>
          <a:bodyPr wrap="square" lIns="91431" tIns="45716" rIns="91431" bIns="45716">
            <a:spAutoFit/>
          </a:bodyPr>
          <a:p>
            <a:r>
              <a:rPr lang="zh-CN" altLang="en-US" sz="2200" b="1" dirty="0">
                <a:solidFill>
                  <a:srgbClr val="FF6C0D"/>
                </a:solidFill>
                <a:latin typeface="楷体" panose="02010609060101010101" pitchFamily="1" charset="-122"/>
                <a:ea typeface="楷体" panose="02010609060101010101" pitchFamily="1" charset="-122"/>
                <a:sym typeface="仿宋" panose="02010609060101010101" charset="-122"/>
              </a:rPr>
              <a:t>新一代</a:t>
            </a:r>
            <a:r>
              <a:rPr lang="zh-CN" altLang="en-US" sz="2200" b="1" dirty="0">
                <a:solidFill>
                  <a:srgbClr val="FF0000"/>
                </a:solidFill>
                <a:latin typeface="楷体" panose="02010609060101010101" pitchFamily="1" charset="-122"/>
                <a:ea typeface="楷体" panose="02010609060101010101" pitchFamily="1" charset="-122"/>
                <a:sym typeface="仿宋" panose="02010609060101010101" charset="-122"/>
              </a:rPr>
              <a:t>人</a:t>
            </a:r>
            <a:r>
              <a:rPr lang="zh-CN" altLang="en-US" sz="2200" b="1" dirty="0">
                <a:solidFill>
                  <a:srgbClr val="FF6C0D"/>
                </a:solidFill>
                <a:latin typeface="楷体" panose="02010609060101010101" pitchFamily="1" charset="-122"/>
                <a:ea typeface="楷体" panose="02010609060101010101" pitchFamily="1" charset="-122"/>
                <a:sym typeface="仿宋" panose="02010609060101010101" charset="-122"/>
              </a:rPr>
              <a:t>工智能</a:t>
            </a:r>
            <a:endParaRPr lang="zh-CN" altLang="en-US" sz="22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2576822" y="2586045"/>
            <a:ext cx="282572" cy="279065"/>
            <a:chOff x="2771800" y="2974815"/>
            <a:chExt cx="265776" cy="265776"/>
          </a:xfrm>
        </p:grpSpPr>
        <p:sp>
          <p:nvSpPr>
            <p:cNvPr id="8" name="椭圆 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12" name="矩形 11"/>
          <p:cNvSpPr/>
          <p:nvPr/>
        </p:nvSpPr>
        <p:spPr>
          <a:xfrm>
            <a:off x="402030" y="2366627"/>
            <a:ext cx="1998813" cy="767080"/>
          </a:xfrm>
          <a:prstGeom prst="rect">
            <a:avLst/>
          </a:prstGeom>
        </p:spPr>
        <p:txBody>
          <a:bodyPr wrap="square" lIns="91431" tIns="45716" rIns="91431" bIns="45716">
            <a:spAutoFit/>
          </a:bodyPr>
          <a:p>
            <a:pPr algn="ctr"/>
            <a:r>
              <a:rPr lang="zh-CN" altLang="en-US" sz="2200" b="1" dirty="0">
                <a:solidFill>
                  <a:schemeClr val="tx1"/>
                </a:solidFill>
                <a:latin typeface="楷体" panose="02010609060101010101" pitchFamily="1" charset="-122"/>
                <a:ea typeface="楷体" panose="02010609060101010101" pitchFamily="1" charset="-122"/>
                <a:sym typeface="华文仿宋" panose="02010600040101010101" pitchFamily="2" charset="-122"/>
              </a:rPr>
              <a:t>华强上步与八卦岭片区</a:t>
            </a:r>
            <a:endParaRPr lang="zh-CN" altLang="en-US" sz="2200" b="1" dirty="0">
              <a:solidFill>
                <a:schemeClr val="tx1"/>
              </a:solidFill>
              <a:effectLst>
                <a:outerShdw blurRad="38100" dist="38100" dir="2700000" algn="tl">
                  <a:srgbClr val="000000">
                    <a:alpha val="43137"/>
                  </a:srgbClr>
                </a:outerShdw>
              </a:effectLst>
              <a:latin typeface="楷体" panose="02010609060101010101" pitchFamily="1" charset="-122"/>
              <a:ea typeface="楷体" panose="02010609060101010101" pitchFamily="1" charset="-122"/>
              <a:sym typeface="华文仿宋" panose="02010600040101010101" pitchFamily="2" charset="-122"/>
            </a:endParaRPr>
          </a:p>
        </p:txBody>
      </p:sp>
      <p:grpSp>
        <p:nvGrpSpPr>
          <p:cNvPr id="13" name="组合 12"/>
          <p:cNvGrpSpPr/>
          <p:nvPr/>
        </p:nvGrpSpPr>
        <p:grpSpPr>
          <a:xfrm>
            <a:off x="5896558" y="2036889"/>
            <a:ext cx="303703" cy="279065"/>
            <a:chOff x="2771800" y="2974815"/>
            <a:chExt cx="265776" cy="265776"/>
          </a:xfrm>
        </p:grpSpPr>
        <p:sp>
          <p:nvSpPr>
            <p:cNvPr id="14" name="椭圆 13"/>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2798757" y="2999947"/>
              <a:ext cx="211861" cy="211861"/>
            </a:xfrm>
            <a:prstGeom prst="ellipse">
              <a:avLst/>
            </a:prstGeom>
            <a:solidFill>
              <a:srgbClr val="B68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17" name="矩形 16"/>
          <p:cNvSpPr/>
          <p:nvPr/>
        </p:nvSpPr>
        <p:spPr>
          <a:xfrm>
            <a:off x="6616065" y="5447030"/>
            <a:ext cx="1667510" cy="428625"/>
          </a:xfrm>
          <a:prstGeom prst="rect">
            <a:avLst/>
          </a:prstGeom>
        </p:spPr>
        <p:txBody>
          <a:bodyPr wrap="square" lIns="91431" tIns="45716" rIns="91431" bIns="45716">
            <a:spAutoFit/>
          </a:bodyPr>
          <a:p>
            <a:pPr algn="l"/>
            <a:r>
              <a:rPr lang="zh-CN" altLang="en-US" sz="2200" b="1" dirty="0">
                <a:solidFill>
                  <a:srgbClr val="FF6C0D"/>
                </a:solidFill>
                <a:latin typeface="楷体" panose="02010609060101010101" pitchFamily="1" charset="-122"/>
                <a:ea typeface="楷体" panose="02010609060101010101" pitchFamily="1" charset="-122"/>
                <a:sym typeface="仿宋" panose="02010609060101010101" charset="-122"/>
              </a:rPr>
              <a:t>时尚产业</a:t>
            </a:r>
            <a:endParaRPr lang="zh-CN" altLang="en-US" sz="22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952412" y="4746118"/>
            <a:ext cx="282572" cy="279065"/>
            <a:chOff x="2771800" y="2974815"/>
            <a:chExt cx="265776" cy="265776"/>
          </a:xfrm>
        </p:grpSpPr>
        <p:sp>
          <p:nvSpPr>
            <p:cNvPr id="19" name="椭圆 18"/>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2798757" y="2999947"/>
              <a:ext cx="211861" cy="2118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2" name="矩形 21"/>
          <p:cNvSpPr/>
          <p:nvPr/>
        </p:nvSpPr>
        <p:spPr>
          <a:xfrm>
            <a:off x="6492934" y="4697019"/>
            <a:ext cx="2475892" cy="428625"/>
          </a:xfrm>
          <a:prstGeom prst="rect">
            <a:avLst/>
          </a:prstGeom>
        </p:spPr>
        <p:txBody>
          <a:bodyPr wrap="square" lIns="91431" tIns="45716" rIns="91431" bIns="45716">
            <a:spAutoFit/>
          </a:bodyPr>
          <a:p>
            <a:r>
              <a:rPr lang="zh-CN" altLang="en-US" sz="2200" b="1" dirty="0">
                <a:solidFill>
                  <a:srgbClr val="FF6C0D"/>
                </a:solidFill>
                <a:latin typeface="楷体" panose="02010609060101010101" pitchFamily="1" charset="-122"/>
                <a:ea typeface="楷体" panose="02010609060101010101" pitchFamily="1" charset="-122"/>
                <a:sym typeface="华文仿宋" panose="02010600040101010101" pitchFamily="2" charset="-122"/>
              </a:rPr>
              <a:t>新兴产业股权投资</a:t>
            </a:r>
            <a:endParaRPr lang="zh-CN" altLang="en-US" sz="22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877552" y="3376882"/>
            <a:ext cx="303703" cy="279065"/>
            <a:chOff x="2771800" y="2974815"/>
            <a:chExt cx="265776" cy="265776"/>
          </a:xfrm>
        </p:grpSpPr>
        <p:sp>
          <p:nvSpPr>
            <p:cNvPr id="24" name="椭圆 23"/>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2798757" y="2999947"/>
              <a:ext cx="211861" cy="2118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7" name="矩形 26"/>
          <p:cNvSpPr/>
          <p:nvPr/>
        </p:nvSpPr>
        <p:spPr>
          <a:xfrm>
            <a:off x="-25400" y="3211830"/>
            <a:ext cx="2475230" cy="428625"/>
          </a:xfrm>
          <a:prstGeom prst="rect">
            <a:avLst/>
          </a:prstGeom>
        </p:spPr>
        <p:txBody>
          <a:bodyPr wrap="square" lIns="91431" tIns="45716" rIns="91431" bIns="45716">
            <a:spAutoFit/>
          </a:bodyPr>
          <a:p>
            <a:pPr algn="l"/>
            <a:r>
              <a:rPr lang="zh-CN" altLang="en-US" sz="2200" b="1" dirty="0">
                <a:solidFill>
                  <a:schemeClr val="tx1"/>
                </a:solidFill>
                <a:latin typeface="楷体" panose="02010609060101010101" pitchFamily="1" charset="-122"/>
                <a:ea typeface="楷体" panose="02010609060101010101" pitchFamily="1" charset="-122"/>
                <a:sym typeface="华文仿宋" panose="02010600040101010101" pitchFamily="2" charset="-122"/>
              </a:rPr>
              <a:t>都市型科创区高新</a:t>
            </a:r>
            <a:endParaRPr lang="zh-CN" altLang="en-US" sz="2200" b="1" dirty="0">
              <a:solidFill>
                <a:schemeClr val="tx1"/>
              </a:solidFill>
              <a:effectLst>
                <a:outerShdw blurRad="38100" dist="38100" dir="2700000" algn="tl">
                  <a:srgbClr val="000000">
                    <a:alpha val="43137"/>
                  </a:srgbClr>
                </a:outerShdw>
              </a:effectLst>
              <a:latin typeface="楷体" panose="02010609060101010101" pitchFamily="1" charset="-122"/>
              <a:ea typeface="楷体" panose="02010609060101010101" pitchFamily="1" charset="-122"/>
              <a:sym typeface="华文仿宋" panose="02010600040101010101" pitchFamily="2" charset="-122"/>
            </a:endParaRPr>
          </a:p>
        </p:txBody>
      </p:sp>
      <p:sp>
        <p:nvSpPr>
          <p:cNvPr id="28" name="文本框 27"/>
          <p:cNvSpPr txBox="1"/>
          <p:nvPr/>
        </p:nvSpPr>
        <p:spPr>
          <a:xfrm>
            <a:off x="2406015" y="1209675"/>
            <a:ext cx="4117340" cy="521970"/>
          </a:xfrm>
          <a:prstGeom prst="rect">
            <a:avLst/>
          </a:prstGeom>
          <a:noFill/>
        </p:spPr>
        <p:txBody>
          <a:bodyPr wrap="none" rtlCol="0" anchor="t">
            <a:spAutoFit/>
          </a:bodyPr>
          <a:p>
            <a:r>
              <a:rPr lang="zh-CN" altLang="en-US" sz="2800" b="1" dirty="0">
                <a:solidFill>
                  <a:srgbClr val="E40D08"/>
                </a:solidFill>
                <a:latin typeface="黑体" panose="02010609060101010101" charset="-122"/>
                <a:ea typeface="黑体" panose="02010609060101010101" charset="-122"/>
                <a:sym typeface="黑体" panose="02010609060101010101" charset="-122"/>
              </a:rPr>
              <a:t>1</a:t>
            </a:r>
            <a:r>
              <a:rPr lang="en-US" altLang="zh-CN" sz="2800" b="1" dirty="0">
                <a:solidFill>
                  <a:srgbClr val="E40D08"/>
                </a:solidFill>
                <a:latin typeface="黑体" panose="02010609060101010101" charset="-122"/>
                <a:ea typeface="黑体" panose="02010609060101010101" charset="-122"/>
                <a:sym typeface="黑体" panose="02010609060101010101" charset="-122"/>
              </a:rPr>
              <a:t>2</a:t>
            </a:r>
            <a:r>
              <a:rPr lang="zh-CN" altLang="en-US" sz="2800" b="1" dirty="0">
                <a:solidFill>
                  <a:srgbClr val="E40D08"/>
                </a:solidFill>
                <a:latin typeface="黑体" panose="02010609060101010101" charset="-122"/>
                <a:ea typeface="黑体" panose="02010609060101010101" charset="-122"/>
                <a:sym typeface="黑体" panose="02010609060101010101" charset="-122"/>
              </a:rPr>
              <a:t>个细分产业或区域措施</a:t>
            </a:r>
            <a:endParaRPr lang="zh-CN" altLang="en-US" sz="2800" b="1" dirty="0">
              <a:solidFill>
                <a:srgbClr val="E40D08"/>
              </a:solidFill>
              <a:latin typeface="黑体" panose="02010609060101010101" charset="-122"/>
              <a:ea typeface="黑体" panose="02010609060101010101" charset="-122"/>
              <a:sym typeface="黑体" panose="02010609060101010101" charset="-122"/>
            </a:endParaRPr>
          </a:p>
        </p:txBody>
      </p:sp>
      <p:grpSp>
        <p:nvGrpSpPr>
          <p:cNvPr id="29" name="组合 28"/>
          <p:cNvGrpSpPr/>
          <p:nvPr/>
        </p:nvGrpSpPr>
        <p:grpSpPr>
          <a:xfrm>
            <a:off x="5972802" y="6232477"/>
            <a:ext cx="303703" cy="279065"/>
            <a:chOff x="2771800" y="2974815"/>
            <a:chExt cx="265776" cy="265776"/>
          </a:xfrm>
        </p:grpSpPr>
        <p:sp>
          <p:nvSpPr>
            <p:cNvPr id="30" name="椭圆 2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2798757" y="2999947"/>
              <a:ext cx="211861" cy="2118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33" name="矩形 32"/>
          <p:cNvSpPr/>
          <p:nvPr/>
        </p:nvSpPr>
        <p:spPr>
          <a:xfrm>
            <a:off x="-779" y="3894811"/>
            <a:ext cx="2364573" cy="428625"/>
          </a:xfrm>
          <a:prstGeom prst="rect">
            <a:avLst/>
          </a:prstGeom>
        </p:spPr>
        <p:txBody>
          <a:bodyPr wrap="square" lIns="91431" tIns="45716" rIns="91431" bIns="45716">
            <a:spAutoFit/>
          </a:bodyPr>
          <a:p>
            <a:pPr algn="r"/>
            <a:r>
              <a:rPr lang="zh-CN" altLang="en-US" sz="2200" b="1" dirty="0">
                <a:solidFill>
                  <a:schemeClr val="tx1"/>
                </a:solidFill>
                <a:latin typeface="楷体" panose="02010609060101010101" pitchFamily="1" charset="-122"/>
                <a:ea typeface="楷体" panose="02010609060101010101" pitchFamily="1" charset="-122"/>
                <a:cs typeface="+mn-ea"/>
              </a:rPr>
              <a:t>城市更新片区</a:t>
            </a:r>
            <a:endParaRPr lang="zh-CN" altLang="en-US" sz="2200" b="1" dirty="0">
              <a:solidFill>
                <a:schemeClr val="tx1"/>
              </a:solidFill>
              <a:effectLst>
                <a:outerShdw blurRad="38100" dist="38100" dir="2700000" algn="tl">
                  <a:srgbClr val="000000">
                    <a:alpha val="43137"/>
                  </a:srgbClr>
                </a:outerShdw>
              </a:effectLst>
              <a:latin typeface="楷体" panose="02010609060101010101" pitchFamily="1" charset="-122"/>
              <a:ea typeface="楷体" panose="02010609060101010101" pitchFamily="1" charset="-122"/>
              <a:cs typeface="+mn-ea"/>
            </a:endParaRPr>
          </a:p>
        </p:txBody>
      </p:sp>
      <p:grpSp>
        <p:nvGrpSpPr>
          <p:cNvPr id="34" name="组合 33"/>
          <p:cNvGrpSpPr/>
          <p:nvPr/>
        </p:nvGrpSpPr>
        <p:grpSpPr>
          <a:xfrm>
            <a:off x="5968313" y="5481129"/>
            <a:ext cx="303703" cy="279065"/>
            <a:chOff x="2771800" y="2974815"/>
            <a:chExt cx="265776" cy="265776"/>
          </a:xfrm>
        </p:grpSpPr>
        <p:sp>
          <p:nvSpPr>
            <p:cNvPr id="35" name="椭圆 34"/>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椭圆 35"/>
            <p:cNvSpPr/>
            <p:nvPr/>
          </p:nvSpPr>
          <p:spPr>
            <a:xfrm>
              <a:off x="2798757" y="2999947"/>
              <a:ext cx="211861" cy="211861"/>
            </a:xfrm>
            <a:prstGeom prst="ellipse">
              <a:avLst/>
            </a:prstGeom>
            <a:solidFill>
              <a:srgbClr val="B68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38" name="矩形 37"/>
          <p:cNvSpPr/>
          <p:nvPr/>
        </p:nvSpPr>
        <p:spPr>
          <a:xfrm>
            <a:off x="282575" y="5264150"/>
            <a:ext cx="2039620" cy="428625"/>
          </a:xfrm>
          <a:prstGeom prst="rect">
            <a:avLst/>
          </a:prstGeom>
        </p:spPr>
        <p:txBody>
          <a:bodyPr wrap="square" lIns="91431" tIns="45716" rIns="91431" bIns="45716">
            <a:spAutoFit/>
          </a:bodyPr>
          <a:p>
            <a:pPr algn="r"/>
            <a:r>
              <a:rPr lang="zh-CN" altLang="en-US" sz="2200" b="1" dirty="0">
                <a:solidFill>
                  <a:schemeClr val="tx1"/>
                </a:solidFill>
                <a:latin typeface="楷体" panose="02010609060101010101" pitchFamily="1" charset="-122"/>
                <a:ea typeface="楷体" panose="02010609060101010101" pitchFamily="1" charset="-122"/>
                <a:cs typeface="+mn-ea"/>
                <a:sym typeface="华文仿宋" panose="02010600040101010101" pitchFamily="2" charset="-122"/>
              </a:rPr>
              <a:t>集成电路产业</a:t>
            </a:r>
            <a:endParaRPr lang="zh-CN" altLang="en-US" sz="2200" b="1" dirty="0">
              <a:solidFill>
                <a:schemeClr val="tx1"/>
              </a:solidFill>
              <a:latin typeface="楷体" panose="02010609060101010101" pitchFamily="1" charset="-122"/>
              <a:ea typeface="楷体" panose="02010609060101010101" pitchFamily="1" charset="-122"/>
              <a:cs typeface="+mn-ea"/>
              <a:sym typeface="华文仿宋" panose="02010600040101010101" pitchFamily="2" charset="-122"/>
            </a:endParaRPr>
          </a:p>
        </p:txBody>
      </p:sp>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PA" val="v5.0.2"/>
  <p:tag name="RESOURCELIBID" val="436"/>
</p:tagLst>
</file>

<file path=ppt/tags/tag10.xml><?xml version="1.0" encoding="utf-8"?>
<p:tagLst xmlns:p="http://schemas.openxmlformats.org/presentationml/2006/main">
  <p:tag name="KSO_WM_TEMPLATE_CATEGORY" val="diagram"/>
  <p:tag name="KSO_WM_TEMPLATE_INDEX" val="160099"/>
  <p:tag name="KSO_WM_UNIT_TYPE" val="l_i"/>
  <p:tag name="KSO_WM_UNIT_INDEX" val="1_1"/>
  <p:tag name="KSO_WM_UNIT_ID" val="diagram160099_3*l_i*1_1"/>
  <p:tag name="KSO_WM_UNIT_CLEAR" val="1"/>
  <p:tag name="KSO_WM_UNIT_LAYERLEVEL" val="1_1"/>
  <p:tag name="KSO_WM_BEAUTIFY_FLAG" val="#wm#"/>
  <p:tag name="KSO_WM_TAG_VERSION" val="1.0"/>
  <p:tag name="KSO_WM_DIAGRAM_GROUP_CODE" val="l1-1"/>
  <p:tag name="KSO_WM_UNIT_FILL_FORE_SCHEMECOLOR_INDEX" val="13"/>
  <p:tag name="KSO_WM_UNIT_FILL_TYPE" val="1"/>
  <p:tag name="KSO_WM_UNIT_USESOURCEFORMAT_APPLY" val="0"/>
</p:tagLst>
</file>

<file path=ppt/tags/tag10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0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0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0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0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0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0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0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0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0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160099"/>
  <p:tag name="KSO_WM_UNIT_TYPE" val="l_i"/>
  <p:tag name="KSO_WM_UNIT_INDEX" val="1_1"/>
  <p:tag name="KSO_WM_UNIT_ID" val="diagram160099_3*l_i*1_1"/>
  <p:tag name="KSO_WM_UNIT_CLEAR" val="1"/>
  <p:tag name="KSO_WM_UNIT_LAYERLEVEL" val="1_1"/>
  <p:tag name="KSO_WM_BEAUTIFY_FLAG" val="#wm#"/>
  <p:tag name="KSO_WM_TAG_VERSION" val="1.0"/>
  <p:tag name="KSO_WM_DIAGRAM_GROUP_CODE" val="l1-1"/>
  <p:tag name="KSO_WM_UNIT_FILL_FORE_SCHEMECOLOR_INDEX" val="13"/>
  <p:tag name="KSO_WM_UNIT_FILL_TYPE" val="1"/>
  <p:tag name="KSO_WM_UNIT_USESOURCEFORMAT_APPLY" val="0"/>
</p:tagLst>
</file>

<file path=ppt/tags/tag11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1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1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1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1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1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1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1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1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1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2.xml><?xml version="1.0" encoding="utf-8"?>
<p:tagLst xmlns:p="http://schemas.openxmlformats.org/presentationml/2006/main">
  <p:tag name="KSO_WM_TEMPLATE_CATEGORY" val="diagram"/>
  <p:tag name="KSO_WM_TEMPLATE_INDEX" val="160099"/>
  <p:tag name="KSO_WM_UNIT_TYPE" val="l_i"/>
  <p:tag name="KSO_WM_UNIT_INDEX" val="1_1"/>
  <p:tag name="KSO_WM_UNIT_ID" val="diagram160099_3*l_i*1_1"/>
  <p:tag name="KSO_WM_UNIT_CLEAR" val="1"/>
  <p:tag name="KSO_WM_UNIT_LAYERLEVEL" val="1_1"/>
  <p:tag name="KSO_WM_BEAUTIFY_FLAG" val="#wm#"/>
  <p:tag name="KSO_WM_TAG_VERSION" val="1.0"/>
  <p:tag name="KSO_WM_DIAGRAM_GROUP_CODE" val="l1-1"/>
  <p:tag name="KSO_WM_UNIT_FILL_FORE_SCHEMECOLOR_INDEX" val="13"/>
  <p:tag name="KSO_WM_UNIT_FILL_TYPE" val="1"/>
  <p:tag name="KSO_WM_UNIT_USESOURCEFORMAT_APPLY" val="0"/>
</p:tagLst>
</file>

<file path=ppt/tags/tag12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2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2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2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2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2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2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2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2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2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3.xml><?xml version="1.0" encoding="utf-8"?>
<p:tagLst xmlns:p="http://schemas.openxmlformats.org/presentationml/2006/main">
  <p:tag name="KSO_WM_TEMPLATE_CATEGORY" val="diagram"/>
  <p:tag name="KSO_WM_TEMPLATE_INDEX" val="160099"/>
  <p:tag name="KSO_WM_UNIT_TYPE" val="l_i"/>
  <p:tag name="KSO_WM_UNIT_INDEX" val="1_1"/>
  <p:tag name="KSO_WM_UNIT_ID" val="diagram160099_3*l_i*1_1"/>
  <p:tag name="KSO_WM_UNIT_CLEAR" val="1"/>
  <p:tag name="KSO_WM_UNIT_LAYERLEVEL" val="1_1"/>
  <p:tag name="KSO_WM_BEAUTIFY_FLAG" val="#wm#"/>
  <p:tag name="KSO_WM_TAG_VERSION" val="1.0"/>
  <p:tag name="KSO_WM_DIAGRAM_GROUP_CODE" val="l1-1"/>
  <p:tag name="KSO_WM_UNIT_FILL_FORE_SCHEMECOLOR_INDEX" val="13"/>
  <p:tag name="KSO_WM_UNIT_FILL_TYPE" val="1"/>
  <p:tag name="KSO_WM_UNIT_USESOURCEFORMAT_APPLY" val="0"/>
</p:tagLst>
</file>

<file path=ppt/tags/tag13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31.xml><?xml version="1.0" encoding="utf-8"?>
<p:tagLst xmlns:p="http://schemas.openxmlformats.org/presentationml/2006/main">
  <p:tag name="KSO_WM_SLIDE_MODEL_TYPE" val="numdgm"/>
</p:tagLst>
</file>

<file path=ppt/tags/tag13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3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3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3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3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37.xml><?xml version="1.0" encoding="utf-8"?>
<p:tagLst xmlns:p="http://schemas.openxmlformats.org/presentationml/2006/main">
  <p:tag name="KSO_WM_SLIDE_MODEL_TYPE" val="numdgm"/>
</p:tagLst>
</file>

<file path=ppt/tags/tag13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3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4.xml><?xml version="1.0" encoding="utf-8"?>
<p:tagLst xmlns:p="http://schemas.openxmlformats.org/presentationml/2006/main">
  <p:tag name="KSO_WM_TEMPLATE_CATEGORY" val="diagram"/>
  <p:tag name="KSO_WM_TEMPLATE_INDEX" val="160099"/>
  <p:tag name="KSO_WM_UNIT_TYPE" val="l_i"/>
  <p:tag name="KSO_WM_UNIT_INDEX" val="1_1"/>
  <p:tag name="KSO_WM_UNIT_ID" val="diagram160099_3*l_i*1_1"/>
  <p:tag name="KSO_WM_UNIT_CLEAR" val="1"/>
  <p:tag name="KSO_WM_UNIT_LAYERLEVEL" val="1_1"/>
  <p:tag name="KSO_WM_BEAUTIFY_FLAG" val="#wm#"/>
  <p:tag name="KSO_WM_TAG_VERSION" val="1.0"/>
  <p:tag name="KSO_WM_DIAGRAM_GROUP_CODE" val="l1-1"/>
  <p:tag name="KSO_WM_UNIT_FILL_FORE_SCHEMECOLOR_INDEX" val="13"/>
  <p:tag name="KSO_WM_UNIT_FILL_TYPE" val="1"/>
  <p:tag name="KSO_WM_UNIT_USESOURCEFORMAT_APPLY" val="0"/>
</p:tagLst>
</file>

<file path=ppt/tags/tag14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4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4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4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4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4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4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4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4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4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5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5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6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7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7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7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7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7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7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76.xml><?xml version="1.0" encoding="utf-8"?>
<p:tagLst xmlns:p="http://schemas.openxmlformats.org/presentationml/2006/main">
  <p:tag name="PA" val="v5.0.2"/>
  <p:tag name="RESOURCELIBID" val="435"/>
</p:tagLst>
</file>

<file path=ppt/tags/tag177.xml><?xml version="1.0" encoding="utf-8"?>
<p:tagLst xmlns:p="http://schemas.openxmlformats.org/presentationml/2006/main">
  <p:tag name="PA" val="v5.0.2"/>
  <p:tag name="RESOURCELIBID" val="435"/>
</p:tagLst>
</file>

<file path=ppt/tags/tag17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7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8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5.xml><?xml version="1.0" encoding="utf-8"?>
<p:tagLst xmlns:p="http://schemas.openxmlformats.org/presentationml/2006/main">
  <p:tag name="PA" val="v5.0.2"/>
  <p:tag name="RESOURCELIBID" val="435"/>
</p:tagLst>
</file>

<file path=ppt/tags/tag18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8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90.xml><?xml version="1.0" encoding="utf-8"?>
<p:tagLst xmlns:p="http://schemas.openxmlformats.org/presentationml/2006/main">
  <p:tag name="PA" val="v5.0.2"/>
  <p:tag name="RESOURCELIBID" val="435"/>
</p:tagLst>
</file>

<file path=ppt/tags/tag19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9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9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9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9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9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197.xml><?xml version="1.0" encoding="utf-8"?>
<p:tagLst xmlns:p="http://schemas.openxmlformats.org/presentationml/2006/main">
  <p:tag name="PA" val="v5.0.2"/>
  <p:tag name="RESOURCELIBID" val="435"/>
</p:tagLst>
</file>

<file path=ppt/tags/tag19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19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0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0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02.xml><?xml version="1.0" encoding="utf-8"?>
<p:tagLst xmlns:p="http://schemas.openxmlformats.org/presentationml/2006/main">
  <p:tag name="PA" val="v5.0.2"/>
  <p:tag name="RESOURCELIBID" val="435"/>
</p:tagLst>
</file>

<file path=ppt/tags/tag20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0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0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0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0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0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0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1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1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12.xml><?xml version="1.0" encoding="utf-8"?>
<p:tagLst xmlns:p="http://schemas.openxmlformats.org/presentationml/2006/main">
  <p:tag name="PA" val="v5.0.2"/>
  <p:tag name="RESOURCELIBID" val="435"/>
</p:tagLst>
</file>

<file path=ppt/tags/tag21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1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1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16.xml><?xml version="1.0" encoding="utf-8"?>
<p:tagLst xmlns:p="http://schemas.openxmlformats.org/presentationml/2006/main">
  <p:tag name="PA" val="v5.0.2"/>
  <p:tag name="RESOURCELIBID" val="435"/>
</p:tagLst>
</file>

<file path=ppt/tags/tag21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1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1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2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2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2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30.xml><?xml version="1.0" encoding="utf-8"?>
<p:tagLst xmlns:p="http://schemas.openxmlformats.org/presentationml/2006/main">
  <p:tag name="PA" val="v5.0.2"/>
  <p:tag name="RESOURCELIBID" val="435"/>
</p:tagLst>
</file>

<file path=ppt/tags/tag231.xml><?xml version="1.0" encoding="utf-8"?>
<p:tagLst xmlns:p="http://schemas.openxmlformats.org/presentationml/2006/main">
  <p:tag name="PA" val="v5.0.2"/>
  <p:tag name="RESOURCELIBID" val="435"/>
</p:tagLst>
</file>

<file path=ppt/tags/tag23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3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3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3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3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3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3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3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4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4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42.xml><?xml version="1.0" encoding="utf-8"?>
<p:tagLst xmlns:p="http://schemas.openxmlformats.org/presentationml/2006/main">
  <p:tag name="PA" val="v5.0.2"/>
  <p:tag name="RESOURCELIBID" val="435"/>
</p:tagLst>
</file>

<file path=ppt/tags/tag24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4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4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4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4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4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4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5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5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52.xml><?xml version="1.0" encoding="utf-8"?>
<p:tagLst xmlns:p="http://schemas.openxmlformats.org/presentationml/2006/main">
  <p:tag name="PA" val="v5.0.2"/>
  <p:tag name="RESOURCELIBID" val="435"/>
</p:tagLst>
</file>

<file path=ppt/tags/tag25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5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5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5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57.xml><?xml version="1.0" encoding="utf-8"?>
<p:tagLst xmlns:p="http://schemas.openxmlformats.org/presentationml/2006/main">
  <p:tag name="PA" val="v5.0.2"/>
  <p:tag name="RESOURCELIBID" val="435"/>
</p:tagLst>
</file>

<file path=ppt/tags/tag25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5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6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6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6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6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6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6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6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6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6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6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7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7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7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7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7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7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76.xml><?xml version="1.0" encoding="utf-8"?>
<p:tagLst xmlns:p="http://schemas.openxmlformats.org/presentationml/2006/main">
  <p:tag name="PA" val="v5.0.2"/>
  <p:tag name="RESOURCELIBID" val="435"/>
</p:tagLst>
</file>

<file path=ppt/tags/tag27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7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7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8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8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8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8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8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8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8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8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8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8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9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9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92.xml><?xml version="1.0" encoding="utf-8"?>
<p:tagLst xmlns:p="http://schemas.openxmlformats.org/presentationml/2006/main">
  <p:tag name="PA" val="v5.0.2"/>
  <p:tag name="RESOURCELIBID" val="435"/>
</p:tagLst>
</file>

<file path=ppt/tags/tag293.xml><?xml version="1.0" encoding="utf-8"?>
<p:tagLst xmlns:p="http://schemas.openxmlformats.org/presentationml/2006/main">
  <p:tag name="PA" val="v5.0.2"/>
  <p:tag name="RESOURCELIBID" val="435"/>
</p:tagLst>
</file>

<file path=ppt/tags/tag29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9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9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9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29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9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0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0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0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0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0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0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0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0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0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0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1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1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12.xml><?xml version="1.0" encoding="utf-8"?>
<p:tagLst xmlns:p="http://schemas.openxmlformats.org/presentationml/2006/main">
  <p:tag name="PA" val="v5.0.2"/>
  <p:tag name="RESOURCELIBID" val="435"/>
</p:tagLst>
</file>

<file path=ppt/tags/tag31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1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1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1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1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1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1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2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2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2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2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2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2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2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2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2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2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3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3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32.xml><?xml version="1.0" encoding="utf-8"?>
<p:tagLst xmlns:p="http://schemas.openxmlformats.org/presentationml/2006/main">
  <p:tag name="PA" val="v5.0.2"/>
  <p:tag name="RESOURCELIBID" val="435"/>
</p:tagLst>
</file>

<file path=ppt/tags/tag333.xml><?xml version="1.0" encoding="utf-8"?>
<p:tagLst xmlns:p="http://schemas.openxmlformats.org/presentationml/2006/main">
  <p:tag name="PA" val="v5.0.2"/>
  <p:tag name="RESOURCELIBID" val="435"/>
</p:tagLst>
</file>

<file path=ppt/tags/tag33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3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3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3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3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3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4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4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42.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4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4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4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4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4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4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4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5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5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52.xml><?xml version="1.0" encoding="utf-8"?>
<p:tagLst xmlns:p="http://schemas.openxmlformats.org/presentationml/2006/main">
  <p:tag name="PA" val="v5.0.2"/>
  <p:tag name="RESOURCELIBID" val="435"/>
</p:tagLst>
</file>

<file path=ppt/tags/tag35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5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5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5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5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5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5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6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6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6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6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6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6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66.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6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6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6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7.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3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4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4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4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43.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4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4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4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4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4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4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5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5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5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5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5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5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5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5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5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5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6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5.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6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6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70.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71.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7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7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74.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7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7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7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78.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7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8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89.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0.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1.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2.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3.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4.xml><?xml version="1.0" encoding="utf-8"?>
<p:tagLst xmlns:p="http://schemas.openxmlformats.org/presentationml/2006/main">
  <p:tag name="KSO_WM_TEMPLATE_CATEGORY" val="diagram"/>
  <p:tag name="KSO_WM_TEMPLATE_INDEX" val="160099"/>
  <p:tag name="KSO_WM_UNIT_TYPE" val="l_i"/>
  <p:tag name="KSO_WM_UNIT_INDEX" val="1_2"/>
  <p:tag name="KSO_WM_UNIT_ID" val="diagram160099_3*l_i*1_2"/>
  <p:tag name="KSO_WM_UNIT_CLEAR" val="1"/>
  <p:tag name="KSO_WM_UNIT_LAYERLEVEL" val="1_1"/>
  <p:tag name="KSO_WM_BEAUTIFY_FLAG" val="#wm#"/>
  <p:tag name="KSO_WM_TAG_VERSION" val="1.0"/>
  <p:tag name="KSO_WM_DIAGRAM_GROUP_CODE" val="l1-1"/>
  <p:tag name="KSO_WM_UNIT_LINE_FORE_SCHEMECOLOR_INDEX" val="13"/>
  <p:tag name="KSO_WM_UNIT_LINE_FILL_TYPE" val="2"/>
  <p:tag name="KSO_WM_UNIT_USESOURCEFORMAT_APPLY" val="0"/>
</p:tagLst>
</file>

<file path=ppt/tags/tag95.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6.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7.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8.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99.xml><?xml version="1.0" encoding="utf-8"?>
<p:tagLst xmlns:p="http://schemas.openxmlformats.org/presentationml/2006/main">
  <p:tag name="KSO_WM_TEMPLATE_CATEGORY" val="diagram"/>
  <p:tag name="KSO_WM_TEMPLATE_INDEX" val="160099"/>
  <p:tag name="KSO_WM_UNIT_TYPE" val="l_i"/>
  <p:tag name="KSO_WM_UNIT_INDEX" val="1_3"/>
  <p:tag name="KSO_WM_UNIT_ID" val="diagram160099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14434</Words>
  <Application>WPS 演示</Application>
  <PresentationFormat>全屏显示(4:3)</PresentationFormat>
  <Paragraphs>2040</Paragraphs>
  <Slides>89</Slides>
  <Notes>131</Notes>
  <HiddenSlides>0</HiddenSlides>
  <MMClips>0</MMClips>
  <ScaleCrop>false</ScaleCrop>
  <HeadingPairs>
    <vt:vector size="6" baseType="variant">
      <vt:variant>
        <vt:lpstr>已用的字体</vt:lpstr>
      </vt:variant>
      <vt:variant>
        <vt:i4>32</vt:i4>
      </vt:variant>
      <vt:variant>
        <vt:lpstr>主题</vt:lpstr>
      </vt:variant>
      <vt:variant>
        <vt:i4>2</vt:i4>
      </vt:variant>
      <vt:variant>
        <vt:lpstr>幻灯片标题</vt:lpstr>
      </vt:variant>
      <vt:variant>
        <vt:i4>89</vt:i4>
      </vt:variant>
    </vt:vector>
  </HeadingPairs>
  <TitlesOfParts>
    <vt:vector size="123" baseType="lpstr">
      <vt:lpstr>Arial</vt:lpstr>
      <vt:lpstr>宋体</vt:lpstr>
      <vt:lpstr>Wingdings</vt:lpstr>
      <vt:lpstr>微软雅黑 Light</vt:lpstr>
      <vt:lpstr>微软雅黑</vt:lpstr>
      <vt:lpstr>Raleway Light</vt:lpstr>
      <vt:lpstr>黑体</vt:lpstr>
      <vt:lpstr>楷体_GB2312</vt:lpstr>
      <vt:lpstr>楷体</vt:lpstr>
      <vt:lpstr>方正小标宋简体</vt:lpstr>
      <vt:lpstr>Arial Black</vt:lpstr>
      <vt:lpstr>仿宋</vt:lpstr>
      <vt:lpstr>Calibri</vt:lpstr>
      <vt:lpstr>华文仿宋</vt:lpstr>
      <vt:lpstr>新宋体</vt:lpstr>
      <vt:lpstr>Arial Unicode MS</vt:lpstr>
      <vt:lpstr>等线</vt:lpstr>
      <vt:lpstr>Segoe Print</vt:lpstr>
      <vt:lpstr>FontAwesome</vt:lpstr>
      <vt:lpstr>Montserrat</vt:lpstr>
      <vt:lpstr>Calibri</vt:lpstr>
      <vt:lpstr>Century Gothic</vt:lpstr>
      <vt:lpstr>华文黑体</vt:lpstr>
      <vt:lpstr>Calibri</vt:lpstr>
      <vt:lpstr>Times New Roman</vt:lpstr>
      <vt:lpstr>Source Sans Pro</vt:lpstr>
      <vt:lpstr>Arial</vt:lpstr>
      <vt:lpstr>Avant GardeBook</vt:lpstr>
      <vt:lpstr>Agency FB</vt:lpstr>
      <vt:lpstr>Gulim</vt:lpstr>
      <vt:lpstr>汉仪细圆简</vt:lpstr>
      <vt:lpstr>Malgun Gothic</vt:lpstr>
      <vt:lpstr>Office</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商务通用灯泡总结计划工作汇报商业计划模板</dc:title>
  <dc:creator>tx</dc:creator>
  <cp:lastModifiedBy>Administrator</cp:lastModifiedBy>
  <cp:revision>336</cp:revision>
  <dcterms:created xsi:type="dcterms:W3CDTF">2018-07-07T07:24:00Z</dcterms:created>
  <dcterms:modified xsi:type="dcterms:W3CDTF">2019-06-14T03:30:11Z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2052-10.8.0.6308</vt:lpwstr>
  </property>
</Properties>
</file>